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7" r:id="rId4"/>
    <p:sldId id="260" r:id="rId5"/>
    <p:sldId id="257" r:id="rId6"/>
    <p:sldId id="259" r:id="rId7"/>
    <p:sldId id="264" r:id="rId8"/>
    <p:sldId id="261" r:id="rId9"/>
    <p:sldId id="262" r:id="rId10"/>
    <p:sldId id="263" r:id="rId11"/>
    <p:sldId id="266" r:id="rId12"/>
    <p:sldId id="265" r:id="rId13"/>
    <p:sldId id="269" r:id="rId14"/>
    <p:sldId id="268" r:id="rId15"/>
    <p:sldId id="270" r:id="rId16"/>
    <p:sldId id="272"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98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0AA95A2-23CD-44AA-9444-A2E62A74EAFC}" type="datetimeFigureOut">
              <a:rPr lang="en-GB" smtClean="0"/>
              <a:t>15/05/2017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4AD084-0345-4BB0-BEAD-5FE3555C61A5}" type="slidenum">
              <a:rPr lang="en-GB" smtClean="0"/>
              <a:t>‹#›</a:t>
            </a:fld>
            <a:endParaRPr lang="en-GB"/>
          </a:p>
        </p:txBody>
      </p:sp>
    </p:spTree>
    <p:extLst>
      <p:ext uri="{BB962C8B-B14F-4D97-AF65-F5344CB8AC3E}">
        <p14:creationId xmlns:p14="http://schemas.microsoft.com/office/powerpoint/2010/main" val="2854972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AA95A2-23CD-44AA-9444-A2E62A74EAFC}" type="datetimeFigureOut">
              <a:rPr lang="en-GB" smtClean="0"/>
              <a:t>15/05/2017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4AD084-0345-4BB0-BEAD-5FE3555C61A5}" type="slidenum">
              <a:rPr lang="en-GB" smtClean="0"/>
              <a:t>‹#›</a:t>
            </a:fld>
            <a:endParaRPr lang="en-GB"/>
          </a:p>
        </p:txBody>
      </p:sp>
    </p:spTree>
    <p:extLst>
      <p:ext uri="{BB962C8B-B14F-4D97-AF65-F5344CB8AC3E}">
        <p14:creationId xmlns:p14="http://schemas.microsoft.com/office/powerpoint/2010/main" val="1184565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AA95A2-23CD-44AA-9444-A2E62A74EAFC}" type="datetimeFigureOut">
              <a:rPr lang="en-GB" smtClean="0"/>
              <a:t>15/05/2017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4AD084-0345-4BB0-BEAD-5FE3555C61A5}" type="slidenum">
              <a:rPr lang="en-GB" smtClean="0"/>
              <a:t>‹#›</a:t>
            </a:fld>
            <a:endParaRPr lang="en-GB"/>
          </a:p>
        </p:txBody>
      </p:sp>
    </p:spTree>
    <p:extLst>
      <p:ext uri="{BB962C8B-B14F-4D97-AF65-F5344CB8AC3E}">
        <p14:creationId xmlns:p14="http://schemas.microsoft.com/office/powerpoint/2010/main" val="26865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AA95A2-23CD-44AA-9444-A2E62A74EAFC}" type="datetimeFigureOut">
              <a:rPr lang="en-GB" smtClean="0"/>
              <a:t>15/05/2017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4AD084-0345-4BB0-BEAD-5FE3555C61A5}" type="slidenum">
              <a:rPr lang="en-GB" smtClean="0"/>
              <a:t>‹#›</a:t>
            </a:fld>
            <a:endParaRPr lang="en-GB"/>
          </a:p>
        </p:txBody>
      </p:sp>
    </p:spTree>
    <p:extLst>
      <p:ext uri="{BB962C8B-B14F-4D97-AF65-F5344CB8AC3E}">
        <p14:creationId xmlns:p14="http://schemas.microsoft.com/office/powerpoint/2010/main" val="1945364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AA95A2-23CD-44AA-9444-A2E62A74EAFC}" type="datetimeFigureOut">
              <a:rPr lang="en-GB" smtClean="0"/>
              <a:t>15/05/2017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4AD084-0345-4BB0-BEAD-5FE3555C61A5}" type="slidenum">
              <a:rPr lang="en-GB" smtClean="0"/>
              <a:t>‹#›</a:t>
            </a:fld>
            <a:endParaRPr lang="en-GB"/>
          </a:p>
        </p:txBody>
      </p:sp>
    </p:spTree>
    <p:extLst>
      <p:ext uri="{BB962C8B-B14F-4D97-AF65-F5344CB8AC3E}">
        <p14:creationId xmlns:p14="http://schemas.microsoft.com/office/powerpoint/2010/main" val="18508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0AA95A2-23CD-44AA-9444-A2E62A74EAFC}" type="datetimeFigureOut">
              <a:rPr lang="en-GB" smtClean="0"/>
              <a:t>15/05/2017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4AD084-0345-4BB0-BEAD-5FE3555C61A5}" type="slidenum">
              <a:rPr lang="en-GB" smtClean="0"/>
              <a:t>‹#›</a:t>
            </a:fld>
            <a:endParaRPr lang="en-GB"/>
          </a:p>
        </p:txBody>
      </p:sp>
    </p:spTree>
    <p:extLst>
      <p:ext uri="{BB962C8B-B14F-4D97-AF65-F5344CB8AC3E}">
        <p14:creationId xmlns:p14="http://schemas.microsoft.com/office/powerpoint/2010/main" val="2338661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0AA95A2-23CD-44AA-9444-A2E62A74EAFC}" type="datetimeFigureOut">
              <a:rPr lang="en-GB" smtClean="0"/>
              <a:t>15/05/2017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B4AD084-0345-4BB0-BEAD-5FE3555C61A5}" type="slidenum">
              <a:rPr lang="en-GB" smtClean="0"/>
              <a:t>‹#›</a:t>
            </a:fld>
            <a:endParaRPr lang="en-GB"/>
          </a:p>
        </p:txBody>
      </p:sp>
    </p:spTree>
    <p:extLst>
      <p:ext uri="{BB962C8B-B14F-4D97-AF65-F5344CB8AC3E}">
        <p14:creationId xmlns:p14="http://schemas.microsoft.com/office/powerpoint/2010/main" val="3606841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0AA95A2-23CD-44AA-9444-A2E62A74EAFC}" type="datetimeFigureOut">
              <a:rPr lang="en-GB" smtClean="0"/>
              <a:t>15/05/2017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B4AD084-0345-4BB0-BEAD-5FE3555C61A5}" type="slidenum">
              <a:rPr lang="en-GB" smtClean="0"/>
              <a:t>‹#›</a:t>
            </a:fld>
            <a:endParaRPr lang="en-GB"/>
          </a:p>
        </p:txBody>
      </p:sp>
    </p:spTree>
    <p:extLst>
      <p:ext uri="{BB962C8B-B14F-4D97-AF65-F5344CB8AC3E}">
        <p14:creationId xmlns:p14="http://schemas.microsoft.com/office/powerpoint/2010/main" val="178164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AA95A2-23CD-44AA-9444-A2E62A74EAFC}" type="datetimeFigureOut">
              <a:rPr lang="en-GB" smtClean="0"/>
              <a:t>15/05/2017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B4AD084-0345-4BB0-BEAD-5FE3555C61A5}" type="slidenum">
              <a:rPr lang="en-GB" smtClean="0"/>
              <a:t>‹#›</a:t>
            </a:fld>
            <a:endParaRPr lang="en-GB"/>
          </a:p>
        </p:txBody>
      </p:sp>
    </p:spTree>
    <p:extLst>
      <p:ext uri="{BB962C8B-B14F-4D97-AF65-F5344CB8AC3E}">
        <p14:creationId xmlns:p14="http://schemas.microsoft.com/office/powerpoint/2010/main" val="890694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AA95A2-23CD-44AA-9444-A2E62A74EAFC}" type="datetimeFigureOut">
              <a:rPr lang="en-GB" smtClean="0"/>
              <a:t>15/05/2017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4AD084-0345-4BB0-BEAD-5FE3555C61A5}" type="slidenum">
              <a:rPr lang="en-GB" smtClean="0"/>
              <a:t>‹#›</a:t>
            </a:fld>
            <a:endParaRPr lang="en-GB"/>
          </a:p>
        </p:txBody>
      </p:sp>
    </p:spTree>
    <p:extLst>
      <p:ext uri="{BB962C8B-B14F-4D97-AF65-F5344CB8AC3E}">
        <p14:creationId xmlns:p14="http://schemas.microsoft.com/office/powerpoint/2010/main" val="3961139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AA95A2-23CD-44AA-9444-A2E62A74EAFC}" type="datetimeFigureOut">
              <a:rPr lang="en-GB" smtClean="0"/>
              <a:t>15/05/2017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4AD084-0345-4BB0-BEAD-5FE3555C61A5}" type="slidenum">
              <a:rPr lang="en-GB" smtClean="0"/>
              <a:t>‹#›</a:t>
            </a:fld>
            <a:endParaRPr lang="en-GB"/>
          </a:p>
        </p:txBody>
      </p:sp>
    </p:spTree>
    <p:extLst>
      <p:ext uri="{BB962C8B-B14F-4D97-AF65-F5344CB8AC3E}">
        <p14:creationId xmlns:p14="http://schemas.microsoft.com/office/powerpoint/2010/main" val="1653625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AA95A2-23CD-44AA-9444-A2E62A74EAFC}" type="datetimeFigureOut">
              <a:rPr lang="en-GB" smtClean="0"/>
              <a:t>15/05/2017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4AD084-0345-4BB0-BEAD-5FE3555C61A5}" type="slidenum">
              <a:rPr lang="en-GB" smtClean="0"/>
              <a:t>‹#›</a:t>
            </a:fld>
            <a:endParaRPr lang="en-GB"/>
          </a:p>
        </p:txBody>
      </p:sp>
    </p:spTree>
    <p:extLst>
      <p:ext uri="{BB962C8B-B14F-4D97-AF65-F5344CB8AC3E}">
        <p14:creationId xmlns:p14="http://schemas.microsoft.com/office/powerpoint/2010/main" val="3692636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youtu.be/otYT0pRJIH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Community well- being Model </a:t>
            </a:r>
            <a:endParaRPr lang="en-GB" dirty="0"/>
          </a:p>
        </p:txBody>
      </p:sp>
      <p:sp>
        <p:nvSpPr>
          <p:cNvPr id="3" name="Subtitle 2"/>
          <p:cNvSpPr>
            <a:spLocks noGrp="1"/>
          </p:cNvSpPr>
          <p:nvPr>
            <p:ph type="subTitle" idx="1"/>
          </p:nvPr>
        </p:nvSpPr>
        <p:spPr/>
        <p:txBody>
          <a:bodyPr/>
          <a:lstStyle/>
          <a:p>
            <a:endParaRPr lang="en-GB"/>
          </a:p>
        </p:txBody>
      </p:sp>
      <p:pic>
        <p:nvPicPr>
          <p:cNvPr id="2050" name="Picture 2" descr="C:\Users\Patience Mawema\AppData\Local\Microsoft\Windows\Temporary Internet Files\Content.Outlook\XPV4LBF7\Families_First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496"/>
            <a:ext cx="2771800" cy="1001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5811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9872" y="274638"/>
            <a:ext cx="5266928" cy="1143000"/>
          </a:xfrm>
        </p:spPr>
        <p:txBody>
          <a:bodyPr/>
          <a:lstStyle/>
          <a:p>
            <a:r>
              <a:rPr lang="en-GB" b="1" dirty="0"/>
              <a:t>CYP IAPT?</a:t>
            </a:r>
            <a:endParaRPr lang="en-GB" dirty="0"/>
          </a:p>
        </p:txBody>
      </p:sp>
      <p:sp>
        <p:nvSpPr>
          <p:cNvPr id="3" name="Content Placeholder 2"/>
          <p:cNvSpPr>
            <a:spLocks noGrp="1"/>
          </p:cNvSpPr>
          <p:nvPr>
            <p:ph idx="1"/>
          </p:nvPr>
        </p:nvSpPr>
        <p:spPr/>
        <p:txBody>
          <a:bodyPr>
            <a:normAutofit fontScale="70000" lnSpcReduction="20000"/>
          </a:bodyPr>
          <a:lstStyle/>
          <a:p>
            <a:r>
              <a:rPr lang="en-US" dirty="0"/>
              <a:t>−</a:t>
            </a:r>
            <a:r>
              <a:rPr lang="en-US" b="1" dirty="0"/>
              <a:t>−Better Cross Agency Working </a:t>
            </a:r>
            <a:r>
              <a:rPr lang="en-US" dirty="0"/>
              <a:t>- Encouraging and</a:t>
            </a:r>
          </a:p>
          <a:p>
            <a:r>
              <a:rPr lang="en-US" dirty="0"/>
              <a:t>supporting cross agency collaboration between</a:t>
            </a:r>
          </a:p>
          <a:p>
            <a:r>
              <a:rPr lang="en-US" dirty="0"/>
              <a:t>Health, Social Care and Voluntary and Independent</a:t>
            </a:r>
          </a:p>
          <a:p>
            <a:r>
              <a:rPr lang="en-GB" dirty="0"/>
              <a:t>sectors</a:t>
            </a:r>
          </a:p>
          <a:p>
            <a:r>
              <a:rPr lang="en-US" dirty="0"/>
              <a:t>−</a:t>
            </a:r>
            <a:r>
              <a:rPr lang="en-US" b="1" dirty="0"/>
              <a:t>−More accountable services </a:t>
            </a:r>
            <a:r>
              <a:rPr lang="en-US" dirty="0"/>
              <a:t>– through the rigorous</a:t>
            </a:r>
          </a:p>
          <a:p>
            <a:r>
              <a:rPr lang="en-US" dirty="0"/>
              <a:t>monitoring of clinical outcomes to be able to share</a:t>
            </a:r>
          </a:p>
          <a:p>
            <a:r>
              <a:rPr lang="en-US" dirty="0"/>
              <a:t>outcomes with young people and families and</a:t>
            </a:r>
          </a:p>
          <a:p>
            <a:r>
              <a:rPr lang="en-GB" dirty="0"/>
              <a:t>demonstrate effectiveness to commissioners</a:t>
            </a:r>
          </a:p>
          <a:p>
            <a:r>
              <a:rPr lang="en-US" dirty="0"/>
              <a:t>−</a:t>
            </a:r>
            <a:r>
              <a:rPr lang="en-US" b="1" dirty="0"/>
              <a:t>−Increased awareness </a:t>
            </a:r>
            <a:r>
              <a:rPr lang="en-US" dirty="0"/>
              <a:t>– working in partnership with</a:t>
            </a:r>
          </a:p>
          <a:p>
            <a:r>
              <a:rPr lang="en-US" dirty="0" err="1"/>
              <a:t>organisations</a:t>
            </a:r>
            <a:r>
              <a:rPr lang="en-US" dirty="0"/>
              <a:t> delivering mental health services, and</a:t>
            </a:r>
          </a:p>
          <a:p>
            <a:r>
              <a:rPr lang="en-US" dirty="0"/>
              <a:t>those in other sectors working with young people and</a:t>
            </a:r>
          </a:p>
          <a:p>
            <a:r>
              <a:rPr lang="en-US" dirty="0"/>
              <a:t>families to increase understanding of the importance</a:t>
            </a:r>
          </a:p>
          <a:p>
            <a:r>
              <a:rPr lang="en-US" dirty="0"/>
              <a:t>of emotional well-being and decrease stigma.</a:t>
            </a:r>
            <a:endParaRPr lang="en-GB" dirty="0"/>
          </a:p>
        </p:txBody>
      </p:sp>
      <p:pic>
        <p:nvPicPr>
          <p:cNvPr id="8194" name="Picture 2" descr="C:\Users\Patience Mawema\AppData\Local\Microsoft\Windows\Temporary Internet Files\Content.Outlook\XPV4LBF7\Families_First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496"/>
            <a:ext cx="2915816" cy="1433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817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Treatment Modalities </a:t>
            </a:r>
            <a:endParaRPr lang="en-GB" dirty="0"/>
          </a:p>
        </p:txBody>
      </p:sp>
      <p:sp>
        <p:nvSpPr>
          <p:cNvPr id="3" name="Content Placeholder 2"/>
          <p:cNvSpPr>
            <a:spLocks noGrp="1"/>
          </p:cNvSpPr>
          <p:nvPr>
            <p:ph idx="1"/>
          </p:nvPr>
        </p:nvSpPr>
        <p:spPr/>
        <p:txBody>
          <a:bodyPr>
            <a:normAutofit fontScale="85000" lnSpcReduction="10000"/>
          </a:bodyPr>
          <a:lstStyle/>
          <a:p>
            <a:r>
              <a:rPr lang="en-US" dirty="0"/>
              <a:t>Cognitive </a:t>
            </a:r>
            <a:r>
              <a:rPr lang="en-US" dirty="0" err="1"/>
              <a:t>Behavioural</a:t>
            </a:r>
            <a:r>
              <a:rPr lang="en-US" dirty="0"/>
              <a:t> Therapy (CBT), Parent Training</a:t>
            </a:r>
          </a:p>
          <a:p>
            <a:r>
              <a:rPr lang="en-US" dirty="0"/>
              <a:t>(PT), Systemic Family Practice (SFP), Evidence Based</a:t>
            </a:r>
          </a:p>
          <a:p>
            <a:r>
              <a:rPr lang="en-US" dirty="0"/>
              <a:t>Counselling Practice (EBCP) and Interpersonal</a:t>
            </a:r>
          </a:p>
          <a:p>
            <a:r>
              <a:rPr lang="en-US" dirty="0"/>
              <a:t>Psychotherapy Training for Adolescents (IPTA) evidence</a:t>
            </a:r>
          </a:p>
          <a:p>
            <a:r>
              <a:rPr lang="en-US" dirty="0"/>
              <a:t>based therapies, as well as working with specialist groups:</a:t>
            </a:r>
          </a:p>
          <a:p>
            <a:r>
              <a:rPr lang="en-US" dirty="0"/>
              <a:t>Autism Spectrum Disorder and Learning Disabilities</a:t>
            </a:r>
          </a:p>
          <a:p>
            <a:r>
              <a:rPr lang="en-US" dirty="0"/>
              <a:t>(ASD-LD), and Infant Mental Health</a:t>
            </a:r>
            <a:r>
              <a:rPr lang="en-US" dirty="0" smtClean="0"/>
              <a:t>.</a:t>
            </a:r>
            <a:endParaRPr lang="en-US" dirty="0"/>
          </a:p>
        </p:txBody>
      </p:sp>
      <p:pic>
        <p:nvPicPr>
          <p:cNvPr id="11266" name="Picture 2" descr="C:\Users\Patience Mawema\AppData\Local\Microsoft\Windows\Temporary Internet Files\Content.Outlook\XPV4LBF7\Families_First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496"/>
            <a:ext cx="1781944" cy="78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2663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3808" y="274638"/>
            <a:ext cx="5842992" cy="1143000"/>
          </a:xfrm>
        </p:spPr>
        <p:txBody>
          <a:bodyPr>
            <a:normAutofit/>
          </a:bodyPr>
          <a:lstStyle/>
          <a:p>
            <a:r>
              <a:rPr lang="en-GB" dirty="0" smtClean="0"/>
              <a:t>Current model </a:t>
            </a:r>
            <a:endParaRPr lang="en-GB" dirty="0"/>
          </a:p>
        </p:txBody>
      </p:sp>
      <p:pic>
        <p:nvPicPr>
          <p:cNvPr id="10242" name="Picture 2" descr="C:\Users\Patience Mawema\AppData\Local\Microsoft\Windows\Temporary Internet Files\Content.Outlook\XPV4LBF7\Families_First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483768" cy="764704"/>
          </a:xfrm>
          <a:prstGeom prst="rect">
            <a:avLst/>
          </a:prstGeom>
          <a:noFill/>
          <a:extLst>
            <a:ext uri="{909E8E84-426E-40DD-AFC4-6F175D3DCCD1}">
              <a14:hiddenFill xmlns:a14="http://schemas.microsoft.com/office/drawing/2010/main">
                <a:solidFill>
                  <a:srgbClr val="FFFFFF"/>
                </a:solidFill>
              </a14:hiddenFill>
            </a:ext>
          </a:extLst>
        </p:spPr>
      </p:pic>
      <p:pic>
        <p:nvPicPr>
          <p:cNvPr id="10243"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51520" y="1365921"/>
            <a:ext cx="2232248" cy="1559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4" name="Picture 4" descr="Community well-being practitioners providing early intervention work sessions 6-8 week. CBT working with internalised disorders, Parent Training for conduct disorders, Systemic Family Therapy for eating disorders, conduct and depression disorders.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0748" y="2098910"/>
            <a:ext cx="3288068" cy="278660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Elbow Connector 6"/>
          <p:cNvCxnSpPr/>
          <p:nvPr/>
        </p:nvCxnSpPr>
        <p:spPr>
          <a:xfrm>
            <a:off x="6618937" y="2132856"/>
            <a:ext cx="914400" cy="914400"/>
          </a:xfrm>
          <a:prstGeom prst="bentConnector3">
            <a:avLst/>
          </a:prstGeom>
        </p:spPr>
        <p:style>
          <a:lnRef idx="1">
            <a:schemeClr val="accent1"/>
          </a:lnRef>
          <a:fillRef idx="0">
            <a:schemeClr val="accent1"/>
          </a:fillRef>
          <a:effectRef idx="0">
            <a:schemeClr val="accent1"/>
          </a:effectRef>
          <a:fontRef idx="minor">
            <a:schemeClr val="tx1"/>
          </a:fontRef>
        </p:style>
      </p:cxnSp>
      <p:pic>
        <p:nvPicPr>
          <p:cNvPr id="10245" name="Picture 5" descr="Band 7 mental Health practitioners. Referrals from CWP. Length of work 6-12 weeks. Various treatment modalities. Consideration of a sessional psychiatrics at this level.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89815" y="1268761"/>
            <a:ext cx="1907704" cy="1872208"/>
          </a:xfrm>
          <a:prstGeom prst="rect">
            <a:avLst/>
          </a:prstGeom>
          <a:noFill/>
          <a:extLst>
            <a:ext uri="{909E8E84-426E-40DD-AFC4-6F175D3DCCD1}">
              <a14:hiddenFill xmlns:a14="http://schemas.microsoft.com/office/drawing/2010/main">
                <a:solidFill>
                  <a:srgbClr val="FFFFFF"/>
                </a:solidFill>
              </a14:hiddenFill>
            </a:ext>
          </a:extLst>
        </p:spPr>
      </p:pic>
      <p:cxnSp>
        <p:nvCxnSpPr>
          <p:cNvPr id="9" name="Elbow Connector 8"/>
          <p:cNvCxnSpPr/>
          <p:nvPr/>
        </p:nvCxnSpPr>
        <p:spPr>
          <a:xfrm>
            <a:off x="8190148" y="3140969"/>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pic>
        <p:nvPicPr>
          <p:cNvPr id="10246" name="Picture 6" descr="Tier 3 Camhs  due to risk and escalation of condition. Requiring specialist intervention.   "/>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78263" y="3298047"/>
            <a:ext cx="1704975" cy="1643121"/>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Elbow Connector 10"/>
          <p:cNvCxnSpPr/>
          <p:nvPr/>
        </p:nvCxnSpPr>
        <p:spPr>
          <a:xfrm>
            <a:off x="2483768" y="2132856"/>
            <a:ext cx="914400" cy="914400"/>
          </a:xfrm>
          <a:prstGeom prst="bentConnector3">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0472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0" y="274638"/>
            <a:ext cx="6275040" cy="1143000"/>
          </a:xfrm>
        </p:spPr>
        <p:txBody>
          <a:bodyPr>
            <a:normAutofit/>
          </a:bodyPr>
          <a:lstStyle/>
          <a:p>
            <a:r>
              <a:rPr lang="en-GB" dirty="0" smtClean="0"/>
              <a:t>How to Access the service </a:t>
            </a:r>
            <a:endParaRPr lang="en-GB" dirty="0"/>
          </a:p>
        </p:txBody>
      </p:sp>
      <p:sp>
        <p:nvSpPr>
          <p:cNvPr id="3" name="Content Placeholder 2"/>
          <p:cNvSpPr>
            <a:spLocks noGrp="1"/>
          </p:cNvSpPr>
          <p:nvPr>
            <p:ph idx="1"/>
          </p:nvPr>
        </p:nvSpPr>
        <p:spPr/>
        <p:txBody>
          <a:bodyPr>
            <a:normAutofit lnSpcReduction="10000"/>
          </a:bodyPr>
          <a:lstStyle/>
          <a:p>
            <a:r>
              <a:rPr lang="en-GB" dirty="0" smtClean="0"/>
              <a:t>If the case is Acute it does not belong to us then it is NO.</a:t>
            </a:r>
          </a:p>
          <a:p>
            <a:r>
              <a:rPr lang="en-GB" dirty="0" smtClean="0"/>
              <a:t>If services are already involved it is a NO </a:t>
            </a:r>
          </a:p>
          <a:p>
            <a:r>
              <a:rPr lang="en-GB" dirty="0" smtClean="0"/>
              <a:t>If some intervention was done in the past and you feel that it could be done again then.  YES</a:t>
            </a:r>
          </a:p>
          <a:p>
            <a:r>
              <a:rPr lang="en-GB" dirty="0" smtClean="0"/>
              <a:t>Triage panel is your entry point for a request of service. </a:t>
            </a:r>
          </a:p>
          <a:p>
            <a:r>
              <a:rPr lang="en-GB" dirty="0" smtClean="0"/>
              <a:t>With in HCC there is an internal referral tick box system.  </a:t>
            </a:r>
            <a:endParaRPr lang="en-GB" dirty="0"/>
          </a:p>
        </p:txBody>
      </p:sp>
      <p:pic>
        <p:nvPicPr>
          <p:cNvPr id="14338" name="Picture 2" descr="C:\Users\Patience Mawema\AppData\Local\Microsoft\Windows\Temporary Internet Files\Content.Outlook\XPV4LBF7\Families_First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496"/>
            <a:ext cx="2123728" cy="968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4540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274638"/>
            <a:ext cx="6347048" cy="1143000"/>
          </a:xfrm>
        </p:spPr>
        <p:txBody>
          <a:bodyPr/>
          <a:lstStyle/>
          <a:p>
            <a:r>
              <a:rPr lang="en-GB" dirty="0" smtClean="0"/>
              <a:t>Benefits to your services  </a:t>
            </a:r>
            <a:endParaRPr lang="en-GB" dirty="0"/>
          </a:p>
        </p:txBody>
      </p:sp>
      <p:sp>
        <p:nvSpPr>
          <p:cNvPr id="3" name="Content Placeholder 2"/>
          <p:cNvSpPr>
            <a:spLocks noGrp="1"/>
          </p:cNvSpPr>
          <p:nvPr>
            <p:ph idx="1"/>
          </p:nvPr>
        </p:nvSpPr>
        <p:spPr/>
        <p:txBody>
          <a:bodyPr/>
          <a:lstStyle/>
          <a:p>
            <a:r>
              <a:rPr lang="en-GB" dirty="0" smtClean="0"/>
              <a:t>More children and young people will get early mental health help. </a:t>
            </a:r>
          </a:p>
          <a:p>
            <a:r>
              <a:rPr lang="en-GB" dirty="0" smtClean="0"/>
              <a:t>Organisation's will be able to focus on their </a:t>
            </a:r>
            <a:r>
              <a:rPr lang="en-GB" dirty="0" smtClean="0"/>
              <a:t>specialisms </a:t>
            </a:r>
            <a:r>
              <a:rPr lang="en-GB" dirty="0" smtClean="0"/>
              <a:t>rather than being bogged down with other service concerns.</a:t>
            </a:r>
          </a:p>
          <a:p>
            <a:r>
              <a:rPr lang="en-GB" dirty="0" smtClean="0"/>
              <a:t>More interventions </a:t>
            </a:r>
            <a:endParaRPr lang="en-GB" dirty="0"/>
          </a:p>
        </p:txBody>
      </p:sp>
      <p:pic>
        <p:nvPicPr>
          <p:cNvPr id="13314" name="Picture 2" descr="C:\Users\Patience Mawema\AppData\Local\Microsoft\Windows\Temporary Internet Files\Content.Outlook\XPV4LBF7\Families_First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496"/>
            <a:ext cx="2195736" cy="1505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3760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0" y="274638"/>
            <a:ext cx="6275040" cy="1143000"/>
          </a:xfrm>
        </p:spPr>
        <p:txBody>
          <a:bodyPr/>
          <a:lstStyle/>
          <a:p>
            <a:r>
              <a:rPr lang="en-GB" dirty="0" smtClean="0"/>
              <a:t>CASE STUDY</a:t>
            </a:r>
            <a:endParaRPr lang="en-GB" dirty="0"/>
          </a:p>
        </p:txBody>
      </p:sp>
      <p:sp>
        <p:nvSpPr>
          <p:cNvPr id="3" name="Content Placeholder 2"/>
          <p:cNvSpPr>
            <a:spLocks noGrp="1"/>
          </p:cNvSpPr>
          <p:nvPr>
            <p:ph idx="1"/>
          </p:nvPr>
        </p:nvSpPr>
        <p:spPr/>
        <p:txBody>
          <a:bodyPr>
            <a:normAutofit fontScale="62500" lnSpcReduction="20000"/>
          </a:bodyPr>
          <a:lstStyle/>
          <a:p>
            <a:r>
              <a:rPr lang="en-GB" b="1" dirty="0"/>
              <a:t>FAMILIES FIRST CAMHS TRANSFORMATION WORKSHOP – CASE STUDY 1</a:t>
            </a:r>
            <a:endParaRPr lang="en-GB" dirty="0"/>
          </a:p>
          <a:p>
            <a:r>
              <a:rPr lang="en-GB" dirty="0"/>
              <a:t>J is a girl aged 6 years</a:t>
            </a:r>
          </a:p>
          <a:p>
            <a:r>
              <a:rPr lang="en-GB" dirty="0"/>
              <a:t>Background:  J is the youngest of four siblings.  She lives with her Mum and her new partner.  Mum is currently pregnant.   Mum is struggling to manage the aggression of the oldest sibling who is hurting J regularly.</a:t>
            </a:r>
          </a:p>
          <a:p>
            <a:r>
              <a:rPr lang="en-GB" dirty="0"/>
              <a:t>J is presenting at school as anxious and subdued with violent outbursts towards other children and staff. Mum is willing to work with the school but there are concerns for Mum’s well-being and ability to cope.</a:t>
            </a:r>
          </a:p>
          <a:p>
            <a:r>
              <a:rPr lang="en-GB" dirty="0"/>
              <a:t>J is unable to sleep at night as sleeps on a sofa bed and finds it uncomfortable.  Mum says she is often tearful and has started wetting the bed at night.  Mum and School have also observed that some low level repetitive behaviours are developing.</a:t>
            </a:r>
          </a:p>
          <a:p>
            <a:pPr lvl="0"/>
            <a:r>
              <a:rPr lang="en-GB" dirty="0"/>
              <a:t>What are your initial thoughts about what is happening for J?</a:t>
            </a:r>
          </a:p>
          <a:p>
            <a:pPr lvl="0"/>
            <a:r>
              <a:rPr lang="en-GB" dirty="0"/>
              <a:t>Which service / s do you think might be helpful in supporting J?</a:t>
            </a:r>
          </a:p>
          <a:p>
            <a:pPr lvl="0"/>
            <a:r>
              <a:rPr lang="en-GB" dirty="0"/>
              <a:t>What could be done to support Mum?</a:t>
            </a:r>
          </a:p>
          <a:p>
            <a:endParaRPr lang="en-GB" dirty="0"/>
          </a:p>
        </p:txBody>
      </p:sp>
      <p:pic>
        <p:nvPicPr>
          <p:cNvPr id="15362" name="Picture 2" descr="C:\Users\Patience Mawema\AppData\Local\Microsoft\Windows\Temporary Internet Files\Content.Outlook\XPV4LBF7\Families_First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496"/>
            <a:ext cx="1619672" cy="1433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7287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274638"/>
            <a:ext cx="6203032" cy="1143000"/>
          </a:xfrm>
        </p:spPr>
        <p:txBody>
          <a:bodyPr/>
          <a:lstStyle/>
          <a:p>
            <a:r>
              <a:rPr lang="en-GB" dirty="0" smtClean="0"/>
              <a:t>CASE STUDY</a:t>
            </a:r>
            <a:endParaRPr lang="en-GB" dirty="0"/>
          </a:p>
        </p:txBody>
      </p:sp>
      <p:sp>
        <p:nvSpPr>
          <p:cNvPr id="3" name="Content Placeholder 2"/>
          <p:cNvSpPr>
            <a:spLocks noGrp="1"/>
          </p:cNvSpPr>
          <p:nvPr>
            <p:ph idx="1"/>
          </p:nvPr>
        </p:nvSpPr>
        <p:spPr/>
        <p:txBody>
          <a:bodyPr>
            <a:normAutofit fontScale="55000" lnSpcReduction="20000"/>
          </a:bodyPr>
          <a:lstStyle/>
          <a:p>
            <a:r>
              <a:rPr lang="en-GB" b="1" dirty="0"/>
              <a:t>FAMILIES FIRST CAMHS TRANSFORMATION WORKSHOP – CASE STUDY 2</a:t>
            </a:r>
            <a:endParaRPr lang="en-GB" dirty="0"/>
          </a:p>
          <a:p>
            <a:r>
              <a:rPr lang="en-GB" dirty="0"/>
              <a:t>B is a 14 year old male</a:t>
            </a:r>
          </a:p>
          <a:p>
            <a:r>
              <a:rPr lang="en-GB" dirty="0"/>
              <a:t>Background:  B is excluded from school following violent behaviour towards a male staff member.  There are also allegations that he has hurt his mother following arguments at home.  CAMHS referrals have been made on three occasions.  Twice it was felt that he didn’t meet thresholds and on the most recent referral he walked out half way through the session and refused to return.  The case has since been closed. </a:t>
            </a:r>
          </a:p>
          <a:p>
            <a:r>
              <a:rPr lang="en-GB" dirty="0"/>
              <a:t>In addition to aggression and anger B is a frequent smoker of cannabis and has been known to self-harm through cutting following his violent outbursts.   There was domestic violence in the home which he is believed to have witnessed before he was five and Dad is away for much of the week with work now.  </a:t>
            </a:r>
          </a:p>
          <a:p>
            <a:r>
              <a:rPr lang="en-GB" dirty="0"/>
              <a:t>Mum has asked you to help him before he spirals out of control and ends up in real trouble.</a:t>
            </a:r>
          </a:p>
          <a:p>
            <a:r>
              <a:rPr lang="en-GB" dirty="0"/>
              <a:t>	</a:t>
            </a:r>
          </a:p>
          <a:p>
            <a:pPr lvl="0"/>
            <a:r>
              <a:rPr lang="en-GB" dirty="0"/>
              <a:t>What are your initial thoughts about what is happening for B?</a:t>
            </a:r>
          </a:p>
          <a:p>
            <a:pPr lvl="0"/>
            <a:r>
              <a:rPr lang="en-GB" dirty="0"/>
              <a:t>Which service / s do you think might be helpful in supporting B?</a:t>
            </a:r>
          </a:p>
          <a:p>
            <a:pPr lvl="0"/>
            <a:r>
              <a:rPr lang="en-GB" dirty="0"/>
              <a:t>How can we engage a young person who is not keen to attend services?</a:t>
            </a:r>
          </a:p>
          <a:p>
            <a:endParaRPr lang="en-GB" dirty="0"/>
          </a:p>
        </p:txBody>
      </p:sp>
      <p:pic>
        <p:nvPicPr>
          <p:cNvPr id="17410" name="Picture 2" descr="C:\Users\Patience Mawema\AppData\Local\Microsoft\Windows\Temporary Internet Files\Content.Outlook\XPV4LBF7\Families_First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83122"/>
            <a:ext cx="2123728" cy="857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203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816" y="274638"/>
            <a:ext cx="5770984" cy="1143000"/>
          </a:xfrm>
        </p:spPr>
        <p:txBody>
          <a:bodyPr/>
          <a:lstStyle/>
          <a:p>
            <a:r>
              <a:rPr lang="en-GB" dirty="0" smtClean="0"/>
              <a:t>CASE STUDY</a:t>
            </a:r>
            <a:endParaRPr lang="en-GB" dirty="0"/>
          </a:p>
        </p:txBody>
      </p:sp>
      <p:sp>
        <p:nvSpPr>
          <p:cNvPr id="3" name="Content Placeholder 2"/>
          <p:cNvSpPr>
            <a:spLocks noGrp="1"/>
          </p:cNvSpPr>
          <p:nvPr>
            <p:ph idx="1"/>
          </p:nvPr>
        </p:nvSpPr>
        <p:spPr/>
        <p:txBody>
          <a:bodyPr>
            <a:normAutofit fontScale="47500" lnSpcReduction="20000"/>
          </a:bodyPr>
          <a:lstStyle/>
          <a:p>
            <a:r>
              <a:rPr lang="en-GB" b="1" dirty="0"/>
              <a:t>FAMILIES FIRST CAMHS TRANSFORMATION WORKSHOP – CASE STUDY 2</a:t>
            </a:r>
            <a:endParaRPr lang="en-GB" dirty="0"/>
          </a:p>
          <a:p>
            <a:r>
              <a:rPr lang="en-GB" dirty="0"/>
              <a:t>L is a 12 year old girl</a:t>
            </a:r>
          </a:p>
          <a:p>
            <a:r>
              <a:rPr lang="en-GB" dirty="0"/>
              <a:t>Background:  L lives with her Mum and Dad and older sister in a very affluent area of Hertfordshire.  L is a high achiever, although she does not excel as much as her sister which causes much conflict within the house.</a:t>
            </a:r>
          </a:p>
          <a:p>
            <a:r>
              <a:rPr lang="en-GB" dirty="0"/>
              <a:t>Her parents are high earners with senior positions in large organisations and there is much expectation on L.  Recently L has begun spending more and more time in her room, she has stopped seeing her friends in evenings and weekends and spends all of her time studying.</a:t>
            </a:r>
          </a:p>
          <a:p>
            <a:r>
              <a:rPr lang="en-GB" dirty="0"/>
              <a:t>Her friends are concerned and the school have spoken to her parents about the level of anxiety she seems to be displaying, particularly when she feels she has not done as well as she can.  Panic attacks have started within the last few months and L is skipping meals and not looking after herself. </a:t>
            </a:r>
          </a:p>
          <a:p>
            <a:r>
              <a:rPr lang="en-GB" dirty="0"/>
              <a:t>L’s form tutor is increasingly concerned about the pressure she is under and feels she needs some support to prevent this escalating.  Parents are not concerned and feel this is normal and healthy in order for her to achieve. </a:t>
            </a:r>
          </a:p>
          <a:p>
            <a:r>
              <a:rPr lang="en-GB" dirty="0"/>
              <a:t> </a:t>
            </a:r>
          </a:p>
          <a:p>
            <a:r>
              <a:rPr lang="en-GB" dirty="0"/>
              <a:t> </a:t>
            </a:r>
          </a:p>
          <a:p>
            <a:pPr lvl="0"/>
            <a:r>
              <a:rPr lang="en-GB" dirty="0"/>
              <a:t>What are your initial thoughts about what is happening for L?</a:t>
            </a:r>
          </a:p>
          <a:p>
            <a:pPr lvl="0"/>
            <a:r>
              <a:rPr lang="en-GB" dirty="0"/>
              <a:t>Which service / s do you think might be helpful in supporting L?</a:t>
            </a:r>
          </a:p>
          <a:p>
            <a:pPr lvl="0"/>
            <a:r>
              <a:rPr lang="en-GB" dirty="0"/>
              <a:t>How can we engage a young person whose parents do not identify that there is an issue?</a:t>
            </a:r>
          </a:p>
          <a:p>
            <a:r>
              <a:rPr lang="en-GB" dirty="0"/>
              <a:t> </a:t>
            </a:r>
          </a:p>
          <a:p>
            <a:endParaRPr lang="en-GB" dirty="0"/>
          </a:p>
        </p:txBody>
      </p:sp>
      <p:pic>
        <p:nvPicPr>
          <p:cNvPr id="16386" name="Picture 2" descr="C:\Users\Patience Mawema\AppData\Local\Microsoft\Windows\Temporary Internet Files\Content.Outlook\XPV4LBF7\Families_First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496"/>
            <a:ext cx="1691680" cy="1145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2733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120680" cy="1584176"/>
          </a:xfrm>
        </p:spPr>
        <p:txBody>
          <a:bodyPr/>
          <a:lstStyle/>
          <a:p>
            <a:r>
              <a:rPr lang="en-GB" dirty="0" smtClean="0"/>
              <a:t>Objectives of the session</a:t>
            </a:r>
            <a:endParaRPr lang="en-GB" dirty="0"/>
          </a:p>
        </p:txBody>
      </p:sp>
      <p:sp>
        <p:nvSpPr>
          <p:cNvPr id="3" name="Content Placeholder 2"/>
          <p:cNvSpPr>
            <a:spLocks noGrp="1"/>
          </p:cNvSpPr>
          <p:nvPr>
            <p:ph idx="1"/>
          </p:nvPr>
        </p:nvSpPr>
        <p:spPr>
          <a:xfrm>
            <a:off x="457200" y="1988840"/>
            <a:ext cx="8229600" cy="4137323"/>
          </a:xfrm>
        </p:spPr>
        <p:txBody>
          <a:bodyPr/>
          <a:lstStyle/>
          <a:p>
            <a:r>
              <a:rPr lang="en-GB" dirty="0" smtClean="0"/>
              <a:t>To leave the session with a better understanding about what the community model is about.</a:t>
            </a:r>
          </a:p>
          <a:p>
            <a:r>
              <a:rPr lang="en-GB" dirty="0" smtClean="0"/>
              <a:t>How you can use it to make a difference in the lives of the children and families that you know. </a:t>
            </a:r>
          </a:p>
          <a:p>
            <a:endParaRPr lang="en-GB" dirty="0"/>
          </a:p>
        </p:txBody>
      </p:sp>
      <p:pic>
        <p:nvPicPr>
          <p:cNvPr id="1026" name="Picture 2" descr="C:\Users\Patience Mawema\AppData\Local\Microsoft\Windows\Temporary Internet Files\Content.Outlook\XPV4LBF7\Families_First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3" y="0"/>
            <a:ext cx="1975939" cy="1412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2900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816" y="274638"/>
            <a:ext cx="5770984" cy="1143000"/>
          </a:xfrm>
        </p:spPr>
        <p:txBody>
          <a:bodyPr/>
          <a:lstStyle/>
          <a:p>
            <a:r>
              <a:rPr lang="en-GB" dirty="0" smtClean="0"/>
              <a:t>Ice- breakers and videos </a:t>
            </a:r>
            <a:endParaRPr lang="en-GB" dirty="0"/>
          </a:p>
        </p:txBody>
      </p:sp>
      <p:sp>
        <p:nvSpPr>
          <p:cNvPr id="3" name="Content Placeholder 2"/>
          <p:cNvSpPr>
            <a:spLocks noGrp="1"/>
          </p:cNvSpPr>
          <p:nvPr>
            <p:ph idx="1"/>
          </p:nvPr>
        </p:nvSpPr>
        <p:spPr/>
        <p:txBody>
          <a:bodyPr/>
          <a:lstStyle/>
          <a:p>
            <a:pPr marL="0" indent="0">
              <a:buNone/>
            </a:pPr>
            <a:r>
              <a:rPr lang="en-GB" dirty="0">
                <a:hlinkClick r:id="rId2"/>
              </a:rPr>
              <a:t>https://</a:t>
            </a:r>
            <a:r>
              <a:rPr lang="en-GB" dirty="0" smtClean="0">
                <a:hlinkClick r:id="rId2"/>
              </a:rPr>
              <a:t>youtu.be/otYT0pRJIHU</a:t>
            </a:r>
            <a:endParaRPr lang="en-GB" dirty="0" smtClean="0"/>
          </a:p>
          <a:p>
            <a:pPr marL="0" indent="0">
              <a:buNone/>
            </a:pPr>
            <a:endParaRPr lang="en-GB" dirty="0"/>
          </a:p>
          <a:p>
            <a:pPr marL="0" indent="0">
              <a:buNone/>
            </a:pPr>
            <a:r>
              <a:rPr lang="en-GB" dirty="0"/>
              <a:t>https://youtu.be/KD9-jnLD4lY</a:t>
            </a:r>
          </a:p>
        </p:txBody>
      </p:sp>
      <p:pic>
        <p:nvPicPr>
          <p:cNvPr id="12290" name="Picture 2" descr="C:\Users\Patience Mawema\AppData\Local\Microsoft\Windows\Temporary Internet Files\Content.Outlook\XPV4LBF7\Families_First_logo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95496"/>
            <a:ext cx="1619672" cy="1001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5674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8" cy="1143000"/>
          </a:xfrm>
        </p:spPr>
        <p:txBody>
          <a:bodyPr/>
          <a:lstStyle/>
          <a:p>
            <a:r>
              <a:rPr lang="en-GB" dirty="0" smtClean="0"/>
              <a:t>Global View</a:t>
            </a:r>
            <a:endParaRPr lang="en-GB"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dirty="0"/>
              <a:t>Mental health problems account for almost one quarter of the ill health in the UK and their prevalence is rising, with the World Health </a:t>
            </a:r>
            <a:r>
              <a:rPr lang="en-US" dirty="0" smtClean="0"/>
              <a:t>Organization </a:t>
            </a:r>
            <a:r>
              <a:rPr lang="en-US" dirty="0"/>
              <a:t>predicting that depression will be the second most common health condition worldwide by 2020. Poor mental health affects people of all ages, yet, with effective promotion, prevention and early intervention its impact can be reduced dramatically </a:t>
            </a:r>
            <a:endParaRPr lang="en-GB" dirty="0"/>
          </a:p>
        </p:txBody>
      </p:sp>
      <p:pic>
        <p:nvPicPr>
          <p:cNvPr id="5122" name="Picture 2" descr="C:\Users\Patience Mawema\AppData\Local\Microsoft\Windows\Temporary Internet Files\Content.Outlook\XPV4LBF7\Families_First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496"/>
            <a:ext cx="2483768" cy="1145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1056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National Picture </a:t>
            </a:r>
            <a:endParaRPr lang="en-GB" dirty="0"/>
          </a:p>
        </p:txBody>
      </p:sp>
      <p:sp>
        <p:nvSpPr>
          <p:cNvPr id="3" name="Content Placeholder 2"/>
          <p:cNvSpPr>
            <a:spLocks noGrp="1"/>
          </p:cNvSpPr>
          <p:nvPr>
            <p:ph idx="1"/>
          </p:nvPr>
        </p:nvSpPr>
        <p:spPr/>
        <p:txBody>
          <a:bodyPr>
            <a:normAutofit fontScale="55000" lnSpcReduction="20000"/>
          </a:bodyPr>
          <a:lstStyle/>
          <a:p>
            <a:endParaRPr lang="en-GB" dirty="0"/>
          </a:p>
          <a:p>
            <a:r>
              <a:rPr lang="en-US" b="1" dirty="0"/>
              <a:t>20%</a:t>
            </a:r>
            <a:r>
              <a:rPr lang="en-US" dirty="0"/>
              <a:t> of adolescents may experience a mental health problem in any given year.</a:t>
            </a:r>
            <a:r>
              <a:rPr lang="en-US" baseline="30000" dirty="0"/>
              <a:t>1</a:t>
            </a:r>
            <a:endParaRPr lang="en-US" dirty="0"/>
          </a:p>
          <a:p>
            <a:r>
              <a:rPr lang="en-US" b="1" dirty="0"/>
              <a:t>50%</a:t>
            </a:r>
            <a:r>
              <a:rPr lang="en-US" dirty="0"/>
              <a:t> of mental health problems are established by age 14 and </a:t>
            </a:r>
            <a:r>
              <a:rPr lang="en-US" b="1" dirty="0"/>
              <a:t>75%</a:t>
            </a:r>
            <a:r>
              <a:rPr lang="en-US" dirty="0"/>
              <a:t> by age 24.</a:t>
            </a:r>
            <a:r>
              <a:rPr lang="en-US" baseline="30000" dirty="0"/>
              <a:t>2</a:t>
            </a:r>
            <a:r>
              <a:rPr lang="en-US" dirty="0"/>
              <a:t> </a:t>
            </a:r>
          </a:p>
          <a:p>
            <a:r>
              <a:rPr lang="en-US" b="1" dirty="0"/>
              <a:t>10%</a:t>
            </a:r>
            <a:r>
              <a:rPr lang="en-US" dirty="0"/>
              <a:t> of children and young people (aged 5-16 years) have a clinically diagnosable mental problem</a:t>
            </a:r>
            <a:r>
              <a:rPr lang="en-US" baseline="30000" dirty="0"/>
              <a:t>3</a:t>
            </a:r>
            <a:r>
              <a:rPr lang="en-US" dirty="0"/>
              <a:t>, yet </a:t>
            </a:r>
            <a:r>
              <a:rPr lang="en-US" b="1" dirty="0"/>
              <a:t>70%</a:t>
            </a:r>
            <a:r>
              <a:rPr lang="en-US" dirty="0"/>
              <a:t> of children and adolescents who experience mental health problems have not had appropriate interventions at a sufficiently early age.</a:t>
            </a:r>
            <a:r>
              <a:rPr lang="en-US" baseline="30000" dirty="0"/>
              <a:t>4</a:t>
            </a:r>
            <a:endParaRPr lang="en-US" dirty="0"/>
          </a:p>
          <a:p>
            <a:endParaRPr lang="en-US" dirty="0"/>
          </a:p>
          <a:p>
            <a:endParaRPr lang="en-GB" dirty="0"/>
          </a:p>
          <a:p>
            <a:r>
              <a:rPr lang="en-US" dirty="0"/>
              <a:t>There has been universal acknowledgment in policy over the past ten years of the challenges faced by children and young people in developing resilience and psychological wellbeing. For those children and young people with diagnosable mental health problems and their parents/</a:t>
            </a:r>
            <a:r>
              <a:rPr lang="en-US" dirty="0" err="1"/>
              <a:t>carers</a:t>
            </a:r>
            <a:r>
              <a:rPr lang="en-US" dirty="0"/>
              <a:t> and the agencies that support them, the challenges are greater. A number of disorders are persistent and will continue into adult life unless properly treated. It is known that 50% of lifetime mental illness (except dementia) begins by the age of 14 and 75% by age 18. </a:t>
            </a:r>
            <a:r>
              <a:rPr lang="en-US" dirty="0" smtClean="0"/>
              <a:t> </a:t>
            </a:r>
            <a:r>
              <a:rPr lang="en-US" dirty="0"/>
              <a:t>	</a:t>
            </a:r>
          </a:p>
          <a:p>
            <a:endParaRPr lang="en-GB" dirty="0"/>
          </a:p>
        </p:txBody>
      </p:sp>
      <p:pic>
        <p:nvPicPr>
          <p:cNvPr id="3074" name="Picture 2" descr="C:\Users\Patience Mawema\AppData\Local\Microsoft\Windows\Temporary Internet Files\Content.Outlook\XPV4LBF7\Families_First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496"/>
            <a:ext cx="2123728" cy="1001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277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5776" y="274638"/>
            <a:ext cx="6131024" cy="1143000"/>
          </a:xfrm>
        </p:spPr>
        <p:txBody>
          <a:bodyPr/>
          <a:lstStyle/>
          <a:p>
            <a:r>
              <a:rPr lang="en-GB" dirty="0"/>
              <a:t>National Picture </a:t>
            </a:r>
          </a:p>
        </p:txBody>
      </p:sp>
      <p:sp>
        <p:nvSpPr>
          <p:cNvPr id="3" name="Content Placeholder 2"/>
          <p:cNvSpPr>
            <a:spLocks noGrp="1"/>
          </p:cNvSpPr>
          <p:nvPr>
            <p:ph idx="1"/>
          </p:nvPr>
        </p:nvSpPr>
        <p:spPr/>
        <p:txBody>
          <a:bodyPr>
            <a:normAutofit/>
          </a:bodyPr>
          <a:lstStyle/>
          <a:p>
            <a:pPr marL="0" indent="0">
              <a:buNone/>
            </a:pPr>
            <a:r>
              <a:rPr lang="en-US" dirty="0" smtClean="0"/>
              <a:t>The </a:t>
            </a:r>
            <a:r>
              <a:rPr lang="en-US" dirty="0"/>
              <a:t>emotional wellbeing of children is just as important as their physical health. Good mental health allows children and young people to develop the resilience to cope with whatever life throws at them and grow into well-rounded, healthy adults.</a:t>
            </a:r>
          </a:p>
          <a:p>
            <a:endParaRPr lang="en-GB" dirty="0"/>
          </a:p>
        </p:txBody>
      </p:sp>
      <p:pic>
        <p:nvPicPr>
          <p:cNvPr id="4098" name="Picture 2" descr="C:\Users\Patience Mawema\AppData\Local\Microsoft\Windows\Temporary Internet Files\Content.Outlook\XPV4LBF7\Families_First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496"/>
            <a:ext cx="2411760" cy="1433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1328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Early help families First objective </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For mental health interventions  to be easily accessible. </a:t>
            </a:r>
          </a:p>
          <a:p>
            <a:r>
              <a:rPr lang="en-GB" dirty="0" smtClean="0"/>
              <a:t>Knowledge sharing about mental health with children and families </a:t>
            </a:r>
          </a:p>
          <a:p>
            <a:r>
              <a:rPr lang="en-GB" dirty="0" smtClean="0"/>
              <a:t>No long waits for intervention's</a:t>
            </a:r>
          </a:p>
          <a:p>
            <a:r>
              <a:rPr lang="en-GB" dirty="0" smtClean="0"/>
              <a:t>Hence community well- being model that will address the needs of  children and young people. </a:t>
            </a:r>
            <a:endParaRPr lang="en-GB" dirty="0" smtClean="0"/>
          </a:p>
          <a:p>
            <a:r>
              <a:rPr lang="en-GB" dirty="0" smtClean="0"/>
              <a:t>Empowering families to manage their own well-being</a:t>
            </a:r>
            <a:r>
              <a:rPr lang="en-GB" dirty="0" smtClean="0"/>
              <a:t>      </a:t>
            </a:r>
            <a:endParaRPr lang="en-GB" dirty="0"/>
          </a:p>
        </p:txBody>
      </p:sp>
      <p:pic>
        <p:nvPicPr>
          <p:cNvPr id="9218" name="Picture 2" descr="C:\Users\Patience Mawema\AppData\Local\Microsoft\Windows\Temporary Internet Files\Content.Outlook\XPV4LBF7\Families_First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331640" cy="908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3396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What is CYP IAPT?</a:t>
            </a:r>
            <a:endParaRPr lang="en-GB" dirty="0"/>
          </a:p>
        </p:txBody>
      </p:sp>
      <p:sp>
        <p:nvSpPr>
          <p:cNvPr id="3" name="Content Placeholder 2"/>
          <p:cNvSpPr>
            <a:spLocks noGrp="1"/>
          </p:cNvSpPr>
          <p:nvPr>
            <p:ph idx="1"/>
          </p:nvPr>
        </p:nvSpPr>
        <p:spPr/>
        <p:txBody>
          <a:bodyPr>
            <a:normAutofit fontScale="92500"/>
          </a:bodyPr>
          <a:lstStyle/>
          <a:p>
            <a:r>
              <a:rPr lang="en-US" dirty="0"/>
              <a:t>The Children and Young People’s Improving Access to Psychological Therapies </a:t>
            </a:r>
            <a:r>
              <a:rPr lang="en-US" dirty="0" err="1"/>
              <a:t>programme</a:t>
            </a:r>
            <a:r>
              <a:rPr lang="en-US" dirty="0"/>
              <a:t> (</a:t>
            </a:r>
            <a:r>
              <a:rPr lang="en-US" b="1" dirty="0"/>
              <a:t>CYP IAPT</a:t>
            </a:r>
            <a:r>
              <a:rPr lang="en-US" dirty="0"/>
              <a:t>) is a service transformation </a:t>
            </a:r>
            <a:r>
              <a:rPr lang="en-US" dirty="0" err="1"/>
              <a:t>programme</a:t>
            </a:r>
            <a:r>
              <a:rPr lang="en-US" dirty="0"/>
              <a:t> that aims to improve existing Child and Adolescent Mental Health Services (CAMHS</a:t>
            </a:r>
            <a:r>
              <a:rPr lang="en-US" dirty="0" smtClean="0"/>
              <a:t>).</a:t>
            </a:r>
            <a:endParaRPr lang="en-US" dirty="0"/>
          </a:p>
          <a:p>
            <a:r>
              <a:rPr lang="en-US" dirty="0"/>
              <a:t>The principles behind CYP-IAPT underpin the</a:t>
            </a:r>
          </a:p>
          <a:p>
            <a:r>
              <a:rPr lang="en-US" dirty="0"/>
              <a:t>development and delivery of the ‘Local Transformation</a:t>
            </a:r>
          </a:p>
          <a:p>
            <a:r>
              <a:rPr lang="en-US" dirty="0"/>
              <a:t>Plans’ and run throughout ‘Future in Mind’.</a:t>
            </a:r>
            <a:endParaRPr lang="en-GB" dirty="0"/>
          </a:p>
        </p:txBody>
      </p:sp>
      <p:pic>
        <p:nvPicPr>
          <p:cNvPr id="6146" name="Picture 2" descr="C:\Users\Patience Mawema\AppData\Local\Microsoft\Windows\Temporary Internet Files\Content.Outlook\XPV4LBF7\Families_First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496"/>
            <a:ext cx="2123728" cy="1289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2879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880" y="274638"/>
            <a:ext cx="5194920" cy="1143000"/>
          </a:xfrm>
        </p:spPr>
        <p:txBody>
          <a:bodyPr/>
          <a:lstStyle/>
          <a:p>
            <a:r>
              <a:rPr lang="en-GB" b="1" dirty="0"/>
              <a:t>CYP IAPT?</a:t>
            </a:r>
            <a:endParaRPr lang="en-GB" dirty="0"/>
          </a:p>
        </p:txBody>
      </p:sp>
      <p:sp>
        <p:nvSpPr>
          <p:cNvPr id="3" name="Content Placeholder 2"/>
          <p:cNvSpPr>
            <a:spLocks noGrp="1"/>
          </p:cNvSpPr>
          <p:nvPr>
            <p:ph idx="1"/>
          </p:nvPr>
        </p:nvSpPr>
        <p:spPr/>
        <p:txBody>
          <a:bodyPr>
            <a:normAutofit fontScale="70000" lnSpcReduction="20000"/>
          </a:bodyPr>
          <a:lstStyle/>
          <a:p>
            <a:r>
              <a:rPr lang="en-US" dirty="0"/>
              <a:t>CYP-IAPT seeks to improve services to children, young</a:t>
            </a:r>
          </a:p>
          <a:p>
            <a:r>
              <a:rPr lang="en-US" dirty="0"/>
              <a:t>people and their families through</a:t>
            </a:r>
            <a:r>
              <a:rPr lang="en-US" dirty="0" smtClean="0"/>
              <a:t>:</a:t>
            </a:r>
          </a:p>
          <a:p>
            <a:r>
              <a:rPr lang="en-US" dirty="0"/>
              <a:t>−</a:t>
            </a:r>
            <a:r>
              <a:rPr lang="en-US" b="1" dirty="0"/>
              <a:t>−Better evidence based practice </a:t>
            </a:r>
            <a:r>
              <a:rPr lang="en-US" dirty="0"/>
              <a:t>- Increasing the</a:t>
            </a:r>
          </a:p>
          <a:p>
            <a:r>
              <a:rPr lang="en-US" dirty="0"/>
              <a:t>availability and knowledge of best evidence based</a:t>
            </a:r>
          </a:p>
          <a:p>
            <a:r>
              <a:rPr lang="en-GB" dirty="0"/>
              <a:t>interventions</a:t>
            </a:r>
          </a:p>
          <a:p>
            <a:r>
              <a:rPr lang="en-US" dirty="0"/>
              <a:t>−</a:t>
            </a:r>
            <a:r>
              <a:rPr lang="en-US" b="1" dirty="0"/>
              <a:t>−Better collaborative practice </a:t>
            </a:r>
            <a:r>
              <a:rPr lang="en-US" dirty="0"/>
              <a:t>- Goal focused and</a:t>
            </a:r>
          </a:p>
          <a:p>
            <a:r>
              <a:rPr lang="en-US" dirty="0"/>
              <a:t>client </a:t>
            </a:r>
            <a:r>
              <a:rPr lang="en-US" dirty="0" err="1"/>
              <a:t>centred</a:t>
            </a:r>
            <a:r>
              <a:rPr lang="en-US" dirty="0"/>
              <a:t> interventions, using feedback tools</a:t>
            </a:r>
          </a:p>
          <a:p>
            <a:r>
              <a:rPr lang="en-US" dirty="0"/>
              <a:t>to facilitate better working between mental health</a:t>
            </a:r>
          </a:p>
          <a:p>
            <a:r>
              <a:rPr lang="en-US" dirty="0"/>
              <a:t>professionals and families and young people using</a:t>
            </a:r>
          </a:p>
          <a:p>
            <a:r>
              <a:rPr lang="en-US" dirty="0"/>
              <a:t>feedback tools leading to more </a:t>
            </a:r>
            <a:r>
              <a:rPr lang="en-US" dirty="0" err="1"/>
              <a:t>personalised</a:t>
            </a:r>
            <a:r>
              <a:rPr lang="en-US" dirty="0"/>
              <a:t> care</a:t>
            </a:r>
          </a:p>
          <a:p>
            <a:r>
              <a:rPr lang="en-US" dirty="0"/>
              <a:t>−</a:t>
            </a:r>
            <a:r>
              <a:rPr lang="en-US" b="1" dirty="0"/>
              <a:t>−Better service user participation </a:t>
            </a:r>
            <a:r>
              <a:rPr lang="en-US" dirty="0"/>
              <a:t>- Children young</a:t>
            </a:r>
          </a:p>
          <a:p>
            <a:r>
              <a:rPr lang="en-US" dirty="0"/>
              <a:t>people and their families having a voice and </a:t>
            </a:r>
            <a:r>
              <a:rPr lang="en-US" dirty="0" smtClean="0"/>
              <a:t>influence </a:t>
            </a:r>
            <a:r>
              <a:rPr lang="en-US" dirty="0"/>
              <a:t>at all levels of the </a:t>
            </a:r>
            <a:r>
              <a:rPr lang="en-US" dirty="0" err="1"/>
              <a:t>organisation</a:t>
            </a:r>
            <a:endParaRPr lang="en-GB" dirty="0"/>
          </a:p>
        </p:txBody>
      </p:sp>
      <p:pic>
        <p:nvPicPr>
          <p:cNvPr id="7170" name="Picture 2" descr="C:\Users\Patience Mawema\AppData\Local\Microsoft\Windows\Temporary Internet Files\Content.Outlook\XPV4LBF7\Families_First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383"/>
            <a:ext cx="3059832" cy="1145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1413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TotalTime>
  <Words>1201</Words>
  <Application>Microsoft Office PowerPoint</Application>
  <PresentationFormat>On-screen Show (4:3)</PresentationFormat>
  <Paragraphs>109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Community well- being Model </vt:lpstr>
      <vt:lpstr>Objectives of the session</vt:lpstr>
      <vt:lpstr>Ice- breakers and videos </vt:lpstr>
      <vt:lpstr>Global View</vt:lpstr>
      <vt:lpstr>National Picture </vt:lpstr>
      <vt:lpstr>National Picture </vt:lpstr>
      <vt:lpstr> Early help families First objective </vt:lpstr>
      <vt:lpstr>What is CYP IAPT?</vt:lpstr>
      <vt:lpstr>CYP IAPT?</vt:lpstr>
      <vt:lpstr>CYP IAPT?</vt:lpstr>
      <vt:lpstr>Treatment Modalities </vt:lpstr>
      <vt:lpstr>Current model </vt:lpstr>
      <vt:lpstr>How to Access the service </vt:lpstr>
      <vt:lpstr>Benefits to your services  </vt:lpstr>
      <vt:lpstr>CASE STUDY</vt:lpstr>
      <vt:lpstr>CASE STUDY</vt:lpstr>
      <vt:lpstr>CASE STUDY</vt:lpstr>
    </vt:vector>
  </TitlesOfParts>
  <Company>Hertfordshire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well- being Model </dc:title>
  <dc:creator>Patience Mawema</dc:creator>
  <cp:lastModifiedBy>Patience Mawema</cp:lastModifiedBy>
  <cp:revision>23</cp:revision>
  <dcterms:created xsi:type="dcterms:W3CDTF">2017-05-08T13:29:04Z</dcterms:created>
  <dcterms:modified xsi:type="dcterms:W3CDTF">2017-05-15T10:05:50Z</dcterms:modified>
</cp:coreProperties>
</file>