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0066"/>
    <a:srgbClr val="CC66FF"/>
    <a:srgbClr val="00CCFF"/>
    <a:srgbClr val="993366"/>
    <a:srgbClr val="CC0099"/>
    <a:srgbClr val="CC3399"/>
    <a:srgbClr val="D60093"/>
    <a:srgbClr val="00CC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65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B8784-4EFA-4A16-83D1-2E4C97F94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D696E-8B16-4E53-BDB7-A863FCC82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DC170-685C-4942-BAD6-0F1BE37F8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19B3C-6ED6-4507-861A-D86C077F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2C8D6-2EB7-4C39-A39F-B1DDB8783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5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C2F0-4025-4FC0-A171-AF5464BE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008EE-C9C2-4FAC-A527-B863F7453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1580D-BD7B-4570-ABDC-837DC3CB1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75C93-F2DB-4CFF-A72B-AC501E486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1761D-EFC6-4279-AF28-3CADC079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982CDF-F9D4-4493-94BF-4006CFA33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AD4B8-446B-4AA3-BD6D-8B148D6CE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16CD1-88B0-4A1B-8B47-69CACCBCB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099CE-34F7-42BF-A82A-464FC630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CF282-0A1D-44A1-BA6A-1DF3E848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46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E3DF-05EB-4A97-96E3-023232B5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F5CEE-A935-47F5-924A-819E0F64B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DA061-50F2-4420-BE26-EF961DB5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AE735-7FE5-4434-86F6-C0356CB20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D76F2-33E0-45AE-951C-1D2EB656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65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0B05-EA6D-4DC3-94F1-BFD349FE8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B0DEB-1799-4518-A41A-2DE2F45CE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F3EE7-0EC8-46EB-8003-A336E3B6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432BB-7B92-4417-BDAC-CD85A4D66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5CAF3-87FC-4E50-B1C3-B3B5B8A29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1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8D551-2AF0-41BE-BDF3-AE1C7A8D0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79C0A-6909-4BFD-B800-B302D8358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B26FC-36A2-407A-8462-5A6CC5AC7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7E59E-2065-449B-8355-58FD8A83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BB7D5-8ADC-4A64-8F75-43F4DCF81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57ED3-0CE6-4B1F-852C-A9E54D87E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6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824B6-6DD7-4494-BF43-8B4298B2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94969-3055-4BCB-8523-1C42CF999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01FB5-4CAF-4674-9E79-5E3EC96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AB17BE-6C58-4523-B663-D56E205665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22ABFD-781A-4BA5-A928-0565080B7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983B9A-4218-4C90-9B81-92947642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0B9399-49A1-4DFD-8095-05D56FCBB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1E0CAB-F3D3-43FF-B775-78A8F0C1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7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B9F5-0C19-4CF9-AF78-081822A33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197052-3071-4589-B20A-70E51BD6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3F139-9ED0-458F-A298-16D07401A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76027-D0FE-429D-96B9-8770EF8A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8BCAAC-1CDB-4404-962B-F1494C50D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EA6FC6-3A02-4E7C-8112-939FB7B7F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455AE-1776-48A4-A477-3517EB0F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88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52DFF-67CF-491D-BF61-4EF7443E5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FFEDC-3A25-48CB-99FC-C52011AD9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006AD-2F13-4BD2-832C-235FD9988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945E6-593B-437F-9B73-1A8FB14E2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F917E-9A1B-496E-A84A-EF43C41D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7DEED-6961-4B27-B975-91B3BE8B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97818-8020-416A-8101-19268E6A8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7C37D3-3724-4C2F-96BF-0EC3E072B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8E874-FCC8-482E-9095-77CB448FE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3D289-9A97-48F4-ADC1-BE62B92C7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A0604-5D9A-4550-9CE1-934C1E967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9BF65-7884-4155-B0CA-408A40E8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9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06BD6B-00BD-44A5-8E5D-8A2DD06EF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23968-56A7-40EF-BF3F-2D1EA6693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65599-37A2-411C-9BC8-B7E910EB6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CFBC-ED06-48D4-A87A-566574179A07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CA46E-FA61-493E-8F6A-7B22630B8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BF385-2601-4262-8828-D4CF415801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18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hertsscb.proceduresonline.com/chapters/docs_library.html#specifi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596565-5A81-47BC-826E-49A7921184B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z="2800" dirty="0"/>
              <a:t>Medical Neglect– 7 Minute Briefing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9FC2819-276F-4D9C-AD03-4854DCE4329C}"/>
              </a:ext>
            </a:extLst>
          </p:cNvPr>
          <p:cNvSpPr txBox="1"/>
          <p:nvPr/>
        </p:nvSpPr>
        <p:spPr>
          <a:xfrm>
            <a:off x="122103" y="190434"/>
            <a:ext cx="9032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Medical Neglect            </a:t>
            </a:r>
            <a:r>
              <a:rPr lang="en-GB" b="1" dirty="0">
                <a:solidFill>
                  <a:srgbClr val="FF0000"/>
                </a:solidFill>
              </a:rPr>
              <a:t>7 MINUTE BRIEFING - To be shared at Team Meetings  </a:t>
            </a:r>
            <a:endParaRPr lang="en-GB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14F75B-5567-4A54-9D53-6CD07BB0C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587" y="73475"/>
            <a:ext cx="1591310" cy="603250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E01C4CA-6D3A-4107-90D3-602A8DD95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23" y="2289555"/>
            <a:ext cx="3136381" cy="3122442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F6C8D43-08C7-4661-8389-0B5BF01D59F4}"/>
              </a:ext>
            </a:extLst>
          </p:cNvPr>
          <p:cNvSpPr/>
          <p:nvPr/>
        </p:nvSpPr>
        <p:spPr>
          <a:xfrm>
            <a:off x="1274675" y="602200"/>
            <a:ext cx="4307595" cy="1333041"/>
          </a:xfrm>
          <a:prstGeom prst="roundRect">
            <a:avLst/>
          </a:prstGeom>
          <a:solidFill>
            <a:srgbClr val="7DCE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DID YOU KNOW </a:t>
            </a:r>
            <a:r>
              <a:rPr lang="en-GB" sz="1400" dirty="0">
                <a:solidFill>
                  <a:schemeClr val="tx1"/>
                </a:solidFill>
              </a:rPr>
              <a:t>Medical neglect is a form of neglect that can have very serious consequences, including the death of a child or young person</a:t>
            </a: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AAC7C701-5AAC-4155-AEA3-A51346990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22811" y="1003325"/>
            <a:ext cx="626125" cy="354563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33DA1BE-210B-467E-B942-0CBB2FCE4E68}"/>
              </a:ext>
            </a:extLst>
          </p:cNvPr>
          <p:cNvSpPr/>
          <p:nvPr/>
        </p:nvSpPr>
        <p:spPr>
          <a:xfrm>
            <a:off x="6289477" y="595687"/>
            <a:ext cx="4307595" cy="1216603"/>
          </a:xfrm>
          <a:prstGeom prst="round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Medical Neglect may </a:t>
            </a:r>
            <a:r>
              <a:rPr lang="en-GB" sz="1400" spc="-5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involves parents/carers’ </a:t>
            </a:r>
            <a:r>
              <a:rPr lang="en-GB" sz="1400" b="1" spc="-5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minimising</a:t>
            </a:r>
            <a:r>
              <a:rPr lang="en-GB" sz="1400" spc="-5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or </a:t>
            </a:r>
            <a:r>
              <a:rPr lang="en-GB" sz="1400" b="1" spc="-5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ignoring</a:t>
            </a:r>
            <a:r>
              <a:rPr lang="en-GB" sz="1400" spc="-5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children’s illness or </a:t>
            </a:r>
            <a:r>
              <a:rPr lang="en-GB" sz="1400" spc="-5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health needs  </a:t>
            </a:r>
            <a:r>
              <a:rPr lang="en-GB" sz="1400" spc="-5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(including oral health), and failing to seek medical attention or inappropriate administration of medication and treatments. (Horwath 2007)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" name="Arrow: Down 5" descr="Arrrow">
            <a:extLst>
              <a:ext uri="{FF2B5EF4-FFF2-40B4-BE49-F238E27FC236}">
                <a16:creationId xmlns:a16="http://schemas.microsoft.com/office/drawing/2014/main" id="{B87A1097-3633-4867-97FB-81002400EF9E}"/>
              </a:ext>
            </a:extLst>
          </p:cNvPr>
          <p:cNvSpPr/>
          <p:nvPr/>
        </p:nvSpPr>
        <p:spPr>
          <a:xfrm>
            <a:off x="9680820" y="1839541"/>
            <a:ext cx="438539" cy="22298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5ED91A-DFE0-424F-8079-8B23DFC1DCB3}"/>
              </a:ext>
            </a:extLst>
          </p:cNvPr>
          <p:cNvSpPr/>
          <p:nvPr/>
        </p:nvSpPr>
        <p:spPr>
          <a:xfrm>
            <a:off x="7746291" y="2085057"/>
            <a:ext cx="4307595" cy="1525037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i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</a:rPr>
              <a:t>Here are some examples of medical neglect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tx1"/>
                </a:solidFill>
              </a:rPr>
              <a:t>Dental Neglect – leading to </a:t>
            </a:r>
            <a:r>
              <a:rPr lang="en-GB" sz="1000" dirty="0">
                <a:solidFill>
                  <a:schemeClr val="tx1"/>
                </a:solidFill>
              </a:rPr>
              <a:t>Impairment of oral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tx1"/>
                </a:solidFill>
              </a:rPr>
              <a:t>Medication </a:t>
            </a:r>
            <a:r>
              <a:rPr lang="en-GB" sz="1000" dirty="0">
                <a:solidFill>
                  <a:schemeClr val="tx1"/>
                </a:solidFill>
              </a:rPr>
              <a:t>being given incorrectly or not at 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tx1"/>
                </a:solidFill>
              </a:rPr>
              <a:t>Not being brought in </a:t>
            </a:r>
            <a:r>
              <a:rPr lang="en-GB" sz="1000" dirty="0">
                <a:solidFill>
                  <a:schemeClr val="tx1"/>
                </a:solidFill>
              </a:rPr>
              <a:t>for medical appointments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tx1"/>
                </a:solidFill>
              </a:rPr>
              <a:t>Not following medical advice </a:t>
            </a:r>
            <a:r>
              <a:rPr lang="en-GB" sz="1000" dirty="0">
                <a:solidFill>
                  <a:schemeClr val="tx1"/>
                </a:solidFill>
              </a:rPr>
              <a:t>leading to worsening condition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tx1"/>
                </a:solidFill>
              </a:rPr>
              <a:t>Not enabling access to mental health support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tx1"/>
                </a:solidFill>
              </a:rPr>
              <a:t>Blocking a child from talking about their heath/medical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chemeClr val="tx1"/>
                </a:solidFill>
              </a:rPr>
              <a:t>Parental conflict and disagreement</a:t>
            </a:r>
            <a:r>
              <a:rPr lang="en-GB" sz="1000" dirty="0">
                <a:solidFill>
                  <a:schemeClr val="tx1"/>
                </a:solidFill>
              </a:rPr>
              <a:t> resulting in necessary treatment being delayed/omitted</a:t>
            </a:r>
          </a:p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6" name="Arrow: Down 15" descr="Arrrow">
            <a:extLst>
              <a:ext uri="{FF2B5EF4-FFF2-40B4-BE49-F238E27FC236}">
                <a16:creationId xmlns:a16="http://schemas.microsoft.com/office/drawing/2014/main" id="{9FE1188E-F39A-47B4-8DB2-BFC4CBD4D22C}"/>
              </a:ext>
            </a:extLst>
          </p:cNvPr>
          <p:cNvSpPr/>
          <p:nvPr/>
        </p:nvSpPr>
        <p:spPr>
          <a:xfrm>
            <a:off x="9787811" y="3642283"/>
            <a:ext cx="438539" cy="22298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F4FFE88-B403-4BC8-8FC0-7E1E8238A8CD}"/>
              </a:ext>
            </a:extLst>
          </p:cNvPr>
          <p:cNvSpPr/>
          <p:nvPr/>
        </p:nvSpPr>
        <p:spPr>
          <a:xfrm>
            <a:off x="7687535" y="3875347"/>
            <a:ext cx="4425105" cy="1835171"/>
          </a:xfrm>
          <a:prstGeom prst="round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kern="12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sz="1100" b="1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1400" b="1" kern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Professionals should </a:t>
            </a:r>
            <a:r>
              <a:rPr lang="en-GB" sz="1400" b="1" u="sng" kern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GB" sz="1400" b="1" kern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</a:p>
          <a:p>
            <a:pPr algn="ctr"/>
            <a:r>
              <a:rPr lang="en-GB" sz="1600" b="1" i="1" kern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‘ what is the impact of medical neglect on this child?’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HIGH Risk - </a:t>
            </a:r>
            <a:r>
              <a:rPr lang="en-GB" sz="11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Risk of Death/Serious Harm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kern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MEDIUM Risk</a:t>
            </a:r>
            <a:r>
              <a:rPr lang="en-GB" sz="11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1100" kern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 left untreated could lead to serious harm. </a:t>
            </a:r>
            <a:r>
              <a:rPr lang="en-GB" sz="1100" b="1" kern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 seemingly minor conditions such as head lice or ingrown toenails can become dangerous if persistently untreated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LOW Risk - </a:t>
            </a:r>
            <a:r>
              <a:rPr lang="en-GB" sz="11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Some concerns where there could be a health impact 	on the child</a:t>
            </a:r>
            <a:endParaRPr lang="en-GB" sz="1100" kern="12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8" name="Arrow: Bent 17" descr="Arrow">
            <a:extLst>
              <a:ext uri="{FF2B5EF4-FFF2-40B4-BE49-F238E27FC236}">
                <a16:creationId xmlns:a16="http://schemas.microsoft.com/office/drawing/2014/main" id="{0C77FDB6-DD3A-4E7E-B66F-DEBF477F1D72}"/>
              </a:ext>
            </a:extLst>
          </p:cNvPr>
          <p:cNvSpPr/>
          <p:nvPr/>
        </p:nvSpPr>
        <p:spPr>
          <a:xfrm rot="10800000">
            <a:off x="8249797" y="5710518"/>
            <a:ext cx="1869564" cy="913311"/>
          </a:xfrm>
          <a:prstGeom prst="ben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3628F48-607D-4192-8833-E4BCD17E8311}"/>
              </a:ext>
            </a:extLst>
          </p:cNvPr>
          <p:cNvSpPr/>
          <p:nvPr/>
        </p:nvSpPr>
        <p:spPr>
          <a:xfrm>
            <a:off x="3770897" y="5554625"/>
            <a:ext cx="4329952" cy="1251606"/>
          </a:xfrm>
          <a:prstGeom prst="roundRect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If IN DOUBT </a:t>
            </a:r>
            <a:r>
              <a:rPr lang="en-GB" sz="1400" b="1" u="sng" dirty="0">
                <a:solidFill>
                  <a:schemeClr val="bg1"/>
                </a:solidFill>
              </a:rPr>
              <a:t>ALWAYS</a:t>
            </a:r>
            <a:r>
              <a:rPr lang="en-GB" sz="1400" b="1" dirty="0">
                <a:solidFill>
                  <a:schemeClr val="bg1"/>
                </a:solidFill>
              </a:rPr>
              <a:t> ASK A SUITABLE HEALTH/MEDICAL PROFESSIONAL FOR AN OPINION  TO HELP YOU UNDERSTAND THE IMPACT AND RISK TO THE CHILD</a:t>
            </a:r>
          </a:p>
        </p:txBody>
      </p:sp>
      <p:sp>
        <p:nvSpPr>
          <p:cNvPr id="19" name="Arrow: Bent 18" descr="Arrow">
            <a:extLst>
              <a:ext uri="{FF2B5EF4-FFF2-40B4-BE49-F238E27FC236}">
                <a16:creationId xmlns:a16="http://schemas.microsoft.com/office/drawing/2014/main" id="{836A9B60-125B-4FCE-ACEE-E19A3265AB2F}"/>
              </a:ext>
            </a:extLst>
          </p:cNvPr>
          <p:cNvSpPr/>
          <p:nvPr/>
        </p:nvSpPr>
        <p:spPr>
          <a:xfrm rot="16200000">
            <a:off x="2425925" y="5076498"/>
            <a:ext cx="913314" cy="177663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C860ED2-6C71-406C-A73D-F91B3F781B4A}"/>
              </a:ext>
            </a:extLst>
          </p:cNvPr>
          <p:cNvSpPr/>
          <p:nvPr/>
        </p:nvSpPr>
        <p:spPr>
          <a:xfrm>
            <a:off x="215300" y="4141443"/>
            <a:ext cx="4307595" cy="133304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DID YOU KNOW </a:t>
            </a:r>
            <a:r>
              <a:rPr lang="en-GB" sz="1400" dirty="0">
                <a:solidFill>
                  <a:schemeClr val="tx1"/>
                </a:solidFill>
              </a:rPr>
              <a:t>The Hertfordshire Safeguarding Children Partnership (HSCP) have created some useful easy read guidance for you to use when you are concerned about medical neglect </a:t>
            </a:r>
            <a:r>
              <a:rPr lang="en-GB" sz="1400" b="1" dirty="0">
                <a:solidFill>
                  <a:schemeClr val="tx1"/>
                </a:solidFill>
              </a:rPr>
              <a:t>See </a:t>
            </a:r>
            <a:r>
              <a:rPr lang="en-GB" sz="1400" b="1">
                <a:solidFill>
                  <a:schemeClr val="tx1"/>
                </a:solidFill>
              </a:rPr>
              <a:t>5.1.24 – </a:t>
            </a:r>
            <a:r>
              <a:rPr lang="en-GB" sz="1400" b="1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Medical Neglect Policy  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0" name="Arrow: Down 19" descr="Arrrow">
            <a:extLst>
              <a:ext uri="{FF2B5EF4-FFF2-40B4-BE49-F238E27FC236}">
                <a16:creationId xmlns:a16="http://schemas.microsoft.com/office/drawing/2014/main" id="{5E44B887-F9F7-480B-B711-8E491772E135}"/>
              </a:ext>
            </a:extLst>
          </p:cNvPr>
          <p:cNvSpPr/>
          <p:nvPr/>
        </p:nvSpPr>
        <p:spPr>
          <a:xfrm rot="10800000">
            <a:off x="1994264" y="3878757"/>
            <a:ext cx="438539" cy="21377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562E41C-5EFA-46B7-9406-BDC1EC69BF4E}"/>
              </a:ext>
            </a:extLst>
          </p:cNvPr>
          <p:cNvSpPr/>
          <p:nvPr/>
        </p:nvSpPr>
        <p:spPr>
          <a:xfrm>
            <a:off x="147541" y="2503329"/>
            <a:ext cx="4307595" cy="1333041"/>
          </a:xfrm>
          <a:prstGeom prst="roundRect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The guidance requires you to identify and risk assess the impact of medical neglect on a child, and where to get health/medical advice and support. It also helps you to set out your concerns clearly, in a chronology.</a:t>
            </a:r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1" name="Arrow: Down 20" descr="Arrrow">
            <a:extLst>
              <a:ext uri="{FF2B5EF4-FFF2-40B4-BE49-F238E27FC236}">
                <a16:creationId xmlns:a16="http://schemas.microsoft.com/office/drawing/2014/main" id="{A1C1ED77-E8BC-4D45-B495-4ADCBC1E79CA}"/>
              </a:ext>
            </a:extLst>
          </p:cNvPr>
          <p:cNvSpPr/>
          <p:nvPr/>
        </p:nvSpPr>
        <p:spPr>
          <a:xfrm rot="10800000">
            <a:off x="1918446" y="1962360"/>
            <a:ext cx="669919" cy="487681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778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327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Medical Neglect– 7 Minute Briefing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Bruising Policy – 7 Minute Briefing</dc:title>
  <dc:creator>Elizabeth Peters</dc:creator>
  <cp:lastModifiedBy>Elizabeth Peters</cp:lastModifiedBy>
  <cp:revision>31</cp:revision>
  <dcterms:created xsi:type="dcterms:W3CDTF">2020-10-20T14:47:41Z</dcterms:created>
  <dcterms:modified xsi:type="dcterms:W3CDTF">2023-06-26T08:32:36Z</dcterms:modified>
</cp:coreProperties>
</file>