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0066FF"/>
    <a:srgbClr val="CC0066"/>
    <a:srgbClr val="CC66FF"/>
    <a:srgbClr val="993366"/>
    <a:srgbClr val="CC0099"/>
    <a:srgbClr val="CC3399"/>
    <a:srgbClr val="D60093"/>
    <a:srgbClr val="00CC00"/>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96357" autoAdjust="0"/>
  </p:normalViewPr>
  <p:slideViewPr>
    <p:cSldViewPr snapToGrid="0">
      <p:cViewPr varScale="1">
        <p:scale>
          <a:sx n="103" d="100"/>
          <a:sy n="103" d="100"/>
        </p:scale>
        <p:origin x="132" y="3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B8784-4EFA-4A16-83D1-2E4C97F94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23D696E-8B16-4E53-BDB7-A863FCC828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50DC170-685C-4942-BAD6-0F1BE37F82B4}"/>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5" name="Footer Placeholder 4">
            <a:extLst>
              <a:ext uri="{FF2B5EF4-FFF2-40B4-BE49-F238E27FC236}">
                <a16:creationId xmlns:a16="http://schemas.microsoft.com/office/drawing/2014/main" id="{66719B3C-6ED6-4507-861A-D86C077F0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22C8D6-2EB7-4C39-A39F-B1DDB87835C7}"/>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3761533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CC2F0-4025-4FC0-A171-AF5464BEB1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E008EE-C9C2-4FAC-A527-B863F74530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71580D-BD7B-4570-ABDC-837DC3CB1626}"/>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5" name="Footer Placeholder 4">
            <a:extLst>
              <a:ext uri="{FF2B5EF4-FFF2-40B4-BE49-F238E27FC236}">
                <a16:creationId xmlns:a16="http://schemas.microsoft.com/office/drawing/2014/main" id="{90675C93-F2DB-4CFF-A72B-AC501E4866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21761D-EFC6-4279-AF28-3CADC07992FA}"/>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29066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982CDF-F9D4-4493-94BF-4006CFA338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2AD4B8-446B-4AA3-BD6D-8B148D6CED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116CD1-88B0-4A1B-8B47-69CACCBCB0A0}"/>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5" name="Footer Placeholder 4">
            <a:extLst>
              <a:ext uri="{FF2B5EF4-FFF2-40B4-BE49-F238E27FC236}">
                <a16:creationId xmlns:a16="http://schemas.microsoft.com/office/drawing/2014/main" id="{F2C099CE-34F7-42BF-A82A-464FC6308A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CF282-0A1D-44A1-BA6A-1DF3E8482831}"/>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67946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6E3DF-05EB-4A97-96E3-023232B548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FF5CEE-A935-47F5-924A-819E0F64B4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ADA061-50F2-4420-BE26-EF961DB56EB3}"/>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5" name="Footer Placeholder 4">
            <a:extLst>
              <a:ext uri="{FF2B5EF4-FFF2-40B4-BE49-F238E27FC236}">
                <a16:creationId xmlns:a16="http://schemas.microsoft.com/office/drawing/2014/main" id="{1B0AE735-7FE5-4434-86F6-C0356CB204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5D76F2-33E0-45AE-951C-1D2EB656E72F}"/>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174165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0B05-EA6D-4DC3-94F1-BFD349FE8F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B0DEB-1799-4518-A41A-2DE2F45CEA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1F3EE7-0EC8-46EB-8003-A336E3B635B4}"/>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5" name="Footer Placeholder 4">
            <a:extLst>
              <a:ext uri="{FF2B5EF4-FFF2-40B4-BE49-F238E27FC236}">
                <a16:creationId xmlns:a16="http://schemas.microsoft.com/office/drawing/2014/main" id="{C07432BB-7B92-4417-BDAC-CD85A4D66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55CAF3-87FC-4E50-B1C3-B3B5B8A29450}"/>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1685212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8D551-2AF0-41BE-BDF3-AE1C7A8D02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879C0A-6909-4BFD-B800-B302D83585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91B26FC-36A2-407A-8462-5A6CC5AC70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67E59E-2065-449B-8355-58FD8A83AFEF}"/>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6" name="Footer Placeholder 5">
            <a:extLst>
              <a:ext uri="{FF2B5EF4-FFF2-40B4-BE49-F238E27FC236}">
                <a16:creationId xmlns:a16="http://schemas.microsoft.com/office/drawing/2014/main" id="{2AFBB7D5-8ADC-4A64-8F75-43F4DCF818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457ED3-0CE6-4B1F-852C-A9E54D87E2C6}"/>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349776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824B6-6DD7-4494-BF43-8B4298B28BA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E94969-3055-4BCB-8523-1C42CF999C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601FB5-4CAF-4674-9E79-5E3EC96C3E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CAB17BE-6C58-4523-B663-D56E205665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2ABFD-781A-4BA5-A928-0565080B79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7983B9A-4218-4C90-9B81-9294764275C0}"/>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8" name="Footer Placeholder 7">
            <a:extLst>
              <a:ext uri="{FF2B5EF4-FFF2-40B4-BE49-F238E27FC236}">
                <a16:creationId xmlns:a16="http://schemas.microsoft.com/office/drawing/2014/main" id="{920B9399-49A1-4DFD-8095-05D56FCBB3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1E0CAB-F3D3-43FF-B775-78A8F0C10EE6}"/>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303377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8B9F5-0C19-4CF9-AF78-081822A3339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1197052-3071-4589-B20A-70E51BD60819}"/>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4" name="Footer Placeholder 3">
            <a:extLst>
              <a:ext uri="{FF2B5EF4-FFF2-40B4-BE49-F238E27FC236}">
                <a16:creationId xmlns:a16="http://schemas.microsoft.com/office/drawing/2014/main" id="{5703F139-9ED0-458F-A298-16D07401AC2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A576027-D0FE-429D-96B9-8770EF8AC1DC}"/>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252285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8BCAAC-1CDB-4404-962B-F1494C50D83D}"/>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3" name="Footer Placeholder 2">
            <a:extLst>
              <a:ext uri="{FF2B5EF4-FFF2-40B4-BE49-F238E27FC236}">
                <a16:creationId xmlns:a16="http://schemas.microsoft.com/office/drawing/2014/main" id="{6DEA6FC6-3A02-4E7C-8112-939FB7B7FE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07455AE-1776-48A4-A477-3517EB0F6EC0}"/>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395188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52DFF-67CF-491D-BF61-4EF7443E5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8FFEDC-3A25-48CB-99FC-C52011AD99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EE006AD-2F13-4BD2-832C-235FD99883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C945E6-593B-437F-9B73-1A8FB14E2971}"/>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6" name="Footer Placeholder 5">
            <a:extLst>
              <a:ext uri="{FF2B5EF4-FFF2-40B4-BE49-F238E27FC236}">
                <a16:creationId xmlns:a16="http://schemas.microsoft.com/office/drawing/2014/main" id="{7B1F917E-9A1B-496E-A84A-EF43C41D38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B7DEED-6961-4B27-B975-91B3BE8BC391}"/>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338229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97818-8020-416A-8101-19268E6A8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47C37D3-3724-4C2F-96BF-0EC3E072BA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E8E874-FCC8-482E-9095-77CB448FEF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23D289-9A97-48F4-ADC1-BE62B92C7396}"/>
              </a:ext>
            </a:extLst>
          </p:cNvPr>
          <p:cNvSpPr>
            <a:spLocks noGrp="1"/>
          </p:cNvSpPr>
          <p:nvPr>
            <p:ph type="dt" sz="half" idx="10"/>
          </p:nvPr>
        </p:nvSpPr>
        <p:spPr/>
        <p:txBody>
          <a:bodyPr/>
          <a:lstStyle/>
          <a:p>
            <a:fld id="{2D79CFBC-ED06-48D4-A87A-566574179A07}" type="datetimeFigureOut">
              <a:rPr lang="en-GB" smtClean="0"/>
              <a:t>27/09/2023</a:t>
            </a:fld>
            <a:endParaRPr lang="en-GB"/>
          </a:p>
        </p:txBody>
      </p:sp>
      <p:sp>
        <p:nvSpPr>
          <p:cNvPr id="6" name="Footer Placeholder 5">
            <a:extLst>
              <a:ext uri="{FF2B5EF4-FFF2-40B4-BE49-F238E27FC236}">
                <a16:creationId xmlns:a16="http://schemas.microsoft.com/office/drawing/2014/main" id="{84AA0604-5D9A-4550-9CE1-934C1E967B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59BF65-7884-4155-B0CA-408A40E85E76}"/>
              </a:ext>
            </a:extLst>
          </p:cNvPr>
          <p:cNvSpPr>
            <a:spLocks noGrp="1"/>
          </p:cNvSpPr>
          <p:nvPr>
            <p:ph type="sldNum" sz="quarter" idx="12"/>
          </p:nvPr>
        </p:nvSpPr>
        <p:spPr/>
        <p:txBody>
          <a:bodyPr/>
          <a:lstStyle/>
          <a:p>
            <a:fld id="{F737A971-5C87-4A16-9BB5-057B36E6C67E}" type="slidenum">
              <a:rPr lang="en-GB" smtClean="0"/>
              <a:t>‹#›</a:t>
            </a:fld>
            <a:endParaRPr lang="en-GB"/>
          </a:p>
        </p:txBody>
      </p:sp>
    </p:spTree>
    <p:extLst>
      <p:ext uri="{BB962C8B-B14F-4D97-AF65-F5344CB8AC3E}">
        <p14:creationId xmlns:p14="http://schemas.microsoft.com/office/powerpoint/2010/main" val="30929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06BD6B-00BD-44A5-8E5D-8A2DD06EF1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123968-56A7-40EF-BF3F-2D1EA6693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E65599-37A2-411C-9BC8-B7E910EB67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9CFBC-ED06-48D4-A87A-566574179A07}" type="datetimeFigureOut">
              <a:rPr lang="en-GB" smtClean="0"/>
              <a:t>27/09/2023</a:t>
            </a:fld>
            <a:endParaRPr lang="en-GB"/>
          </a:p>
        </p:txBody>
      </p:sp>
      <p:sp>
        <p:nvSpPr>
          <p:cNvPr id="5" name="Footer Placeholder 4">
            <a:extLst>
              <a:ext uri="{FF2B5EF4-FFF2-40B4-BE49-F238E27FC236}">
                <a16:creationId xmlns:a16="http://schemas.microsoft.com/office/drawing/2014/main" id="{AF1CA46E-FA61-493E-8F6A-7B22630B8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5EBF385-2601-4262-8828-D4CF415801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37A971-5C87-4A16-9BB5-057B36E6C67E}" type="slidenum">
              <a:rPr lang="en-GB" smtClean="0"/>
              <a:t>‹#›</a:t>
            </a:fld>
            <a:endParaRPr lang="en-GB"/>
          </a:p>
        </p:txBody>
      </p:sp>
    </p:spTree>
    <p:extLst>
      <p:ext uri="{BB962C8B-B14F-4D97-AF65-F5344CB8AC3E}">
        <p14:creationId xmlns:p14="http://schemas.microsoft.com/office/powerpoint/2010/main" val="2954181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iconcop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596565-5A81-47BC-826E-49A7921184B8}"/>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GB" sz="2800" dirty="0"/>
              <a:t>Abusive Head Trauma in Babies </a:t>
            </a:r>
          </a:p>
        </p:txBody>
      </p:sp>
      <p:sp>
        <p:nvSpPr>
          <p:cNvPr id="2" name="TextBox 1">
            <a:extLst>
              <a:ext uri="{FF2B5EF4-FFF2-40B4-BE49-F238E27FC236}">
                <a16:creationId xmlns:a16="http://schemas.microsoft.com/office/drawing/2014/main" id="{F9FC2819-276F-4D9C-AD03-4854DCE4329C}"/>
              </a:ext>
            </a:extLst>
          </p:cNvPr>
          <p:cNvSpPr txBox="1"/>
          <p:nvPr/>
        </p:nvSpPr>
        <p:spPr>
          <a:xfrm>
            <a:off x="122103" y="190434"/>
            <a:ext cx="9032913" cy="400110"/>
          </a:xfrm>
          <a:prstGeom prst="rect">
            <a:avLst/>
          </a:prstGeom>
          <a:noFill/>
        </p:spPr>
        <p:txBody>
          <a:bodyPr wrap="square" rtlCol="0">
            <a:spAutoFit/>
          </a:bodyPr>
          <a:lstStyle/>
          <a:p>
            <a:r>
              <a:rPr lang="en-GB" sz="2000" b="1" dirty="0"/>
              <a:t>[Abusive Head Trauma in Babies] </a:t>
            </a:r>
            <a:r>
              <a:rPr lang="en-GB" b="1" dirty="0">
                <a:solidFill>
                  <a:srgbClr val="FF0000"/>
                </a:solidFill>
              </a:rPr>
              <a:t>7 MINUTE BRIEFING - To be shared at Team Meetings  </a:t>
            </a:r>
            <a:endParaRPr lang="en-GB" b="1" dirty="0"/>
          </a:p>
        </p:txBody>
      </p:sp>
      <p:pic>
        <p:nvPicPr>
          <p:cNvPr id="5" name="Picture 4">
            <a:extLst>
              <a:ext uri="{FF2B5EF4-FFF2-40B4-BE49-F238E27FC236}">
                <a16:creationId xmlns:a16="http://schemas.microsoft.com/office/drawing/2014/main" id="{BA14F75B-5567-4A54-9D53-6CD07BB0C904}"/>
              </a:ext>
              <a:ext uri="{C183D7F6-B498-43B3-948B-1728B52AA6E4}">
                <adec:decorative xmlns:adec="http://schemas.microsoft.com/office/drawing/2017/decorative" val="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433449" y="12065"/>
            <a:ext cx="1591310" cy="603250"/>
          </a:xfrm>
          <a:prstGeom prst="rect">
            <a:avLst/>
          </a:prstGeom>
          <a:noFill/>
        </p:spPr>
      </p:pic>
      <p:pic>
        <p:nvPicPr>
          <p:cNvPr id="8" name="Picture 7">
            <a:extLst>
              <a:ext uri="{FF2B5EF4-FFF2-40B4-BE49-F238E27FC236}">
                <a16:creationId xmlns:a16="http://schemas.microsoft.com/office/drawing/2014/main" id="{4E01C4CA-6D3A-4107-90D3-602A8DD9590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32523" y="2289555"/>
            <a:ext cx="3136381" cy="3122442"/>
          </a:xfrm>
          <a:prstGeom prst="rect">
            <a:avLst/>
          </a:prstGeom>
        </p:spPr>
      </p:pic>
      <p:sp>
        <p:nvSpPr>
          <p:cNvPr id="9" name="Rectangle: Rounded Corners 8">
            <a:extLst>
              <a:ext uri="{FF2B5EF4-FFF2-40B4-BE49-F238E27FC236}">
                <a16:creationId xmlns:a16="http://schemas.microsoft.com/office/drawing/2014/main" id="{7F6C8D43-08C7-4661-8389-0B5BF01D59F4}"/>
              </a:ext>
            </a:extLst>
          </p:cNvPr>
          <p:cNvSpPr/>
          <p:nvPr/>
        </p:nvSpPr>
        <p:spPr>
          <a:xfrm>
            <a:off x="1147442" y="611217"/>
            <a:ext cx="4307595" cy="1333041"/>
          </a:xfrm>
          <a:prstGeom prst="roundRect">
            <a:avLst/>
          </a:prstGeom>
          <a:solidFill>
            <a:srgbClr val="7DCE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Abusive Head Trauma (AHT) -also known as Shaken Baby Syndrome-  is </a:t>
            </a:r>
            <a:r>
              <a:rPr lang="en-GB" sz="1400" u="sng" dirty="0">
                <a:solidFill>
                  <a:schemeClr val="tx1"/>
                </a:solidFill>
              </a:rPr>
              <a:t>child abuse</a:t>
            </a:r>
            <a:r>
              <a:rPr lang="en-GB" sz="1400" dirty="0">
                <a:solidFill>
                  <a:schemeClr val="tx1"/>
                </a:solidFill>
              </a:rPr>
              <a:t>. It results in catastrophic injuries or death. Around half of severely injured survivors die before they reach 21 years of age. </a:t>
            </a:r>
          </a:p>
        </p:txBody>
      </p:sp>
      <p:sp>
        <p:nvSpPr>
          <p:cNvPr id="10" name="Rectangle: Rounded Corners 9">
            <a:extLst>
              <a:ext uri="{FF2B5EF4-FFF2-40B4-BE49-F238E27FC236}">
                <a16:creationId xmlns:a16="http://schemas.microsoft.com/office/drawing/2014/main" id="{633DA1BE-210B-467E-B942-0CBB2FCE4E68}"/>
              </a:ext>
            </a:extLst>
          </p:cNvPr>
          <p:cNvSpPr/>
          <p:nvPr/>
        </p:nvSpPr>
        <p:spPr>
          <a:xfrm>
            <a:off x="6395344" y="595687"/>
            <a:ext cx="5554180" cy="1490554"/>
          </a:xfrm>
          <a:prstGeom prst="roundRect">
            <a:avLst/>
          </a:prstGeom>
          <a:solidFill>
            <a:srgbClr val="CC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In the UK, 200 children are injured or killed each year however it is likely the figures are much higher as AHT may not be considered as the cause of injury/death.</a:t>
            </a:r>
          </a:p>
          <a:p>
            <a:pPr algn="ctr"/>
            <a:r>
              <a:rPr lang="en-GB" sz="1400" b="1" dirty="0">
                <a:solidFill>
                  <a:schemeClr val="tx1"/>
                </a:solidFill>
              </a:rPr>
              <a:t>Fathers/male surrogates represent the majority of perpetrators </a:t>
            </a:r>
            <a:endParaRPr lang="en-GB" sz="1400" dirty="0">
              <a:solidFill>
                <a:schemeClr val="tx1"/>
              </a:solidFill>
            </a:endParaRPr>
          </a:p>
          <a:p>
            <a:pPr algn="ctr"/>
            <a:endParaRPr lang="en-GB" sz="1400" dirty="0">
              <a:solidFill>
                <a:schemeClr val="tx1"/>
              </a:solidFill>
            </a:endParaRPr>
          </a:p>
          <a:p>
            <a:pPr algn="ctr"/>
            <a:r>
              <a:rPr lang="en-GB" sz="1400" b="1" dirty="0">
                <a:solidFill>
                  <a:schemeClr val="tx1"/>
                </a:solidFill>
              </a:rPr>
              <a:t>The human and financial cost is significant – yet AHT is AVOIDABLE</a:t>
            </a:r>
          </a:p>
          <a:p>
            <a:pPr algn="ctr"/>
            <a:endParaRPr lang="en-GB" sz="1400" b="1" dirty="0">
              <a:solidFill>
                <a:srgbClr val="C00000"/>
              </a:solidFill>
            </a:endParaRPr>
          </a:p>
        </p:txBody>
      </p:sp>
      <p:sp>
        <p:nvSpPr>
          <p:cNvPr id="6" name="Arrow: Down 5" descr="Arrrow">
            <a:extLst>
              <a:ext uri="{FF2B5EF4-FFF2-40B4-BE49-F238E27FC236}">
                <a16:creationId xmlns:a16="http://schemas.microsoft.com/office/drawing/2014/main" id="{B87A1097-3633-4867-97FB-81002400EF9E}"/>
              </a:ext>
            </a:extLst>
          </p:cNvPr>
          <p:cNvSpPr/>
          <p:nvPr/>
        </p:nvSpPr>
        <p:spPr>
          <a:xfrm>
            <a:off x="9651691" y="2120583"/>
            <a:ext cx="438539" cy="222983"/>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665ED91A-DFE0-424F-8079-8B23DFC1DCB3}"/>
              </a:ext>
            </a:extLst>
          </p:cNvPr>
          <p:cNvSpPr/>
          <p:nvPr/>
        </p:nvSpPr>
        <p:spPr>
          <a:xfrm>
            <a:off x="7872549" y="2370556"/>
            <a:ext cx="4152210" cy="1962323"/>
          </a:xfrm>
          <a:prstGeom prst="round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i="1" dirty="0">
              <a:solidFill>
                <a:schemeClr val="tx1"/>
              </a:solidFill>
            </a:endParaRPr>
          </a:p>
          <a:p>
            <a:pPr algn="ctr"/>
            <a:endParaRPr lang="en-GB" sz="1400" dirty="0">
              <a:solidFill>
                <a:schemeClr val="tx1"/>
              </a:solidFill>
              <a:ea typeface="Times New Roman" panose="02020603050405020304" pitchFamily="18" charset="0"/>
              <a:cs typeface="Times New Roman" panose="02020603050405020304" pitchFamily="18" charset="0"/>
            </a:endParaRPr>
          </a:p>
          <a:p>
            <a:pPr algn="ctr"/>
            <a:r>
              <a:rPr lang="en-GB" sz="1400" dirty="0">
                <a:solidFill>
                  <a:schemeClr val="tx1"/>
                </a:solidFill>
                <a:ea typeface="Times New Roman" panose="02020603050405020304" pitchFamily="18" charset="0"/>
                <a:cs typeface="Times New Roman" panose="02020603050405020304" pitchFamily="18" charset="0"/>
              </a:rPr>
              <a:t>Research suggests that some people lose control when a baby’s crying becomes too much, and that simple messaging can be effective to support parents and care givers to cope with infant crying.</a:t>
            </a:r>
          </a:p>
          <a:p>
            <a:pPr algn="ctr"/>
            <a:endParaRPr lang="en-GB" sz="1400" dirty="0">
              <a:solidFill>
                <a:schemeClr val="tx1"/>
              </a:solidFill>
              <a:ea typeface="Times New Roman" panose="02020603050405020304" pitchFamily="18" charset="0"/>
              <a:cs typeface="Times New Roman" panose="02020603050405020304" pitchFamily="18" charset="0"/>
            </a:endParaRPr>
          </a:p>
          <a:p>
            <a:pPr algn="ctr"/>
            <a:r>
              <a:rPr lang="en-GB" sz="1400" dirty="0">
                <a:solidFill>
                  <a:schemeClr val="tx1"/>
                </a:solidFill>
                <a:ea typeface="Times New Roman" panose="02020603050405020304" pitchFamily="18" charset="0"/>
                <a:cs typeface="Times New Roman" panose="02020603050405020304" pitchFamily="18" charset="0"/>
              </a:rPr>
              <a:t>It is important that we recognise that all parents and carers of babies appreciate some advice about how to comfort a crying baby.</a:t>
            </a:r>
          </a:p>
          <a:p>
            <a:pPr algn="ctr"/>
            <a:endParaRPr lang="en-GB" sz="1300" dirty="0">
              <a:solidFill>
                <a:schemeClr val="tx1"/>
              </a:solidFill>
            </a:endParaRPr>
          </a:p>
        </p:txBody>
      </p:sp>
      <p:sp>
        <p:nvSpPr>
          <p:cNvPr id="16" name="Arrow: Down 15" descr="Arrrow">
            <a:extLst>
              <a:ext uri="{FF2B5EF4-FFF2-40B4-BE49-F238E27FC236}">
                <a16:creationId xmlns:a16="http://schemas.microsoft.com/office/drawing/2014/main" id="{9FE1188E-F39A-47B4-8DB2-BFC4CBD4D22C}"/>
              </a:ext>
            </a:extLst>
          </p:cNvPr>
          <p:cNvSpPr/>
          <p:nvPr/>
        </p:nvSpPr>
        <p:spPr>
          <a:xfrm>
            <a:off x="9680820" y="4336828"/>
            <a:ext cx="438539" cy="222983"/>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6F4FFE88-B403-4BC8-8FC0-7E1E8238A8CD}"/>
              </a:ext>
            </a:extLst>
          </p:cNvPr>
          <p:cNvSpPr/>
          <p:nvPr/>
        </p:nvSpPr>
        <p:spPr>
          <a:xfrm>
            <a:off x="7805043" y="4559811"/>
            <a:ext cx="4307595" cy="913316"/>
          </a:xfrm>
          <a:prstGeom prst="roundRect">
            <a:avLst/>
          </a:prstGeom>
          <a:solidFill>
            <a:srgbClr val="00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kern="1200" dirty="0">
              <a:solidFill>
                <a:schemeClr val="tx1"/>
              </a:solidFill>
              <a:effectLst/>
              <a:ea typeface="Times New Roman" panose="02020603050405020304" pitchFamily="18" charset="0"/>
              <a:cs typeface="Times New Roman" panose="02020603050405020304" pitchFamily="18" charset="0"/>
            </a:endParaRPr>
          </a:p>
          <a:p>
            <a:pPr algn="ctr"/>
            <a:endParaRPr lang="en-GB" sz="1100" b="1" dirty="0">
              <a:solidFill>
                <a:schemeClr val="tx1"/>
              </a:solidFill>
              <a:ea typeface="Times New Roman" panose="02020603050405020304" pitchFamily="18" charset="0"/>
              <a:cs typeface="Times New Roman" panose="02020603050405020304" pitchFamily="18" charset="0"/>
            </a:endParaRPr>
          </a:p>
          <a:p>
            <a:pPr algn="ctr"/>
            <a:r>
              <a:rPr lang="en-GB" sz="1400" dirty="0">
                <a:solidFill>
                  <a:schemeClr val="tx1"/>
                </a:solidFill>
              </a:rPr>
              <a:t>Coping with crying can feel like living on a cliff edge and caregivers can lose control and shake,. </a:t>
            </a:r>
            <a:r>
              <a:rPr lang="en-GB" sz="1400" u="sng" dirty="0">
                <a:solidFill>
                  <a:schemeClr val="tx1"/>
                </a:solidFill>
              </a:rPr>
              <a:t>This occurs in every socio-economic group. </a:t>
            </a:r>
          </a:p>
          <a:p>
            <a:pPr algn="ctr"/>
            <a:endParaRPr lang="en-GB" sz="1100" dirty="0">
              <a:solidFill>
                <a:schemeClr val="tx1"/>
              </a:solidFill>
              <a:effectLst/>
              <a:ea typeface="Times New Roman" panose="02020603050405020304" pitchFamily="18" charset="0"/>
            </a:endParaRPr>
          </a:p>
        </p:txBody>
      </p:sp>
      <p:sp>
        <p:nvSpPr>
          <p:cNvPr id="18" name="Arrow: Bent 17" descr="Arrow">
            <a:extLst>
              <a:ext uri="{FF2B5EF4-FFF2-40B4-BE49-F238E27FC236}">
                <a16:creationId xmlns:a16="http://schemas.microsoft.com/office/drawing/2014/main" id="{0C77FDB6-DD3A-4E7E-B66F-DEBF477F1D72}"/>
              </a:ext>
            </a:extLst>
          </p:cNvPr>
          <p:cNvSpPr/>
          <p:nvPr/>
        </p:nvSpPr>
        <p:spPr>
          <a:xfrm rot="10800000">
            <a:off x="8249797" y="5608604"/>
            <a:ext cx="1869564" cy="913311"/>
          </a:xfrm>
          <a:prstGeom prst="ben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Rectangle: Rounded Corners 12">
            <a:extLst>
              <a:ext uri="{FF2B5EF4-FFF2-40B4-BE49-F238E27FC236}">
                <a16:creationId xmlns:a16="http://schemas.microsoft.com/office/drawing/2014/main" id="{43628F48-607D-4192-8833-E4BCD17E8311}"/>
              </a:ext>
            </a:extLst>
          </p:cNvPr>
          <p:cNvSpPr/>
          <p:nvPr/>
        </p:nvSpPr>
        <p:spPr>
          <a:xfrm>
            <a:off x="3942202" y="5554625"/>
            <a:ext cx="4307595" cy="1251606"/>
          </a:xfrm>
          <a:prstGeom prst="roundRect">
            <a:avLst/>
          </a:prstGeom>
          <a:solidFill>
            <a:srgbClr val="CC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tx1"/>
              </a:solidFill>
            </a:endParaRPr>
          </a:p>
          <a:p>
            <a:pPr algn="ctr"/>
            <a:r>
              <a:rPr lang="en-GB" sz="1400" b="1" dirty="0">
                <a:solidFill>
                  <a:schemeClr val="bg1"/>
                </a:solidFill>
              </a:rPr>
              <a:t>CRYING. </a:t>
            </a:r>
            <a:r>
              <a:rPr lang="en-GB" sz="1400" dirty="0">
                <a:solidFill>
                  <a:schemeClr val="bg1"/>
                </a:solidFill>
              </a:rPr>
              <a:t>There is a demonstrable relationship between </a:t>
            </a:r>
            <a:r>
              <a:rPr lang="en-GB" sz="1400" u="sng" dirty="0">
                <a:solidFill>
                  <a:schemeClr val="bg1"/>
                </a:solidFill>
              </a:rPr>
              <a:t>normal peaks </a:t>
            </a:r>
            <a:r>
              <a:rPr lang="en-GB" sz="1400" dirty="0">
                <a:solidFill>
                  <a:schemeClr val="bg1"/>
                </a:solidFill>
              </a:rPr>
              <a:t>of crying and AHT. Research shows babies are most likely to be shaken between 2-4 months at exactly the time when babies normally cry the most </a:t>
            </a:r>
          </a:p>
          <a:p>
            <a:pPr algn="ctr"/>
            <a:endParaRPr lang="en-GB" sz="1400" b="1" u="sng" dirty="0">
              <a:solidFill>
                <a:schemeClr val="bg1"/>
              </a:solidFill>
            </a:endParaRPr>
          </a:p>
        </p:txBody>
      </p:sp>
      <p:sp>
        <p:nvSpPr>
          <p:cNvPr id="19" name="Arrow: Bent 18" descr="Arrow">
            <a:extLst>
              <a:ext uri="{FF2B5EF4-FFF2-40B4-BE49-F238E27FC236}">
                <a16:creationId xmlns:a16="http://schemas.microsoft.com/office/drawing/2014/main" id="{836A9B60-125B-4FCE-ACEE-E19A3265AB2F}"/>
              </a:ext>
            </a:extLst>
          </p:cNvPr>
          <p:cNvSpPr/>
          <p:nvPr/>
        </p:nvSpPr>
        <p:spPr>
          <a:xfrm rot="16200000">
            <a:off x="2516291" y="4986131"/>
            <a:ext cx="913314" cy="1957369"/>
          </a:xfrm>
          <a:prstGeom prst="bentArrow">
            <a:avLst>
              <a:gd name="adj1" fmla="val 25000"/>
              <a:gd name="adj2" fmla="val 25000"/>
              <a:gd name="adj3" fmla="val 25000"/>
              <a:gd name="adj4" fmla="val 4375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4" name="Rectangle: Rounded Corners 13">
            <a:extLst>
              <a:ext uri="{FF2B5EF4-FFF2-40B4-BE49-F238E27FC236}">
                <a16:creationId xmlns:a16="http://schemas.microsoft.com/office/drawing/2014/main" id="{0C860ED2-6C71-406C-A73D-F91B3F781B4A}"/>
              </a:ext>
            </a:extLst>
          </p:cNvPr>
          <p:cNvSpPr/>
          <p:nvPr/>
        </p:nvSpPr>
        <p:spPr>
          <a:xfrm>
            <a:off x="215300" y="4141443"/>
            <a:ext cx="4307595" cy="1333041"/>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ICON</a:t>
            </a:r>
            <a:r>
              <a:rPr lang="en-GB" sz="1400" dirty="0">
                <a:solidFill>
                  <a:schemeClr val="tx1"/>
                </a:solidFill>
              </a:rPr>
              <a:t> is a programme that promotes and provides simple messaging and resources to all parents and carers of babies from pregnancy onwards –.</a:t>
            </a:r>
          </a:p>
          <a:p>
            <a:pPr algn="ctr"/>
            <a:r>
              <a:rPr lang="en-GB" sz="1400" b="1" dirty="0">
                <a:solidFill>
                  <a:schemeClr val="tx1"/>
                </a:solidFill>
              </a:rPr>
              <a:t>everybody has a role to play in preventing AHT</a:t>
            </a:r>
          </a:p>
          <a:p>
            <a:pPr algn="ctr"/>
            <a:r>
              <a:rPr lang="en-GB" sz="1400" dirty="0">
                <a:solidFill>
                  <a:schemeClr val="tx1"/>
                </a:solidFill>
                <a:hlinkClick r:id="rId4">
                  <a:extLst>
                    <a:ext uri="{A12FA001-AC4F-418D-AE19-62706E023703}">
                      <ahyp:hlinkClr xmlns:ahyp="http://schemas.microsoft.com/office/drawing/2018/hyperlinkcolor" val="tx"/>
                    </a:ext>
                  </a:extLst>
                </a:hlinkClick>
              </a:rPr>
              <a:t>Website: Home - ICON Cope</a:t>
            </a:r>
            <a:endParaRPr lang="en-GB" sz="1400" b="1" dirty="0">
              <a:solidFill>
                <a:schemeClr val="tx1"/>
              </a:solidFill>
            </a:endParaRPr>
          </a:p>
          <a:p>
            <a:pPr algn="ctr"/>
            <a:endParaRPr lang="en-GB" sz="1400" dirty="0">
              <a:solidFill>
                <a:schemeClr val="tx1"/>
              </a:solidFill>
            </a:endParaRPr>
          </a:p>
        </p:txBody>
      </p:sp>
      <p:sp>
        <p:nvSpPr>
          <p:cNvPr id="20" name="Arrow: Down 19" descr="Arrrow">
            <a:extLst>
              <a:ext uri="{FF2B5EF4-FFF2-40B4-BE49-F238E27FC236}">
                <a16:creationId xmlns:a16="http://schemas.microsoft.com/office/drawing/2014/main" id="{5E44B887-F9F7-480B-B711-8E491772E135}"/>
              </a:ext>
            </a:extLst>
          </p:cNvPr>
          <p:cNvSpPr/>
          <p:nvPr/>
        </p:nvSpPr>
        <p:spPr>
          <a:xfrm rot="10800000">
            <a:off x="2149827" y="3874529"/>
            <a:ext cx="438539" cy="213773"/>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id="{A562E41C-5EFA-46B7-9406-BDC1EC69BF4E}"/>
              </a:ext>
            </a:extLst>
          </p:cNvPr>
          <p:cNvSpPr/>
          <p:nvPr/>
        </p:nvSpPr>
        <p:spPr>
          <a:xfrm>
            <a:off x="147541" y="2503329"/>
            <a:ext cx="4307595" cy="1333041"/>
          </a:xfrm>
          <a:prstGeom prst="roundRect">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rgbClr val="000000"/>
                </a:solidFill>
                <a:effectLst/>
                <a:highlight>
                  <a:srgbClr val="00CCFF"/>
                </a:highlight>
                <a:latin typeface="Calibri" panose="020F0502020204030204" pitchFamily="34" charset="0"/>
                <a:ea typeface="Times New Roman" panose="02020603050405020304" pitchFamily="18" charset="0"/>
                <a:cs typeface="Times New Roman" panose="02020603050405020304" pitchFamily="18" charset="0"/>
              </a:rPr>
              <a:t>Following a local CSPR Herts and Essex have joined the national roll out of the ICON programme to support parents and caregivers and prevent AHT. For more information, please speak to your safeguarding lead or ICON project lead </a:t>
            </a:r>
            <a:r>
              <a:rPr lang="en-GB" sz="1400" u="sng" kern="1200" dirty="0">
                <a:solidFill>
                  <a:srgbClr val="000000"/>
                </a:solidFill>
                <a:effectLst/>
                <a:highlight>
                  <a:srgbClr val="00CCFF"/>
                </a:highlight>
                <a:latin typeface="Calibri" panose="020F0502020204030204" pitchFamily="34" charset="0"/>
                <a:ea typeface="Times New Roman" panose="02020603050405020304" pitchFamily="18" charset="0"/>
                <a:cs typeface="Times New Roman" panose="02020603050405020304" pitchFamily="18" charset="0"/>
              </a:rPr>
              <a:t>Lucy.Sims4@nhs.net</a:t>
            </a:r>
            <a:endParaRPr lang="en-GB" sz="1400" u="sng" dirty="0">
              <a:effectLst/>
              <a:highlight>
                <a:srgbClr val="00CCFF"/>
              </a:highlight>
              <a:latin typeface="Times New Roman" panose="02020603050405020304" pitchFamily="18" charset="0"/>
              <a:ea typeface="Times New Roman" panose="02020603050405020304" pitchFamily="18" charset="0"/>
            </a:endParaRPr>
          </a:p>
        </p:txBody>
      </p:sp>
      <p:sp>
        <p:nvSpPr>
          <p:cNvPr id="21" name="Arrow: Down 20" descr="Arrrow">
            <a:extLst>
              <a:ext uri="{FF2B5EF4-FFF2-40B4-BE49-F238E27FC236}">
                <a16:creationId xmlns:a16="http://schemas.microsoft.com/office/drawing/2014/main" id="{A1C1ED77-E8BC-4D45-B495-4ADCBC1E79CA}"/>
              </a:ext>
            </a:extLst>
          </p:cNvPr>
          <p:cNvSpPr/>
          <p:nvPr/>
        </p:nvSpPr>
        <p:spPr>
          <a:xfrm rot="10800000">
            <a:off x="2149827" y="1962361"/>
            <a:ext cx="438539" cy="487681"/>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Right 16">
            <a:extLst>
              <a:ext uri="{FF2B5EF4-FFF2-40B4-BE49-F238E27FC236}">
                <a16:creationId xmlns:a16="http://schemas.microsoft.com/office/drawing/2014/main" id="{CA460F4B-272A-F911-4F80-7CCFE329D816}"/>
              </a:ext>
            </a:extLst>
          </p:cNvPr>
          <p:cNvSpPr/>
          <p:nvPr/>
        </p:nvSpPr>
        <p:spPr>
          <a:xfrm>
            <a:off x="524502" y="1077682"/>
            <a:ext cx="588105" cy="4001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Start</a:t>
            </a:r>
          </a:p>
        </p:txBody>
      </p:sp>
      <p:sp>
        <p:nvSpPr>
          <p:cNvPr id="22" name="Arrow: Down 21" descr="Arrrow">
            <a:extLst>
              <a:ext uri="{FF2B5EF4-FFF2-40B4-BE49-F238E27FC236}">
                <a16:creationId xmlns:a16="http://schemas.microsoft.com/office/drawing/2014/main" id="{AAD2050C-2DC5-B351-C3E1-0063ADBDCABF}"/>
              </a:ext>
            </a:extLst>
          </p:cNvPr>
          <p:cNvSpPr/>
          <p:nvPr/>
        </p:nvSpPr>
        <p:spPr>
          <a:xfrm rot="16200000">
            <a:off x="5705921" y="1017802"/>
            <a:ext cx="438539" cy="646323"/>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78778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1502</TotalTime>
  <Words>325</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Abusive Head Trauma in Babies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Bruising Policy – 7 Minute Briefing</dc:title>
  <dc:creator>Elizabeth Peters</dc:creator>
  <cp:lastModifiedBy>Elizabeth Peters</cp:lastModifiedBy>
  <cp:revision>38</cp:revision>
  <dcterms:created xsi:type="dcterms:W3CDTF">2020-10-20T14:47:41Z</dcterms:created>
  <dcterms:modified xsi:type="dcterms:W3CDTF">2023-09-27T08:29:25Z</dcterms:modified>
</cp:coreProperties>
</file>