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0066FF"/>
    <a:srgbClr val="CC0066"/>
    <a:srgbClr val="00CCFF"/>
    <a:srgbClr val="993366"/>
    <a:srgbClr val="CC0099"/>
    <a:srgbClr val="CC3399"/>
    <a:srgbClr val="D60093"/>
    <a:srgbClr val="00CC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9F1A66-138B-27A8-D987-A84B62658506}" v="2" dt="2024-06-07T09:13:40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6357" autoAdjust="0"/>
  </p:normalViewPr>
  <p:slideViewPr>
    <p:cSldViewPr snapToGrid="0">
      <p:cViewPr varScale="1">
        <p:scale>
          <a:sx n="103" d="100"/>
          <a:sy n="103" d="100"/>
        </p:scale>
        <p:origin x="138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Voysey" userId="S::alice.voysey@hertfordshire.gov.uk::b37d20c1-4370-48d1-ba06-c48477c3b3be" providerId="AD" clId="Web-{119F1A66-138B-27A8-D987-A84B62658506}"/>
    <pc:docChg chg="modSld">
      <pc:chgData name="Alice Voysey" userId="S::alice.voysey@hertfordshire.gov.uk::b37d20c1-4370-48d1-ba06-c48477c3b3be" providerId="AD" clId="Web-{119F1A66-138B-27A8-D987-A84B62658506}" dt="2024-06-07T09:13:40.004" v="1" actId="20577"/>
      <pc:docMkLst>
        <pc:docMk/>
      </pc:docMkLst>
      <pc:sldChg chg="modSp">
        <pc:chgData name="Alice Voysey" userId="S::alice.voysey@hertfordshire.gov.uk::b37d20c1-4370-48d1-ba06-c48477c3b3be" providerId="AD" clId="Web-{119F1A66-138B-27A8-D987-A84B62658506}" dt="2024-06-07T09:13:40.004" v="1" actId="20577"/>
        <pc:sldMkLst>
          <pc:docMk/>
          <pc:sldMk cId="3378778733" sldId="257"/>
        </pc:sldMkLst>
        <pc:spChg chg="mod">
          <ac:chgData name="Alice Voysey" userId="S::alice.voysey@hertfordshire.gov.uk::b37d20c1-4370-48d1-ba06-c48477c3b3be" providerId="AD" clId="Web-{119F1A66-138B-27A8-D987-A84B62658506}" dt="2024-06-07T09:13:40.004" v="1" actId="20577"/>
          <ac:spMkLst>
            <pc:docMk/>
            <pc:sldMk cId="3378778733" sldId="257"/>
            <ac:spMk id="9" creationId="{7F6C8D43-08C7-4661-8389-0B5BF01D59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B8784-4EFA-4A16-83D1-2E4C97F94A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3D696E-8B16-4E53-BDB7-A863FCC82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0DC170-685C-4942-BAD6-0F1BE37F8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19B3C-6ED6-4507-861A-D86C077F0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22C8D6-2EB7-4C39-A39F-B1DDB8783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533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CC2F0-4025-4FC0-A171-AF5464BE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008EE-C9C2-4FAC-A527-B863F7453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1580D-BD7B-4570-ABDC-837DC3CB1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75C93-F2DB-4CFF-A72B-AC501E486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1761D-EFC6-4279-AF28-3CADC0799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982CDF-F9D4-4493-94BF-4006CFA338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2AD4B8-446B-4AA3-BD6D-8B148D6CE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16CD1-88B0-4A1B-8B47-69CACCBCB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099CE-34F7-42BF-A82A-464FC6308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CF282-0A1D-44A1-BA6A-1DF3E8482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46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6E3DF-05EB-4A97-96E3-023232B54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F5CEE-A935-47F5-924A-819E0F64B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DA061-50F2-4420-BE26-EF961DB56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0AE735-7FE5-4434-86F6-C0356CB2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76F2-33E0-45AE-951C-1D2EB656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57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E10B05-EA6D-4DC3-94F1-BFD349FE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B0DEB-1799-4518-A41A-2DE2F45CEA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F3EE7-0EC8-46EB-8003-A336E3B63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432BB-7B92-4417-BDAC-CD85A4D6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5CAF3-87FC-4E50-B1C3-B3B5B8A29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21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D551-2AF0-41BE-BDF3-AE1C7A8D0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79C0A-6909-4BFD-B800-B302D83585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1B26FC-36A2-407A-8462-5A6CC5AC70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7E59E-2065-449B-8355-58FD8A8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FBB7D5-8ADC-4A64-8F75-43F4DCF81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457ED3-0CE6-4B1F-852C-A9E54D87E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76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824B6-6DD7-4494-BF43-8B4298B28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E94969-3055-4BCB-8523-1C42CF999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601FB5-4CAF-4674-9E79-5E3EC96C3E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CAB17BE-6C58-4523-B663-D56E205665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22ABFD-781A-4BA5-A928-0565080B79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983B9A-4218-4C90-9B81-929476427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0B9399-49A1-4DFD-8095-05D56FCBB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1E0CAB-F3D3-43FF-B775-78A8F0C10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377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8B9F5-0C19-4CF9-AF78-081822A33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97052-3071-4589-B20A-70E51BD6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03F139-9ED0-458F-A298-16D07401A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576027-D0FE-429D-96B9-8770EF8AC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1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8BCAAC-1CDB-4404-962B-F1494C50D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A6FC6-3A02-4E7C-8112-939FB7B7F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7455AE-1776-48A4-A477-3517EB0F6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883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052DFF-67CF-491D-BF61-4EF7443E5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8FFEDC-3A25-48CB-99FC-C52011AD9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006AD-2F13-4BD2-832C-235FD99883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C945E6-593B-437F-9B73-1A8FB14E2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1F917E-9A1B-496E-A84A-EF43C41D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7DEED-6961-4B27-B975-91B3BE8BC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97818-8020-416A-8101-19268E6A8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7C37D3-3724-4C2F-96BF-0EC3E072BA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8E874-FCC8-482E-9095-77CB448FEF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3D289-9A97-48F4-ADC1-BE62B92C7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A0604-5D9A-4550-9CE1-934C1E96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59BF65-7884-4155-B0CA-408A40E8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0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06BD6B-00BD-44A5-8E5D-8A2DD06EF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123968-56A7-40EF-BF3F-2D1EA66938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65599-37A2-411C-9BC8-B7E910EB67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9CFBC-ED06-48D4-A87A-566574179A07}" type="datetimeFigureOut">
              <a:rPr lang="en-GB" smtClean="0"/>
              <a:t>07/06/2024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1CA46E-FA61-493E-8F6A-7B22630B86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BF385-2601-4262-8828-D4CF415801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7A971-5C87-4A16-9BB5-057B36E6C6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81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rtfordshire.gov.uk/services/childrens-social-care/child-protection/professionals-report-a-concern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hertfordshire.gov.uk/media-library/documents/childrens-services/hscb/professionals/continuum-of-needs-for-children-and-young-people.pdf" TargetMode="External"/><Relationship Id="rId4" Type="http://schemas.openxmlformats.org/officeDocument/2006/relationships/hyperlink" Target="https://www.hertfordshire.gov.uk/services/childrens-social-care/child-protection/professionals-report-a-concern.aspx#consen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9FC2819-276F-4D9C-AD03-4854DCE4329C}"/>
              </a:ext>
            </a:extLst>
          </p:cNvPr>
          <p:cNvSpPr txBox="1"/>
          <p:nvPr/>
        </p:nvSpPr>
        <p:spPr>
          <a:xfrm>
            <a:off x="122103" y="190434"/>
            <a:ext cx="103564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FF0000"/>
                </a:solidFill>
              </a:rPr>
              <a:t>What happens to my referral in the Gateway (Children’s Services Front Door) </a:t>
            </a:r>
            <a:r>
              <a:rPr lang="en-GB" b="1" dirty="0">
                <a:solidFill>
                  <a:srgbClr val="FF0000"/>
                </a:solidFill>
              </a:rPr>
              <a:t>7 MINUTE BRIEFING</a:t>
            </a:r>
            <a:endParaRPr lang="en-GB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14F75B-5567-4A54-9D53-6CD07BB0C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587" y="73475"/>
            <a:ext cx="1591310" cy="603250"/>
          </a:xfrm>
          <a:prstGeom prst="rect">
            <a:avLst/>
          </a:prstGeom>
          <a:noFill/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F6C8D43-08C7-4661-8389-0B5BF01D59F4}"/>
              </a:ext>
            </a:extLst>
          </p:cNvPr>
          <p:cNvSpPr/>
          <p:nvPr/>
        </p:nvSpPr>
        <p:spPr>
          <a:xfrm>
            <a:off x="419101" y="602201"/>
            <a:ext cx="5163170" cy="1210090"/>
          </a:xfrm>
          <a:prstGeom prst="roundRect">
            <a:avLst/>
          </a:prstGeom>
          <a:solidFill>
            <a:srgbClr val="7DCEE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How your referral comes into Children’s Services</a:t>
            </a:r>
          </a:p>
          <a:p>
            <a:r>
              <a:rPr lang="en-GB" sz="1100" dirty="0">
                <a:solidFill>
                  <a:schemeClr val="tx1"/>
                </a:solidFill>
              </a:rPr>
              <a:t>Professional referrals are made using the online referral form on our </a:t>
            </a:r>
            <a:r>
              <a:rPr lang="en-GB" sz="1100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website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</a:p>
          <a:p>
            <a:r>
              <a:rPr lang="en-GB" sz="1100" dirty="0">
                <a:solidFill>
                  <a:schemeClr val="tx1"/>
                </a:solidFill>
              </a:rPr>
              <a:t>Customer Service Centre filter all contacts and forward to Gateway or relevant teams.</a:t>
            </a:r>
          </a:p>
          <a:p>
            <a:r>
              <a:rPr lang="en-GB" sz="1100" dirty="0">
                <a:solidFill>
                  <a:schemeClr val="tx1"/>
                </a:solidFill>
              </a:rPr>
              <a:t>All contacts are reviewed for urgency within an hour and those sent to the Gateway </a:t>
            </a:r>
            <a:r>
              <a:rPr lang="en-GB" sz="1100">
                <a:solidFill>
                  <a:schemeClr val="tx1"/>
                </a:solidFill>
              </a:rPr>
              <a:t>are then screened by a senior social worker.</a:t>
            </a:r>
            <a:endParaRPr lang="en-GB" sz="1100">
              <a:solidFill>
                <a:schemeClr val="tx1"/>
              </a:solidFill>
              <a:cs typeface="Calibri"/>
            </a:endParaRPr>
          </a:p>
          <a:p>
            <a:r>
              <a:rPr lang="en-GB" sz="1100" dirty="0">
                <a:solidFill>
                  <a:schemeClr val="tx1"/>
                </a:solidFill>
              </a:rPr>
              <a:t>The Gateway includes Early Help and our Multi Agency Safeguarding Hubs.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AAC7C701-5AAC-4155-AEA3-A51346990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22811" y="1003325"/>
            <a:ext cx="626125" cy="354563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33DA1BE-210B-467E-B942-0CBB2FCE4E68}"/>
              </a:ext>
            </a:extLst>
          </p:cNvPr>
          <p:cNvSpPr/>
          <p:nvPr/>
        </p:nvSpPr>
        <p:spPr>
          <a:xfrm>
            <a:off x="6289477" y="595687"/>
            <a:ext cx="4855775" cy="1216603"/>
          </a:xfrm>
          <a:prstGeom prst="roundRect">
            <a:avLst/>
          </a:prstGeom>
          <a:solidFill>
            <a:srgbClr val="CC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What is parental consent</a:t>
            </a:r>
            <a:endParaRPr lang="en-GB" sz="11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you have told the parents you are making the referral and why,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you have their permission to make the referral and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you have their permission for Children’s Services to share and seek information from partner agencies, including health, police and probation.</a:t>
            </a:r>
          </a:p>
          <a:p>
            <a:pPr lvl="0"/>
            <a:r>
              <a:rPr lang="en-GB" sz="1100" dirty="0">
                <a:solidFill>
                  <a:schemeClr val="tx1"/>
                </a:solidFill>
                <a:ea typeface="Calibri" panose="020F0502020204030204" pitchFamily="34" charset="0"/>
              </a:rPr>
              <a:t>There are </a:t>
            </a:r>
            <a:r>
              <a:rPr lang="en-GB" sz="1100" dirty="0">
                <a:solidFill>
                  <a:schemeClr val="tx1"/>
                </a:solidFill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exceptions</a:t>
            </a:r>
            <a:r>
              <a:rPr lang="en-GB" sz="1100" dirty="0">
                <a:solidFill>
                  <a:schemeClr val="tx1"/>
                </a:solidFill>
                <a:ea typeface="Calibri" panose="020F0502020204030204" pitchFamily="34" charset="0"/>
              </a:rPr>
              <a:t> that mean you can override parental consent.</a:t>
            </a:r>
            <a:endParaRPr lang="en-GB" sz="11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</p:txBody>
      </p:sp>
      <p:sp>
        <p:nvSpPr>
          <p:cNvPr id="6" name="Arrow: Down 5" descr="Arrrow">
            <a:extLst>
              <a:ext uri="{FF2B5EF4-FFF2-40B4-BE49-F238E27FC236}">
                <a16:creationId xmlns:a16="http://schemas.microsoft.com/office/drawing/2014/main" id="{B87A1097-3633-4867-97FB-81002400EF9E}"/>
              </a:ext>
            </a:extLst>
          </p:cNvPr>
          <p:cNvSpPr/>
          <p:nvPr/>
        </p:nvSpPr>
        <p:spPr>
          <a:xfrm>
            <a:off x="9680820" y="1839541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665ED91A-DFE0-424F-8079-8B23DFC1DCB3}"/>
              </a:ext>
            </a:extLst>
          </p:cNvPr>
          <p:cNvSpPr/>
          <p:nvPr/>
        </p:nvSpPr>
        <p:spPr>
          <a:xfrm>
            <a:off x="7746291" y="2101453"/>
            <a:ext cx="4307595" cy="1278873"/>
          </a:xfrm>
          <a:prstGeom prst="round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Early Help Pod</a:t>
            </a:r>
          </a:p>
          <a:p>
            <a:r>
              <a:rPr lang="en-GB" sz="1100" dirty="0">
                <a:solidFill>
                  <a:schemeClr val="tx1"/>
                </a:solidFill>
              </a:rPr>
              <a:t>Improve outcomes under </a:t>
            </a:r>
            <a:r>
              <a:rPr lang="en-GB" sz="1100" b="1" dirty="0">
                <a:solidFill>
                  <a:schemeClr val="tx1"/>
                </a:solidFill>
              </a:rPr>
              <a:t>level 2 of the </a:t>
            </a:r>
            <a:r>
              <a:rPr lang="en-GB" sz="1100" b="1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continuum of need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</a:p>
          <a:p>
            <a:r>
              <a:rPr lang="en-GB" sz="1100" dirty="0">
                <a:solidFill>
                  <a:schemeClr val="tx1"/>
                </a:solidFill>
              </a:rPr>
              <a:t>Prior parental consent is needed for all referrals.</a:t>
            </a:r>
          </a:p>
          <a:p>
            <a:r>
              <a:rPr lang="en-GB" sz="1100" dirty="0">
                <a:solidFill>
                  <a:schemeClr val="tx1"/>
                </a:solidFill>
              </a:rPr>
              <a:t>We review history, current concerns, information is sought from key professionals, and we speak to the family. </a:t>
            </a:r>
          </a:p>
          <a:p>
            <a:r>
              <a:rPr lang="en-GB" sz="1100" dirty="0">
                <a:solidFill>
                  <a:schemeClr val="tx1"/>
                </a:solidFill>
              </a:rPr>
              <a:t>We aim to complete this within 3 working days.</a:t>
            </a:r>
          </a:p>
        </p:txBody>
      </p:sp>
      <p:sp>
        <p:nvSpPr>
          <p:cNvPr id="16" name="Arrow: Down 15" descr="Arrrow">
            <a:extLst>
              <a:ext uri="{FF2B5EF4-FFF2-40B4-BE49-F238E27FC236}">
                <a16:creationId xmlns:a16="http://schemas.microsoft.com/office/drawing/2014/main" id="{9FE1188E-F39A-47B4-8DB2-BFC4CBD4D22C}"/>
              </a:ext>
            </a:extLst>
          </p:cNvPr>
          <p:cNvSpPr/>
          <p:nvPr/>
        </p:nvSpPr>
        <p:spPr>
          <a:xfrm>
            <a:off x="9787811" y="3430535"/>
            <a:ext cx="438539" cy="22298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F4FFE88-B403-4BC8-8FC0-7E1E8238A8CD}"/>
              </a:ext>
            </a:extLst>
          </p:cNvPr>
          <p:cNvSpPr/>
          <p:nvPr/>
        </p:nvSpPr>
        <p:spPr>
          <a:xfrm>
            <a:off x="6482862" y="3692175"/>
            <a:ext cx="5629779" cy="1656744"/>
          </a:xfrm>
          <a:prstGeom prst="roundRect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tx1"/>
                </a:solidFill>
              </a:rPr>
              <a:t>Multi Agency Safeguarding Hub (MASH) Pod</a:t>
            </a:r>
          </a:p>
          <a:p>
            <a:r>
              <a:rPr lang="en-GB" sz="1100" dirty="0">
                <a:solidFill>
                  <a:schemeClr val="tx1"/>
                </a:solidFill>
              </a:rPr>
              <a:t>Improve outcomes </a:t>
            </a:r>
            <a:r>
              <a:rPr lang="en-GB" sz="1100" b="1" dirty="0">
                <a:solidFill>
                  <a:schemeClr val="tx1"/>
                </a:solidFill>
              </a:rPr>
              <a:t>for level 3 of the </a:t>
            </a:r>
            <a:r>
              <a:rPr lang="en-GB" sz="1100" b="1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continuum of need</a:t>
            </a:r>
            <a:r>
              <a:rPr lang="en-GB" sz="1100" dirty="0">
                <a:solidFill>
                  <a:schemeClr val="tx1"/>
                </a:solidFill>
              </a:rPr>
              <a:t>.</a:t>
            </a:r>
          </a:p>
          <a:p>
            <a:r>
              <a:rPr lang="en-GB" sz="1100" dirty="0">
                <a:solidFill>
                  <a:schemeClr val="tx1"/>
                </a:solidFill>
              </a:rPr>
              <a:t>Prior parental consent is often needed but this can be overridden when appropriate.</a:t>
            </a:r>
          </a:p>
          <a:p>
            <a:r>
              <a:rPr lang="en-GB" sz="1100" dirty="0">
                <a:solidFill>
                  <a:schemeClr val="tx1"/>
                </a:solidFill>
              </a:rPr>
              <a:t>A collaborative response from Children’s Services, Health, Police and Probation. Information is shared and decisions are made together by these agencies.</a:t>
            </a:r>
          </a:p>
          <a:p>
            <a:r>
              <a:rPr lang="en-GB" sz="1100" dirty="0">
                <a:solidFill>
                  <a:schemeClr val="tx1"/>
                </a:solidFill>
              </a:rPr>
              <a:t>Practitioner is allocated to lead the information gathering and to speak to families.</a:t>
            </a:r>
          </a:p>
          <a:p>
            <a:r>
              <a:rPr lang="en-GB" sz="1100" dirty="0">
                <a:solidFill>
                  <a:schemeClr val="tx1"/>
                </a:solidFill>
              </a:rPr>
              <a:t>We aim to complete this within 1-3 working days.</a:t>
            </a:r>
          </a:p>
        </p:txBody>
      </p:sp>
      <p:sp>
        <p:nvSpPr>
          <p:cNvPr id="18" name="Arrow: Bent 17" descr="Arrow">
            <a:extLst>
              <a:ext uri="{FF2B5EF4-FFF2-40B4-BE49-F238E27FC236}">
                <a16:creationId xmlns:a16="http://schemas.microsoft.com/office/drawing/2014/main" id="{0C77FDB6-DD3A-4E7E-B66F-DEBF477F1D72}"/>
              </a:ext>
            </a:extLst>
          </p:cNvPr>
          <p:cNvSpPr/>
          <p:nvPr/>
        </p:nvSpPr>
        <p:spPr>
          <a:xfrm rot="10800000">
            <a:off x="10327091" y="5399299"/>
            <a:ext cx="1080319" cy="913311"/>
          </a:xfrm>
          <a:prstGeom prst="ben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3628F48-607D-4192-8833-E4BCD17E8311}"/>
              </a:ext>
            </a:extLst>
          </p:cNvPr>
          <p:cNvSpPr/>
          <p:nvPr/>
        </p:nvSpPr>
        <p:spPr>
          <a:xfrm>
            <a:off x="2004649" y="5399299"/>
            <a:ext cx="8114709" cy="1406931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Information sharing</a:t>
            </a:r>
          </a:p>
          <a:p>
            <a:pPr lvl="0"/>
            <a:r>
              <a:rPr lang="en-GB" sz="1100" dirty="0">
                <a:solidFill>
                  <a:schemeClr val="tx1"/>
                </a:solidFill>
                <a:ea typeface="Calibri" panose="020F0502020204030204" pitchFamily="34" charset="0"/>
              </a:rPr>
              <a:t>The Gateway is built on the importance of sharing information, enabling professionals to make timely informed decisions, supporting families to access services and resources as early as possible.</a:t>
            </a:r>
          </a:p>
          <a:p>
            <a:pPr lvl="0"/>
            <a:r>
              <a:rPr lang="en-GB" sz="1100" dirty="0">
                <a:solidFill>
                  <a:schemeClr val="tx1"/>
                </a:solidFill>
                <a:ea typeface="Calibri" panose="020F0502020204030204" pitchFamily="34" charset="0"/>
              </a:rPr>
              <a:t>We usually need parental consent to do this. We recognise this is not always possible; s</a:t>
            </a: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ome parents refuse consent and there are </a:t>
            </a: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exceptions</a:t>
            </a:r>
            <a:r>
              <a:rPr lang="en-GB" sz="11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when consent is not needed.</a:t>
            </a:r>
          </a:p>
          <a:p>
            <a:pPr lvl="0"/>
            <a:r>
              <a:rPr lang="en-GB" sz="1100" dirty="0">
                <a:solidFill>
                  <a:schemeClr val="tx1"/>
                </a:solidFill>
                <a:ea typeface="Times New Roman" panose="02020603050405020304" pitchFamily="18" charset="0"/>
              </a:rPr>
              <a:t>Agencies within the MASH can make a best interest's decision to override parental consent and they must record why.</a:t>
            </a:r>
          </a:p>
          <a:p>
            <a:r>
              <a:rPr lang="en-GB" sz="1100" dirty="0">
                <a:solidFill>
                  <a:schemeClr val="tx1"/>
                </a:solidFill>
                <a:ea typeface="Times New Roman" panose="02020603050405020304" pitchFamily="18" charset="0"/>
              </a:rPr>
              <a:t>The MASH includes Children’s Services, Health, Police and Probation and we share information together. We seek and share information with a wide range of other agencies as needed, including schools, housing and IDVA (independent domestic violence advisor).</a:t>
            </a:r>
            <a:endParaRPr lang="en-GB" sz="1100" dirty="0"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9" name="Arrow: Bent 18" descr="Arrow">
            <a:extLst>
              <a:ext uri="{FF2B5EF4-FFF2-40B4-BE49-F238E27FC236}">
                <a16:creationId xmlns:a16="http://schemas.microsoft.com/office/drawing/2014/main" id="{836A9B60-125B-4FCE-ACEE-E19A3265AB2F}"/>
              </a:ext>
            </a:extLst>
          </p:cNvPr>
          <p:cNvSpPr/>
          <p:nvPr/>
        </p:nvSpPr>
        <p:spPr>
          <a:xfrm rot="16200000">
            <a:off x="754677" y="5458881"/>
            <a:ext cx="913314" cy="994453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C860ED2-6C71-406C-A73D-F91B3F781B4A}"/>
              </a:ext>
            </a:extLst>
          </p:cNvPr>
          <p:cNvSpPr/>
          <p:nvPr/>
        </p:nvSpPr>
        <p:spPr>
          <a:xfrm>
            <a:off x="79360" y="4002858"/>
            <a:ext cx="6016640" cy="131468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What happens to your referral</a:t>
            </a:r>
          </a:p>
          <a:p>
            <a:r>
              <a:rPr lang="en-GB" sz="1100" dirty="0">
                <a:solidFill>
                  <a:schemeClr val="tx1"/>
                </a:solidFill>
              </a:rPr>
              <a:t>Information supports the Gateway to reach a decision about how to best support the child and their family within the resources available in Hertfordshire. We support outcomes at the earliest level.</a:t>
            </a:r>
          </a:p>
          <a:p>
            <a:r>
              <a:rPr lang="en-GB" sz="1100" dirty="0">
                <a:solidFill>
                  <a:schemeClr val="tx1"/>
                </a:solidFill>
              </a:rPr>
              <a:t>Level 2: Likely outcomes include signposting to community organisations and resources, Families First Panel, and early help family support services.</a:t>
            </a:r>
          </a:p>
          <a:p>
            <a:r>
              <a:rPr lang="en-GB" sz="1100" dirty="0">
                <a:solidFill>
                  <a:schemeClr val="tx1"/>
                </a:solidFill>
              </a:rPr>
              <a:t>Level 3: Likely outcomes include continuation to a 45-day child and family assessment, immediate section 47 child protection enquiries, support through early help services.</a:t>
            </a:r>
          </a:p>
        </p:txBody>
      </p:sp>
      <p:sp>
        <p:nvSpPr>
          <p:cNvPr id="20" name="Arrow: Down 19" descr="Arrrow">
            <a:extLst>
              <a:ext uri="{FF2B5EF4-FFF2-40B4-BE49-F238E27FC236}">
                <a16:creationId xmlns:a16="http://schemas.microsoft.com/office/drawing/2014/main" id="{5E44B887-F9F7-480B-B711-8E491772E135}"/>
              </a:ext>
            </a:extLst>
          </p:cNvPr>
          <p:cNvSpPr/>
          <p:nvPr/>
        </p:nvSpPr>
        <p:spPr>
          <a:xfrm rot="10800000">
            <a:off x="2149827" y="3733853"/>
            <a:ext cx="438539" cy="213773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562E41C-5EFA-46B7-9406-BDC1EC69BF4E}"/>
              </a:ext>
            </a:extLst>
          </p:cNvPr>
          <p:cNvSpPr/>
          <p:nvPr/>
        </p:nvSpPr>
        <p:spPr>
          <a:xfrm>
            <a:off x="147540" y="2133601"/>
            <a:ext cx="4653059" cy="1547946"/>
          </a:xfrm>
          <a:prstGeom prst="roundRect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b="1" dirty="0">
                <a:solidFill>
                  <a:schemeClr val="tx1"/>
                </a:solidFill>
              </a:rPr>
              <a:t>What happens after a decision has been made</a:t>
            </a:r>
          </a:p>
          <a:p>
            <a:r>
              <a:rPr lang="en-GB" sz="1100" dirty="0">
                <a:solidFill>
                  <a:schemeClr val="tx1"/>
                </a:solidFill>
              </a:rPr>
              <a:t>We let the family know the conclusion we reached.</a:t>
            </a:r>
          </a:p>
          <a:p>
            <a:r>
              <a:rPr lang="en-GB" sz="1100" dirty="0">
                <a:solidFill>
                  <a:schemeClr val="tx1"/>
                </a:solidFill>
              </a:rPr>
              <a:t>The online referral portal will notify the referrer immediately at the point a decision is reached.</a:t>
            </a:r>
          </a:p>
          <a:p>
            <a:r>
              <a:rPr lang="en-GB" sz="1100" dirty="0">
                <a:solidFill>
                  <a:schemeClr val="tx1"/>
                </a:solidFill>
              </a:rPr>
              <a:t>A referrer can contact the Gateway team manager if they feel strongly that a child is at risk at the risk has not been addressed.</a:t>
            </a:r>
          </a:p>
          <a:p>
            <a:r>
              <a:rPr lang="en-GB" sz="1100" dirty="0">
                <a:solidFill>
                  <a:schemeClr val="tx1"/>
                </a:solidFill>
              </a:rPr>
              <a:t>If the referral has been sent onto another Children’s Services team, they will also have a view about next steps and will seek written consent for information sharing when needed from parents. </a:t>
            </a:r>
          </a:p>
        </p:txBody>
      </p:sp>
      <p:sp>
        <p:nvSpPr>
          <p:cNvPr id="21" name="Arrow: Down 20" descr="Arrrow">
            <a:extLst>
              <a:ext uri="{FF2B5EF4-FFF2-40B4-BE49-F238E27FC236}">
                <a16:creationId xmlns:a16="http://schemas.microsoft.com/office/drawing/2014/main" id="{A1C1ED77-E8BC-4D45-B495-4ADCBC1E79CA}"/>
              </a:ext>
            </a:extLst>
          </p:cNvPr>
          <p:cNvSpPr/>
          <p:nvPr/>
        </p:nvSpPr>
        <p:spPr>
          <a:xfrm rot="10800000">
            <a:off x="2149825" y="1867111"/>
            <a:ext cx="438539" cy="21377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E01C4CA-6D3A-4107-90D3-602A8DD959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3976" y="2027183"/>
            <a:ext cx="1714289" cy="170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77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599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Bruising Policy – 7 Minute Briefing</dc:title>
  <dc:creator>Elizabeth Peters</dc:creator>
  <cp:lastModifiedBy>Elizabeth Peters</cp:lastModifiedBy>
  <cp:revision>52</cp:revision>
  <dcterms:created xsi:type="dcterms:W3CDTF">2020-10-20T14:47:41Z</dcterms:created>
  <dcterms:modified xsi:type="dcterms:W3CDTF">2024-06-07T09:13:48Z</dcterms:modified>
</cp:coreProperties>
</file>