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0"/>
  </p:notesMasterIdLst>
  <p:handoutMasterIdLst>
    <p:handoutMasterId r:id="rId21"/>
  </p:handoutMasterIdLst>
  <p:sldIdLst>
    <p:sldId id="269" r:id="rId2"/>
    <p:sldId id="305" r:id="rId3"/>
    <p:sldId id="287" r:id="rId4"/>
    <p:sldId id="297" r:id="rId5"/>
    <p:sldId id="306" r:id="rId6"/>
    <p:sldId id="299" r:id="rId7"/>
    <p:sldId id="288" r:id="rId8"/>
    <p:sldId id="294" r:id="rId9"/>
    <p:sldId id="304" r:id="rId10"/>
    <p:sldId id="283" r:id="rId11"/>
    <p:sldId id="293" r:id="rId12"/>
    <p:sldId id="298" r:id="rId13"/>
    <p:sldId id="302" r:id="rId14"/>
    <p:sldId id="303" r:id="rId15"/>
    <p:sldId id="295" r:id="rId16"/>
    <p:sldId id="307" r:id="rId17"/>
    <p:sldId id="308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7" autoAdjust="0"/>
    <p:restoredTop sz="82726" autoAdjust="0"/>
  </p:normalViewPr>
  <p:slideViewPr>
    <p:cSldViewPr snapToGrid="0">
      <p:cViewPr varScale="1">
        <p:scale>
          <a:sx n="55" d="100"/>
          <a:sy n="55" d="100"/>
        </p:scale>
        <p:origin x="11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6"/>
    </p:cViewPr>
  </p:sorterViewPr>
  <p:notesViewPr>
    <p:cSldViewPr snapToGrid="0">
      <p:cViewPr varScale="1">
        <p:scale>
          <a:sx n="50" d="100"/>
          <a:sy n="50" d="100"/>
        </p:scale>
        <p:origin x="1288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hyperlink" Target="https://www.hertfordshire.gov.uk/microsites/families-first/early-help-professionals-area/early-help-professionals.aspx" TargetMode="External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hyperlink" Target="https://www.hertfordshire.gov.uk/microsites/families-first/families-first.aspx" TargetMode="External"/><Relationship Id="rId1" Type="http://schemas.openxmlformats.org/officeDocument/2006/relationships/hyperlink" Target="https://www.hertfordshirefamiliesfirst.org.uk/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hyperlink" Target="https://directory.hertfordshire.gov.uk/information/register-to-add-a-listing" TargetMode="External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hyperlink" Target="mailto:familiesfirst.support@hertfordshire.gov.uk" TargetMode="External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0.png"/><Relationship Id="rId3" Type="http://schemas.openxmlformats.org/officeDocument/2006/relationships/hyperlink" Target="https://www.hertfordshirefamiliesfirst.org.uk/" TargetMode="External"/><Relationship Id="rId7" Type="http://schemas.openxmlformats.org/officeDocument/2006/relationships/image" Target="../media/image36.png"/><Relationship Id="rId12" Type="http://schemas.openxmlformats.org/officeDocument/2006/relationships/hyperlink" Target="mailto:familiesfirst.support@hertfordshire.gov.uk" TargetMode="External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hyperlink" Target="https://www.hertfordshire.gov.uk/microsites/families-first/families-first.aspx" TargetMode="External"/><Relationship Id="rId11" Type="http://schemas.openxmlformats.org/officeDocument/2006/relationships/image" Target="../media/image39.svg"/><Relationship Id="rId5" Type="http://schemas.openxmlformats.org/officeDocument/2006/relationships/image" Target="../media/image35.svg"/><Relationship Id="rId15" Type="http://schemas.openxmlformats.org/officeDocument/2006/relationships/hyperlink" Target="https://directory.hertfordshire.gov.uk/information/register-to-add-a-listing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hyperlink" Target="https://www.hertfordshire.gov.uk/microsites/families-first/early-help-professionals-area/early-help-professionals.aspx" TargetMode="External"/><Relationship Id="rId1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1D265E-A7B4-4946-AD0D-64054BD9CADD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C401DA-AE9B-4F5C-944A-E30C3BE3D2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/>
            <a:t>Keep up-to-date by reading o</a:t>
          </a:r>
          <a:br>
            <a:rPr lang="en-GB" sz="1400" dirty="0"/>
          </a:br>
          <a:r>
            <a:rPr lang="en-GB" sz="1400" dirty="0"/>
            <a:t>latest </a:t>
          </a:r>
          <a:r>
            <a:rPr lang="en-GB" sz="1600" b="1" dirty="0">
              <a:solidFill>
                <a:srgbClr val="00B0F0"/>
              </a:solidFill>
            </a:rPr>
            <a:t>Families First: </a:t>
          </a:r>
          <a:br>
            <a:rPr lang="en-GB" sz="1400" dirty="0"/>
          </a:br>
          <a:r>
            <a:rPr lang="en-GB" sz="1400" dirty="0">
              <a:hlinkClick xmlns:r="http://schemas.openxmlformats.org/officeDocument/2006/relationships" r:id="rId1"/>
            </a:rPr>
            <a:t>Families First News  </a:t>
          </a:r>
          <a:r>
            <a:rPr lang="en-GB" sz="1400" dirty="0"/>
            <a:t>		</a:t>
          </a:r>
          <a:br>
            <a:rPr lang="en-GB" sz="1400" dirty="0"/>
          </a:br>
          <a:endParaRPr lang="en-US" sz="1400" dirty="0"/>
        </a:p>
      </dgm:t>
    </dgm:pt>
    <dgm:pt modelId="{92522B32-5159-45E7-B8AD-62A79E7CFA34}" type="parTrans" cxnId="{8F15D9B4-097B-4CBE-BFBB-626135146AA2}">
      <dgm:prSet/>
      <dgm:spPr/>
      <dgm:t>
        <a:bodyPr/>
        <a:lstStyle/>
        <a:p>
          <a:endParaRPr lang="en-US"/>
        </a:p>
      </dgm:t>
    </dgm:pt>
    <dgm:pt modelId="{76A102D1-8E3D-4193-AFF7-A35B7FA85E02}" type="sibTrans" cxnId="{8F15D9B4-097B-4CBE-BFBB-626135146AA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42D2A20-5651-4A4F-A7AA-A18CAE57EE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Link to support for families:-</a:t>
          </a:r>
          <a:b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</a:br>
          <a:r>
            <a:rPr lang="en-GB" sz="1600" b="1" kern="1200" dirty="0">
              <a:solidFill>
                <a:srgbClr val="00B0F0"/>
              </a:solidFill>
              <a:latin typeface="Calibri" panose="020F0502020204030204"/>
              <a:ea typeface="+mn-ea"/>
              <a:cs typeface="+mn-cs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Families First Website</a:t>
          </a:r>
          <a:b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</a:b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55415D8B-7B2E-40FA-81AC-CB588BF46D93}" type="parTrans" cxnId="{65DC458B-8ADA-4A1C-B5AC-763D480010D6}">
      <dgm:prSet/>
      <dgm:spPr/>
      <dgm:t>
        <a:bodyPr/>
        <a:lstStyle/>
        <a:p>
          <a:endParaRPr lang="en-US"/>
        </a:p>
      </dgm:t>
    </dgm:pt>
    <dgm:pt modelId="{28A01F10-2629-4484-87D7-51D26C243B3C}" type="sibTrans" cxnId="{65DC458B-8ADA-4A1C-B5AC-763D480010D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08A0376-F3CA-45ED-8F90-63D1D74DB0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b="1" kern="1200" dirty="0">
              <a:solidFill>
                <a:srgbClr val="00B0F0"/>
              </a:solidFill>
              <a:latin typeface="Calibri" panose="020F0502020204030204"/>
              <a:ea typeface="+mn-ea"/>
              <a:cs typeface="+mn-cs"/>
            </a:rPr>
            <a:t>Professionals</a:t>
          </a: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area:-</a:t>
          </a: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Early Help – information for professionals and partners 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9ADC7C46-DA45-4D39-96A2-D4ED91B52C06}" type="parTrans" cxnId="{D27CD7DF-CC11-47F1-B1BF-B063120E0EDB}">
      <dgm:prSet/>
      <dgm:spPr/>
      <dgm:t>
        <a:bodyPr/>
        <a:lstStyle/>
        <a:p>
          <a:endParaRPr lang="en-US"/>
        </a:p>
      </dgm:t>
    </dgm:pt>
    <dgm:pt modelId="{7F6A3D8D-E69E-4C7F-B46E-CFC85BDC4B60}" type="sibTrans" cxnId="{D27CD7DF-CC11-47F1-B1BF-B063120E0ED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103CA9B-181A-4D4A-BD0A-99A60DEED9B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For Families First partnership </a:t>
          </a:r>
          <a:b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</a:b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groups, news sharing and general info email:-			 </a:t>
          </a: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familiesfirst.support@hertfordshire.gov.uk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9381C99A-FA36-48A6-995A-738F59D494F5}" type="parTrans" cxnId="{729AB5AA-1A42-447D-8705-38FD14C11F6C}">
      <dgm:prSet/>
      <dgm:spPr/>
      <dgm:t>
        <a:bodyPr/>
        <a:lstStyle/>
        <a:p>
          <a:endParaRPr lang="en-US"/>
        </a:p>
      </dgm:t>
    </dgm:pt>
    <dgm:pt modelId="{E3D1B1AC-B758-49D8-BB2E-8769AA4DB91B}" type="sibTrans" cxnId="{729AB5AA-1A42-447D-8705-38FD14C11F6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3A40B9B-15D3-446E-A594-3ADED060C40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Ensure your service is listed on the </a:t>
          </a:r>
          <a:r>
            <a:rPr lang="en-GB" sz="1600" b="1" kern="1200" dirty="0">
              <a:solidFill>
                <a:srgbClr val="00B0F0"/>
              </a:solidFill>
              <a:latin typeface="Calibri" panose="020F0502020204030204"/>
              <a:ea typeface="+mn-ea"/>
              <a:cs typeface="+mn-cs"/>
            </a:rPr>
            <a:t>Hertfordshire Directory</a:t>
          </a: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:- </a:t>
          </a: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Register to add a listing | Hertfordshire Directory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DC0C4EB1-772C-470E-8BAB-10DAD530FF4A}" type="parTrans" cxnId="{F14E052E-227B-4C78-8ABB-3D9700225F3F}">
      <dgm:prSet/>
      <dgm:spPr/>
      <dgm:t>
        <a:bodyPr/>
        <a:lstStyle/>
        <a:p>
          <a:endParaRPr lang="en-US"/>
        </a:p>
      </dgm:t>
    </dgm:pt>
    <dgm:pt modelId="{B1053754-09CC-4D16-B12C-FB2955B3546F}" type="sibTrans" cxnId="{F14E052E-227B-4C78-8ABB-3D9700225F3F}">
      <dgm:prSet/>
      <dgm:spPr/>
      <dgm:t>
        <a:bodyPr/>
        <a:lstStyle/>
        <a:p>
          <a:endParaRPr lang="en-US"/>
        </a:p>
      </dgm:t>
    </dgm:pt>
    <dgm:pt modelId="{AAF29601-B6E1-448B-B37C-6EB585C99920}" type="pres">
      <dgm:prSet presAssocID="{261D265E-A7B4-4946-AD0D-64054BD9CADD}" presName="root" presStyleCnt="0">
        <dgm:presLayoutVars>
          <dgm:dir/>
          <dgm:resizeHandles val="exact"/>
        </dgm:presLayoutVars>
      </dgm:prSet>
      <dgm:spPr/>
    </dgm:pt>
    <dgm:pt modelId="{53BB1FED-F5DA-4D66-A6A6-5EA50B1A3CBD}" type="pres">
      <dgm:prSet presAssocID="{261D265E-A7B4-4946-AD0D-64054BD9CADD}" presName="container" presStyleCnt="0">
        <dgm:presLayoutVars>
          <dgm:dir/>
          <dgm:resizeHandles val="exact"/>
        </dgm:presLayoutVars>
      </dgm:prSet>
      <dgm:spPr/>
    </dgm:pt>
    <dgm:pt modelId="{27212B56-5B67-4EB3-AC6B-B005F957CA88}" type="pres">
      <dgm:prSet presAssocID="{1BC401DA-AE9B-4F5C-944A-E30C3BE3D288}" presName="compNode" presStyleCnt="0"/>
      <dgm:spPr/>
    </dgm:pt>
    <dgm:pt modelId="{2B9C28E5-C82B-4380-A420-F7E661D18F6A}" type="pres">
      <dgm:prSet presAssocID="{1BC401DA-AE9B-4F5C-944A-E30C3BE3D288}" presName="iconBgRect" presStyleLbl="bgShp" presStyleIdx="0" presStyleCnt="5"/>
      <dgm:spPr/>
    </dgm:pt>
    <dgm:pt modelId="{8FE692B9-8F18-4CB7-B819-8A12993F813E}" type="pres">
      <dgm:prSet presAssocID="{1BC401DA-AE9B-4F5C-944A-E30C3BE3D288}" presName="iconRect" presStyleLbl="node1" presStyleIdx="0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D10F2933-04F9-4466-9E40-00321B136C06}" type="pres">
      <dgm:prSet presAssocID="{1BC401DA-AE9B-4F5C-944A-E30C3BE3D288}" presName="spaceRect" presStyleCnt="0"/>
      <dgm:spPr/>
    </dgm:pt>
    <dgm:pt modelId="{C577F4CC-A3A7-45A9-A902-4954EC9FA050}" type="pres">
      <dgm:prSet presAssocID="{1BC401DA-AE9B-4F5C-944A-E30C3BE3D288}" presName="textRect" presStyleLbl="revTx" presStyleIdx="0" presStyleCnt="5">
        <dgm:presLayoutVars>
          <dgm:chMax val="1"/>
          <dgm:chPref val="1"/>
        </dgm:presLayoutVars>
      </dgm:prSet>
      <dgm:spPr/>
    </dgm:pt>
    <dgm:pt modelId="{FDC4CCEE-43C0-4672-A37A-491FF34AA8BC}" type="pres">
      <dgm:prSet presAssocID="{76A102D1-8E3D-4193-AFF7-A35B7FA85E02}" presName="sibTrans" presStyleLbl="sibTrans2D1" presStyleIdx="0" presStyleCnt="0"/>
      <dgm:spPr/>
    </dgm:pt>
    <dgm:pt modelId="{69AC9D1D-7C23-4ED5-A7BA-10A1A373C91D}" type="pres">
      <dgm:prSet presAssocID="{D42D2A20-5651-4A4F-A7AA-A18CAE57EE2B}" presName="compNode" presStyleCnt="0"/>
      <dgm:spPr/>
    </dgm:pt>
    <dgm:pt modelId="{94278E55-D1EE-4CDF-BAD5-337230968986}" type="pres">
      <dgm:prSet presAssocID="{D42D2A20-5651-4A4F-A7AA-A18CAE57EE2B}" presName="iconBgRect" presStyleLbl="bgShp" presStyleIdx="1" presStyleCnt="5"/>
      <dgm:spPr/>
    </dgm:pt>
    <dgm:pt modelId="{EB4D32FC-71D3-4FB6-807D-EEDE1327DCF4}" type="pres">
      <dgm:prSet presAssocID="{D42D2A20-5651-4A4F-A7AA-A18CAE57EE2B}" presName="iconRect" presStyleLbl="node1" presStyleIdx="1" presStyleCnt="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F0FDCC51-3F7B-4ADA-96BF-9FE7D0C83257}" type="pres">
      <dgm:prSet presAssocID="{D42D2A20-5651-4A4F-A7AA-A18CAE57EE2B}" presName="spaceRect" presStyleCnt="0"/>
      <dgm:spPr/>
    </dgm:pt>
    <dgm:pt modelId="{1F9DE7A4-869E-4B01-BED1-02D163E2222C}" type="pres">
      <dgm:prSet presAssocID="{D42D2A20-5651-4A4F-A7AA-A18CAE57EE2B}" presName="textRect" presStyleLbl="revTx" presStyleIdx="1" presStyleCnt="5">
        <dgm:presLayoutVars>
          <dgm:chMax val="1"/>
          <dgm:chPref val="1"/>
        </dgm:presLayoutVars>
      </dgm:prSet>
      <dgm:spPr/>
    </dgm:pt>
    <dgm:pt modelId="{34DC764E-3988-492D-881F-AFA6667D7A9F}" type="pres">
      <dgm:prSet presAssocID="{28A01F10-2629-4484-87D7-51D26C243B3C}" presName="sibTrans" presStyleLbl="sibTrans2D1" presStyleIdx="0" presStyleCnt="0"/>
      <dgm:spPr/>
    </dgm:pt>
    <dgm:pt modelId="{78C1CD73-8304-47E1-B495-368B1F3BBCC7}" type="pres">
      <dgm:prSet presAssocID="{308A0376-F3CA-45ED-8F90-63D1D74DB0D3}" presName="compNode" presStyleCnt="0"/>
      <dgm:spPr/>
    </dgm:pt>
    <dgm:pt modelId="{191F505F-73FD-4298-B1EC-90505CB6F412}" type="pres">
      <dgm:prSet presAssocID="{308A0376-F3CA-45ED-8F90-63D1D74DB0D3}" presName="iconBgRect" presStyleLbl="bgShp" presStyleIdx="2" presStyleCnt="5"/>
      <dgm:spPr/>
    </dgm:pt>
    <dgm:pt modelId="{BEF946DA-7F8C-4E9A-BA97-F6A66C89403B}" type="pres">
      <dgm:prSet presAssocID="{308A0376-F3CA-45ED-8F90-63D1D74DB0D3}" presName="iconRect" presStyleLbl="node1" presStyleIdx="2" presStyleCnt="5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DD61BD54-3BE2-4BBB-A5B4-8A24AA46BCD9}" type="pres">
      <dgm:prSet presAssocID="{308A0376-F3CA-45ED-8F90-63D1D74DB0D3}" presName="spaceRect" presStyleCnt="0"/>
      <dgm:spPr/>
    </dgm:pt>
    <dgm:pt modelId="{5A5B14EA-CFFE-462B-A933-65C8C04961A1}" type="pres">
      <dgm:prSet presAssocID="{308A0376-F3CA-45ED-8F90-63D1D74DB0D3}" presName="textRect" presStyleLbl="revTx" presStyleIdx="2" presStyleCnt="5">
        <dgm:presLayoutVars>
          <dgm:chMax val="1"/>
          <dgm:chPref val="1"/>
        </dgm:presLayoutVars>
      </dgm:prSet>
      <dgm:spPr/>
    </dgm:pt>
    <dgm:pt modelId="{B3436AE3-6B71-41DE-8513-38F6979F7CE8}" type="pres">
      <dgm:prSet presAssocID="{7F6A3D8D-E69E-4C7F-B46E-CFC85BDC4B60}" presName="sibTrans" presStyleLbl="sibTrans2D1" presStyleIdx="0" presStyleCnt="0"/>
      <dgm:spPr/>
    </dgm:pt>
    <dgm:pt modelId="{F0F678F4-E607-4A69-9D44-8C0AFE30010F}" type="pres">
      <dgm:prSet presAssocID="{D103CA9B-181A-4D4A-BD0A-99A60DEED9B4}" presName="compNode" presStyleCnt="0"/>
      <dgm:spPr/>
    </dgm:pt>
    <dgm:pt modelId="{D73C423A-E0BC-4CD6-93F4-1CF63C0E4F38}" type="pres">
      <dgm:prSet presAssocID="{D103CA9B-181A-4D4A-BD0A-99A60DEED9B4}" presName="iconBgRect" presStyleLbl="bgShp" presStyleIdx="3" presStyleCnt="5"/>
      <dgm:spPr/>
    </dgm:pt>
    <dgm:pt modelId="{AB641195-C2BA-4A56-889F-E132C580AC34}" type="pres">
      <dgm:prSet presAssocID="{D103CA9B-181A-4D4A-BD0A-99A60DEED9B4}" presName="iconRect" presStyleLbl="node1" presStyleIdx="3" presStyleCnt="5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B2455E94-6560-4445-B6A5-483050DCCA5C}" type="pres">
      <dgm:prSet presAssocID="{D103CA9B-181A-4D4A-BD0A-99A60DEED9B4}" presName="spaceRect" presStyleCnt="0"/>
      <dgm:spPr/>
    </dgm:pt>
    <dgm:pt modelId="{72EC3486-6A0A-4729-9DD5-ECDE8BE9FF51}" type="pres">
      <dgm:prSet presAssocID="{D103CA9B-181A-4D4A-BD0A-99A60DEED9B4}" presName="textRect" presStyleLbl="revTx" presStyleIdx="3" presStyleCnt="5">
        <dgm:presLayoutVars>
          <dgm:chMax val="1"/>
          <dgm:chPref val="1"/>
        </dgm:presLayoutVars>
      </dgm:prSet>
      <dgm:spPr/>
    </dgm:pt>
    <dgm:pt modelId="{A1A7AA11-9281-417A-B6EA-36E9644C2EC5}" type="pres">
      <dgm:prSet presAssocID="{E3D1B1AC-B758-49D8-BB2E-8769AA4DB91B}" presName="sibTrans" presStyleLbl="sibTrans2D1" presStyleIdx="0" presStyleCnt="0"/>
      <dgm:spPr/>
    </dgm:pt>
    <dgm:pt modelId="{D1E8CD07-83DA-4517-BD6A-469E6D2A3E57}" type="pres">
      <dgm:prSet presAssocID="{83A40B9B-15D3-446E-A594-3ADED060C40A}" presName="compNode" presStyleCnt="0"/>
      <dgm:spPr/>
    </dgm:pt>
    <dgm:pt modelId="{2AA245C6-E1FD-4FA8-9D8F-561BDBA1C0D0}" type="pres">
      <dgm:prSet presAssocID="{83A40B9B-15D3-446E-A594-3ADED060C40A}" presName="iconBgRect" presStyleLbl="bgShp" presStyleIdx="4" presStyleCnt="5"/>
      <dgm:spPr/>
    </dgm:pt>
    <dgm:pt modelId="{C2351556-2A67-4E6A-9DCB-401AAA9EE664}" type="pres">
      <dgm:prSet presAssocID="{83A40B9B-15D3-446E-A594-3ADED060C40A}" presName="iconRect" presStyleLbl="node1" presStyleIdx="4" presStyleCnt="5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AA67E815-6D3D-4C50-B885-EEAB0ED1B61B}" type="pres">
      <dgm:prSet presAssocID="{83A40B9B-15D3-446E-A594-3ADED060C40A}" presName="spaceRect" presStyleCnt="0"/>
      <dgm:spPr/>
    </dgm:pt>
    <dgm:pt modelId="{3CAF1185-E093-4C24-A9D7-6593E159FF80}" type="pres">
      <dgm:prSet presAssocID="{83A40B9B-15D3-446E-A594-3ADED060C40A}" presName="textRect" presStyleLbl="revTx" presStyleIdx="4" presStyleCnt="5" custScaleX="138468" custLinFactNeighborX="18316" custLinFactNeighborY="-3981">
        <dgm:presLayoutVars>
          <dgm:chMax val="1"/>
          <dgm:chPref val="1"/>
        </dgm:presLayoutVars>
      </dgm:prSet>
      <dgm:spPr/>
    </dgm:pt>
  </dgm:ptLst>
  <dgm:cxnLst>
    <dgm:cxn modelId="{2A216E07-3F82-4917-9DAB-A829118EB439}" type="presOf" srcId="{7F6A3D8D-E69E-4C7F-B46E-CFC85BDC4B60}" destId="{B3436AE3-6B71-41DE-8513-38F6979F7CE8}" srcOrd="0" destOrd="0" presId="urn:microsoft.com/office/officeart/2018/2/layout/IconCircleList"/>
    <dgm:cxn modelId="{2416A00C-B0A9-4706-8234-847E8B6D562E}" type="presOf" srcId="{D42D2A20-5651-4A4F-A7AA-A18CAE57EE2B}" destId="{1F9DE7A4-869E-4B01-BED1-02D163E2222C}" srcOrd="0" destOrd="0" presId="urn:microsoft.com/office/officeart/2018/2/layout/IconCircleList"/>
    <dgm:cxn modelId="{6E4C711C-F800-4A4F-BB92-9EE25143ECAA}" type="presOf" srcId="{28A01F10-2629-4484-87D7-51D26C243B3C}" destId="{34DC764E-3988-492D-881F-AFA6667D7A9F}" srcOrd="0" destOrd="0" presId="urn:microsoft.com/office/officeart/2018/2/layout/IconCircleList"/>
    <dgm:cxn modelId="{F14E052E-227B-4C78-8ABB-3D9700225F3F}" srcId="{261D265E-A7B4-4946-AD0D-64054BD9CADD}" destId="{83A40B9B-15D3-446E-A594-3ADED060C40A}" srcOrd="4" destOrd="0" parTransId="{DC0C4EB1-772C-470E-8BAB-10DAD530FF4A}" sibTransId="{B1053754-09CC-4D16-B12C-FB2955B3546F}"/>
    <dgm:cxn modelId="{F96FF766-7399-4F0B-A5D7-EA1714E47E25}" type="presOf" srcId="{83A40B9B-15D3-446E-A594-3ADED060C40A}" destId="{3CAF1185-E093-4C24-A9D7-6593E159FF80}" srcOrd="0" destOrd="0" presId="urn:microsoft.com/office/officeart/2018/2/layout/IconCircleList"/>
    <dgm:cxn modelId="{277B2D6B-E252-469F-9594-85A05FE36458}" type="presOf" srcId="{1BC401DA-AE9B-4F5C-944A-E30C3BE3D288}" destId="{C577F4CC-A3A7-45A9-A902-4954EC9FA050}" srcOrd="0" destOrd="0" presId="urn:microsoft.com/office/officeart/2018/2/layout/IconCircleList"/>
    <dgm:cxn modelId="{9958C550-AED3-44F7-BF03-8123C10F2E32}" type="presOf" srcId="{261D265E-A7B4-4946-AD0D-64054BD9CADD}" destId="{AAF29601-B6E1-448B-B37C-6EB585C99920}" srcOrd="0" destOrd="0" presId="urn:microsoft.com/office/officeart/2018/2/layout/IconCircleList"/>
    <dgm:cxn modelId="{65DC458B-8ADA-4A1C-B5AC-763D480010D6}" srcId="{261D265E-A7B4-4946-AD0D-64054BD9CADD}" destId="{D42D2A20-5651-4A4F-A7AA-A18CAE57EE2B}" srcOrd="1" destOrd="0" parTransId="{55415D8B-7B2E-40FA-81AC-CB588BF46D93}" sibTransId="{28A01F10-2629-4484-87D7-51D26C243B3C}"/>
    <dgm:cxn modelId="{729AB5AA-1A42-447D-8705-38FD14C11F6C}" srcId="{261D265E-A7B4-4946-AD0D-64054BD9CADD}" destId="{D103CA9B-181A-4D4A-BD0A-99A60DEED9B4}" srcOrd="3" destOrd="0" parTransId="{9381C99A-FA36-48A6-995A-738F59D494F5}" sibTransId="{E3D1B1AC-B758-49D8-BB2E-8769AA4DB91B}"/>
    <dgm:cxn modelId="{8F15D9B4-097B-4CBE-BFBB-626135146AA2}" srcId="{261D265E-A7B4-4946-AD0D-64054BD9CADD}" destId="{1BC401DA-AE9B-4F5C-944A-E30C3BE3D288}" srcOrd="0" destOrd="0" parTransId="{92522B32-5159-45E7-B8AD-62A79E7CFA34}" sibTransId="{76A102D1-8E3D-4193-AFF7-A35B7FA85E02}"/>
    <dgm:cxn modelId="{F69310BC-B7D0-4168-9738-2713FBE5FAB3}" type="presOf" srcId="{D103CA9B-181A-4D4A-BD0A-99A60DEED9B4}" destId="{72EC3486-6A0A-4729-9DD5-ECDE8BE9FF51}" srcOrd="0" destOrd="0" presId="urn:microsoft.com/office/officeart/2018/2/layout/IconCircleList"/>
    <dgm:cxn modelId="{D27CD7DF-CC11-47F1-B1BF-B063120E0EDB}" srcId="{261D265E-A7B4-4946-AD0D-64054BD9CADD}" destId="{308A0376-F3CA-45ED-8F90-63D1D74DB0D3}" srcOrd="2" destOrd="0" parTransId="{9ADC7C46-DA45-4D39-96A2-D4ED91B52C06}" sibTransId="{7F6A3D8D-E69E-4C7F-B46E-CFC85BDC4B60}"/>
    <dgm:cxn modelId="{382768EB-8821-4DCB-9320-104987647147}" type="presOf" srcId="{E3D1B1AC-B758-49D8-BB2E-8769AA4DB91B}" destId="{A1A7AA11-9281-417A-B6EA-36E9644C2EC5}" srcOrd="0" destOrd="0" presId="urn:microsoft.com/office/officeart/2018/2/layout/IconCircleList"/>
    <dgm:cxn modelId="{A3EAEEF1-B3EC-46C6-8F60-E202630FB737}" type="presOf" srcId="{76A102D1-8E3D-4193-AFF7-A35B7FA85E02}" destId="{FDC4CCEE-43C0-4672-A37A-491FF34AA8BC}" srcOrd="0" destOrd="0" presId="urn:microsoft.com/office/officeart/2018/2/layout/IconCircleList"/>
    <dgm:cxn modelId="{99904CF8-1C92-4362-A047-903ED5940D54}" type="presOf" srcId="{308A0376-F3CA-45ED-8F90-63D1D74DB0D3}" destId="{5A5B14EA-CFFE-462B-A933-65C8C04961A1}" srcOrd="0" destOrd="0" presId="urn:microsoft.com/office/officeart/2018/2/layout/IconCircleList"/>
    <dgm:cxn modelId="{8BEBAB3C-0B5C-4E27-BFE6-39C3FAF8806C}" type="presParOf" srcId="{AAF29601-B6E1-448B-B37C-6EB585C99920}" destId="{53BB1FED-F5DA-4D66-A6A6-5EA50B1A3CBD}" srcOrd="0" destOrd="0" presId="urn:microsoft.com/office/officeart/2018/2/layout/IconCircleList"/>
    <dgm:cxn modelId="{C258CE52-BCA3-4749-ADB4-0F43BA8591A6}" type="presParOf" srcId="{53BB1FED-F5DA-4D66-A6A6-5EA50B1A3CBD}" destId="{27212B56-5B67-4EB3-AC6B-B005F957CA88}" srcOrd="0" destOrd="0" presId="urn:microsoft.com/office/officeart/2018/2/layout/IconCircleList"/>
    <dgm:cxn modelId="{5F16C33B-1BD8-4723-9CDA-E1636EAF64D3}" type="presParOf" srcId="{27212B56-5B67-4EB3-AC6B-B005F957CA88}" destId="{2B9C28E5-C82B-4380-A420-F7E661D18F6A}" srcOrd="0" destOrd="0" presId="urn:microsoft.com/office/officeart/2018/2/layout/IconCircleList"/>
    <dgm:cxn modelId="{20EC5B60-FE4B-446F-9D22-CA45043A6B35}" type="presParOf" srcId="{27212B56-5B67-4EB3-AC6B-B005F957CA88}" destId="{8FE692B9-8F18-4CB7-B819-8A12993F813E}" srcOrd="1" destOrd="0" presId="urn:microsoft.com/office/officeart/2018/2/layout/IconCircleList"/>
    <dgm:cxn modelId="{C51D6B8A-3796-4290-8FFB-2F7794FF66F8}" type="presParOf" srcId="{27212B56-5B67-4EB3-AC6B-B005F957CA88}" destId="{D10F2933-04F9-4466-9E40-00321B136C06}" srcOrd="2" destOrd="0" presId="urn:microsoft.com/office/officeart/2018/2/layout/IconCircleList"/>
    <dgm:cxn modelId="{148DED54-BF08-4C88-8EDA-3F5F40B8AEAD}" type="presParOf" srcId="{27212B56-5B67-4EB3-AC6B-B005F957CA88}" destId="{C577F4CC-A3A7-45A9-A902-4954EC9FA050}" srcOrd="3" destOrd="0" presId="urn:microsoft.com/office/officeart/2018/2/layout/IconCircleList"/>
    <dgm:cxn modelId="{3BA29AE8-0D8E-4936-8B03-0658DFCBD5EA}" type="presParOf" srcId="{53BB1FED-F5DA-4D66-A6A6-5EA50B1A3CBD}" destId="{FDC4CCEE-43C0-4672-A37A-491FF34AA8BC}" srcOrd="1" destOrd="0" presId="urn:microsoft.com/office/officeart/2018/2/layout/IconCircleList"/>
    <dgm:cxn modelId="{0F1B6261-EE25-413E-AF86-D8B27D548758}" type="presParOf" srcId="{53BB1FED-F5DA-4D66-A6A6-5EA50B1A3CBD}" destId="{69AC9D1D-7C23-4ED5-A7BA-10A1A373C91D}" srcOrd="2" destOrd="0" presId="urn:microsoft.com/office/officeart/2018/2/layout/IconCircleList"/>
    <dgm:cxn modelId="{AA3F01C7-A76B-49FF-905A-FBACD865BF47}" type="presParOf" srcId="{69AC9D1D-7C23-4ED5-A7BA-10A1A373C91D}" destId="{94278E55-D1EE-4CDF-BAD5-337230968986}" srcOrd="0" destOrd="0" presId="urn:microsoft.com/office/officeart/2018/2/layout/IconCircleList"/>
    <dgm:cxn modelId="{85D18841-6417-4209-866E-F716029F4AB8}" type="presParOf" srcId="{69AC9D1D-7C23-4ED5-A7BA-10A1A373C91D}" destId="{EB4D32FC-71D3-4FB6-807D-EEDE1327DCF4}" srcOrd="1" destOrd="0" presId="urn:microsoft.com/office/officeart/2018/2/layout/IconCircleList"/>
    <dgm:cxn modelId="{A4FB013E-763C-43DB-BF3B-6DA9014D45A4}" type="presParOf" srcId="{69AC9D1D-7C23-4ED5-A7BA-10A1A373C91D}" destId="{F0FDCC51-3F7B-4ADA-96BF-9FE7D0C83257}" srcOrd="2" destOrd="0" presId="urn:microsoft.com/office/officeart/2018/2/layout/IconCircleList"/>
    <dgm:cxn modelId="{5DDC6013-4023-4903-BFC5-B6FF08F97790}" type="presParOf" srcId="{69AC9D1D-7C23-4ED5-A7BA-10A1A373C91D}" destId="{1F9DE7A4-869E-4B01-BED1-02D163E2222C}" srcOrd="3" destOrd="0" presId="urn:microsoft.com/office/officeart/2018/2/layout/IconCircleList"/>
    <dgm:cxn modelId="{7FBA3DB8-079C-4B77-AAC8-17DE88BAD565}" type="presParOf" srcId="{53BB1FED-F5DA-4D66-A6A6-5EA50B1A3CBD}" destId="{34DC764E-3988-492D-881F-AFA6667D7A9F}" srcOrd="3" destOrd="0" presId="urn:microsoft.com/office/officeart/2018/2/layout/IconCircleList"/>
    <dgm:cxn modelId="{CC7DB260-9193-4935-ADE6-3D2C1498FE28}" type="presParOf" srcId="{53BB1FED-F5DA-4D66-A6A6-5EA50B1A3CBD}" destId="{78C1CD73-8304-47E1-B495-368B1F3BBCC7}" srcOrd="4" destOrd="0" presId="urn:microsoft.com/office/officeart/2018/2/layout/IconCircleList"/>
    <dgm:cxn modelId="{903EE29E-F628-4143-955C-AF6C00C956EA}" type="presParOf" srcId="{78C1CD73-8304-47E1-B495-368B1F3BBCC7}" destId="{191F505F-73FD-4298-B1EC-90505CB6F412}" srcOrd="0" destOrd="0" presId="urn:microsoft.com/office/officeart/2018/2/layout/IconCircleList"/>
    <dgm:cxn modelId="{C95F1122-7189-4C4C-A25F-443FDD4E2384}" type="presParOf" srcId="{78C1CD73-8304-47E1-B495-368B1F3BBCC7}" destId="{BEF946DA-7F8C-4E9A-BA97-F6A66C89403B}" srcOrd="1" destOrd="0" presId="urn:microsoft.com/office/officeart/2018/2/layout/IconCircleList"/>
    <dgm:cxn modelId="{45D3E97D-5505-41E8-8E96-399E8D0743EB}" type="presParOf" srcId="{78C1CD73-8304-47E1-B495-368B1F3BBCC7}" destId="{DD61BD54-3BE2-4BBB-A5B4-8A24AA46BCD9}" srcOrd="2" destOrd="0" presId="urn:microsoft.com/office/officeart/2018/2/layout/IconCircleList"/>
    <dgm:cxn modelId="{BCF9D448-1C97-4B8C-B8E7-342746FF86FB}" type="presParOf" srcId="{78C1CD73-8304-47E1-B495-368B1F3BBCC7}" destId="{5A5B14EA-CFFE-462B-A933-65C8C04961A1}" srcOrd="3" destOrd="0" presId="urn:microsoft.com/office/officeart/2018/2/layout/IconCircleList"/>
    <dgm:cxn modelId="{569AE8DA-F8CC-4315-A25E-8FAF86AAC49B}" type="presParOf" srcId="{53BB1FED-F5DA-4D66-A6A6-5EA50B1A3CBD}" destId="{B3436AE3-6B71-41DE-8513-38F6979F7CE8}" srcOrd="5" destOrd="0" presId="urn:microsoft.com/office/officeart/2018/2/layout/IconCircleList"/>
    <dgm:cxn modelId="{994C2F23-8B53-43EF-9D6D-924E8241E685}" type="presParOf" srcId="{53BB1FED-F5DA-4D66-A6A6-5EA50B1A3CBD}" destId="{F0F678F4-E607-4A69-9D44-8C0AFE30010F}" srcOrd="6" destOrd="0" presId="urn:microsoft.com/office/officeart/2018/2/layout/IconCircleList"/>
    <dgm:cxn modelId="{F7B1F5AB-26BF-4DAF-9F59-B1C56B9F74B9}" type="presParOf" srcId="{F0F678F4-E607-4A69-9D44-8C0AFE30010F}" destId="{D73C423A-E0BC-4CD6-93F4-1CF63C0E4F38}" srcOrd="0" destOrd="0" presId="urn:microsoft.com/office/officeart/2018/2/layout/IconCircleList"/>
    <dgm:cxn modelId="{C4E33F2D-54EF-4EBB-A20A-393837D3C88E}" type="presParOf" srcId="{F0F678F4-E607-4A69-9D44-8C0AFE30010F}" destId="{AB641195-C2BA-4A56-889F-E132C580AC34}" srcOrd="1" destOrd="0" presId="urn:microsoft.com/office/officeart/2018/2/layout/IconCircleList"/>
    <dgm:cxn modelId="{06B67F82-EFC3-4898-91AB-BF8277B6719D}" type="presParOf" srcId="{F0F678F4-E607-4A69-9D44-8C0AFE30010F}" destId="{B2455E94-6560-4445-B6A5-483050DCCA5C}" srcOrd="2" destOrd="0" presId="urn:microsoft.com/office/officeart/2018/2/layout/IconCircleList"/>
    <dgm:cxn modelId="{E81A20F6-874F-49AE-9B7C-2985DB7217C7}" type="presParOf" srcId="{F0F678F4-E607-4A69-9D44-8C0AFE30010F}" destId="{72EC3486-6A0A-4729-9DD5-ECDE8BE9FF51}" srcOrd="3" destOrd="0" presId="urn:microsoft.com/office/officeart/2018/2/layout/IconCircleList"/>
    <dgm:cxn modelId="{4121B0F6-1992-49B5-9502-9523BC11563D}" type="presParOf" srcId="{53BB1FED-F5DA-4D66-A6A6-5EA50B1A3CBD}" destId="{A1A7AA11-9281-417A-B6EA-36E9644C2EC5}" srcOrd="7" destOrd="0" presId="urn:microsoft.com/office/officeart/2018/2/layout/IconCircleList"/>
    <dgm:cxn modelId="{604D4499-0347-4850-9E46-AF6FF2D9B81B}" type="presParOf" srcId="{53BB1FED-F5DA-4D66-A6A6-5EA50B1A3CBD}" destId="{D1E8CD07-83DA-4517-BD6A-469E6D2A3E57}" srcOrd="8" destOrd="0" presId="urn:microsoft.com/office/officeart/2018/2/layout/IconCircleList"/>
    <dgm:cxn modelId="{7EA17C68-9E2C-4DEB-8E92-2CE4B69004E7}" type="presParOf" srcId="{D1E8CD07-83DA-4517-BD6A-469E6D2A3E57}" destId="{2AA245C6-E1FD-4FA8-9D8F-561BDBA1C0D0}" srcOrd="0" destOrd="0" presId="urn:microsoft.com/office/officeart/2018/2/layout/IconCircleList"/>
    <dgm:cxn modelId="{53777651-259D-4949-B714-25993455395A}" type="presParOf" srcId="{D1E8CD07-83DA-4517-BD6A-469E6D2A3E57}" destId="{C2351556-2A67-4E6A-9DCB-401AAA9EE664}" srcOrd="1" destOrd="0" presId="urn:microsoft.com/office/officeart/2018/2/layout/IconCircleList"/>
    <dgm:cxn modelId="{D3360126-E375-4EE6-98FF-6EE4E7055E62}" type="presParOf" srcId="{D1E8CD07-83DA-4517-BD6A-469E6D2A3E57}" destId="{AA67E815-6D3D-4C50-B885-EEAB0ED1B61B}" srcOrd="2" destOrd="0" presId="urn:microsoft.com/office/officeart/2018/2/layout/IconCircleList"/>
    <dgm:cxn modelId="{18AAB7E2-35F7-4236-9984-C603A916981F}" type="presParOf" srcId="{D1E8CD07-83DA-4517-BD6A-469E6D2A3E57}" destId="{3CAF1185-E093-4C24-A9D7-6593E159FF8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9C28E5-C82B-4380-A420-F7E661D18F6A}">
      <dsp:nvSpPr>
        <dsp:cNvPr id="0" name=""/>
        <dsp:cNvSpPr/>
      </dsp:nvSpPr>
      <dsp:spPr>
        <a:xfrm>
          <a:off x="83349" y="712724"/>
          <a:ext cx="897332" cy="8973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692B9-8F18-4CB7-B819-8A12993F813E}">
      <dsp:nvSpPr>
        <dsp:cNvPr id="0" name=""/>
        <dsp:cNvSpPr/>
      </dsp:nvSpPr>
      <dsp:spPr>
        <a:xfrm>
          <a:off x="271789" y="901164"/>
          <a:ext cx="520452" cy="5204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7F4CC-A3A7-45A9-A902-4954EC9FA050}">
      <dsp:nvSpPr>
        <dsp:cNvPr id="0" name=""/>
        <dsp:cNvSpPr/>
      </dsp:nvSpPr>
      <dsp:spPr>
        <a:xfrm>
          <a:off x="1172967" y="712724"/>
          <a:ext cx="2115140" cy="897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Keep up-to-date by reading o</a:t>
          </a:r>
          <a:br>
            <a:rPr lang="en-GB" sz="1400" kern="1200" dirty="0"/>
          </a:br>
          <a:r>
            <a:rPr lang="en-GB" sz="1400" kern="1200" dirty="0"/>
            <a:t>latest </a:t>
          </a:r>
          <a:r>
            <a:rPr lang="en-GB" sz="1600" b="1" kern="1200" dirty="0">
              <a:solidFill>
                <a:srgbClr val="00B0F0"/>
              </a:solidFill>
            </a:rPr>
            <a:t>Families First: </a:t>
          </a:r>
          <a:br>
            <a:rPr lang="en-GB" sz="1400" kern="1200" dirty="0"/>
          </a:br>
          <a:r>
            <a:rPr lang="en-GB" sz="1400" kern="1200" dirty="0">
              <a:hlinkClick xmlns:r="http://schemas.openxmlformats.org/officeDocument/2006/relationships" r:id="rId3"/>
            </a:rPr>
            <a:t>Families First News  </a:t>
          </a:r>
          <a:r>
            <a:rPr lang="en-GB" sz="1400" kern="1200" dirty="0"/>
            <a:t>		</a:t>
          </a:r>
          <a:br>
            <a:rPr lang="en-GB" sz="1400" kern="1200" dirty="0"/>
          </a:br>
          <a:endParaRPr lang="en-US" sz="1400" kern="1200" dirty="0"/>
        </a:p>
      </dsp:txBody>
      <dsp:txXfrm>
        <a:off x="1172967" y="712724"/>
        <a:ext cx="2115140" cy="897332"/>
      </dsp:txXfrm>
    </dsp:sp>
    <dsp:sp modelId="{94278E55-D1EE-4CDF-BAD5-337230968986}">
      <dsp:nvSpPr>
        <dsp:cNvPr id="0" name=""/>
        <dsp:cNvSpPr/>
      </dsp:nvSpPr>
      <dsp:spPr>
        <a:xfrm>
          <a:off x="3656656" y="712724"/>
          <a:ext cx="897332" cy="8973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4D32FC-71D3-4FB6-807D-EEDE1327DCF4}">
      <dsp:nvSpPr>
        <dsp:cNvPr id="0" name=""/>
        <dsp:cNvSpPr/>
      </dsp:nvSpPr>
      <dsp:spPr>
        <a:xfrm>
          <a:off x="3845095" y="901164"/>
          <a:ext cx="520452" cy="52045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DE7A4-869E-4B01-BED1-02D163E2222C}">
      <dsp:nvSpPr>
        <dsp:cNvPr id="0" name=""/>
        <dsp:cNvSpPr/>
      </dsp:nvSpPr>
      <dsp:spPr>
        <a:xfrm>
          <a:off x="4746274" y="712724"/>
          <a:ext cx="2115140" cy="897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Link to support for families:-</a:t>
          </a:r>
          <a:b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</a:br>
          <a:r>
            <a:rPr lang="en-GB" sz="1600" b="1" kern="1200" dirty="0">
              <a:solidFill>
                <a:srgbClr val="00B0F0"/>
              </a:solidFill>
              <a:latin typeface="Calibri" panose="020F0502020204030204"/>
              <a:ea typeface="+mn-ea"/>
              <a:cs typeface="+mn-cs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Families First Website</a:t>
          </a:r>
          <a:b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</a:b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746274" y="712724"/>
        <a:ext cx="2115140" cy="897332"/>
      </dsp:txXfrm>
    </dsp:sp>
    <dsp:sp modelId="{191F505F-73FD-4298-B1EC-90505CB6F412}">
      <dsp:nvSpPr>
        <dsp:cNvPr id="0" name=""/>
        <dsp:cNvSpPr/>
      </dsp:nvSpPr>
      <dsp:spPr>
        <a:xfrm>
          <a:off x="7229962" y="712724"/>
          <a:ext cx="897332" cy="8973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F946DA-7F8C-4E9A-BA97-F6A66C89403B}">
      <dsp:nvSpPr>
        <dsp:cNvPr id="0" name=""/>
        <dsp:cNvSpPr/>
      </dsp:nvSpPr>
      <dsp:spPr>
        <a:xfrm>
          <a:off x="7418402" y="901164"/>
          <a:ext cx="520452" cy="5204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5B14EA-CFFE-462B-A933-65C8C04961A1}">
      <dsp:nvSpPr>
        <dsp:cNvPr id="0" name=""/>
        <dsp:cNvSpPr/>
      </dsp:nvSpPr>
      <dsp:spPr>
        <a:xfrm>
          <a:off x="8319580" y="712724"/>
          <a:ext cx="2115140" cy="897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B0F0"/>
              </a:solidFill>
              <a:latin typeface="Calibri" panose="020F0502020204030204"/>
              <a:ea typeface="+mn-ea"/>
              <a:cs typeface="+mn-cs"/>
            </a:rPr>
            <a:t>Professionals</a:t>
          </a: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area:-</a:t>
          </a: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Early Help – information for professionals and partners 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8319580" y="712724"/>
        <a:ext cx="2115140" cy="897332"/>
      </dsp:txXfrm>
    </dsp:sp>
    <dsp:sp modelId="{D73C423A-E0BC-4CD6-93F4-1CF63C0E4F38}">
      <dsp:nvSpPr>
        <dsp:cNvPr id="0" name=""/>
        <dsp:cNvSpPr/>
      </dsp:nvSpPr>
      <dsp:spPr>
        <a:xfrm>
          <a:off x="83349" y="2269598"/>
          <a:ext cx="897332" cy="8973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41195-C2BA-4A56-889F-E132C580AC34}">
      <dsp:nvSpPr>
        <dsp:cNvPr id="0" name=""/>
        <dsp:cNvSpPr/>
      </dsp:nvSpPr>
      <dsp:spPr>
        <a:xfrm>
          <a:off x="271789" y="2458038"/>
          <a:ext cx="520452" cy="520452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EC3486-6A0A-4729-9DD5-ECDE8BE9FF51}">
      <dsp:nvSpPr>
        <dsp:cNvPr id="0" name=""/>
        <dsp:cNvSpPr/>
      </dsp:nvSpPr>
      <dsp:spPr>
        <a:xfrm>
          <a:off x="1172967" y="2269598"/>
          <a:ext cx="2115140" cy="897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For Families First partnership </a:t>
          </a:r>
          <a:b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</a:b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groups, news sharing and general info email:-			 </a:t>
          </a: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  <a:hlinkClick xmlns:r="http://schemas.openxmlformats.org/officeDocument/2006/relationships"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familiesfirst.support@hertfordshire.gov.uk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1172967" y="2269598"/>
        <a:ext cx="2115140" cy="897332"/>
      </dsp:txXfrm>
    </dsp:sp>
    <dsp:sp modelId="{2AA245C6-E1FD-4FA8-9D8F-561BDBA1C0D0}">
      <dsp:nvSpPr>
        <dsp:cNvPr id="0" name=""/>
        <dsp:cNvSpPr/>
      </dsp:nvSpPr>
      <dsp:spPr>
        <a:xfrm>
          <a:off x="3656656" y="2269598"/>
          <a:ext cx="897332" cy="8973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51556-2A67-4E6A-9DCB-401AAA9EE664}">
      <dsp:nvSpPr>
        <dsp:cNvPr id="0" name=""/>
        <dsp:cNvSpPr/>
      </dsp:nvSpPr>
      <dsp:spPr>
        <a:xfrm>
          <a:off x="3845095" y="2458038"/>
          <a:ext cx="520452" cy="52045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F1185-E093-4C24-A9D7-6593E159FF80}">
      <dsp:nvSpPr>
        <dsp:cNvPr id="0" name=""/>
        <dsp:cNvSpPr/>
      </dsp:nvSpPr>
      <dsp:spPr>
        <a:xfrm>
          <a:off x="4726857" y="2233875"/>
          <a:ext cx="2928793" cy="897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Ensure your service is listed on the </a:t>
          </a:r>
          <a:r>
            <a:rPr lang="en-GB" sz="1600" b="1" kern="1200" dirty="0">
              <a:solidFill>
                <a:srgbClr val="00B0F0"/>
              </a:solidFill>
              <a:latin typeface="Calibri" panose="020F0502020204030204"/>
              <a:ea typeface="+mn-ea"/>
              <a:cs typeface="+mn-cs"/>
            </a:rPr>
            <a:t>Hertfordshire Directory</a:t>
          </a: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:- </a:t>
          </a:r>
          <a:r>
            <a:rPr lang="en-GB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  <a:hlinkClick xmlns:r="http://schemas.openxmlformats.org/officeDocument/2006/relationships" r:id="rId1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Register to add a listing | Hertfordshire Directory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726857" y="2233875"/>
        <a:ext cx="2928793" cy="897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B53BC8-AC37-1A8C-09E6-08956384D8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E5114-E49E-BA03-1FCC-CCA22CE24C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11570-6A1F-4966-8248-13A90A6DA78C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41BBD9-9906-719E-4F3E-E3C9FDE9C3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C8335-865F-D8D4-FC50-DA41D937A3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A8486-1AEC-4C65-8333-D07E4D19CF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365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3315E-C3E9-4D09-BB56-3AEAE1DEAFE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EAD29-2E0C-491F-B5DC-DB7CB76D7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124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29343-9A72-49BD-9A27-EE081CEE630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682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EAD29-2E0C-491F-B5DC-DB7CB76D723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39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EAD29-2E0C-491F-B5DC-DB7CB76D723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519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TM to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EAD29-2E0C-491F-B5DC-DB7CB76D723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010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TM to review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EAD29-2E0C-491F-B5DC-DB7CB76D723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80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EAD29-2E0C-491F-B5DC-DB7CB76D723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525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EAD29-2E0C-491F-B5DC-DB7CB76D723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199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EAD29-2E0C-491F-B5DC-DB7CB76D723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67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BFFB-E640-4604-A508-0015AA18518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4AF-B8FF-434F-A3A9-2D5267E63A4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453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BFFB-E640-4604-A508-0015AA18518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4AF-B8FF-434F-A3A9-2D5267E63A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053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BFFB-E640-4604-A508-0015AA18518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4AF-B8FF-434F-A3A9-2D5267E63A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00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BFFB-E640-4604-A508-0015AA18518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4AF-B8FF-434F-A3A9-2D5267E63A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701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BFFB-E640-4604-A508-0015AA18518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4AF-B8FF-434F-A3A9-2D5267E63A4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87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BFFB-E640-4604-A508-0015AA18518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4AF-B8FF-434F-A3A9-2D5267E63A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79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BFFB-E640-4604-A508-0015AA18518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4AF-B8FF-434F-A3A9-2D5267E63A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78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BFFB-E640-4604-A508-0015AA18518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4AF-B8FF-434F-A3A9-2D5267E63A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26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BFFB-E640-4604-A508-0015AA18518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4AF-B8FF-434F-A3A9-2D5267E63A4D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5E5B39-9CED-4A7B-F284-05ED8EB0FB27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281338-B1ED-5D96-698D-8B1E25C7BE91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771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A3CBFFB-E640-4604-A508-0015AA18518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2464AF-B8FF-434F-A3A9-2D5267E63A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23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BFFB-E640-4604-A508-0015AA18518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464AF-B8FF-434F-A3A9-2D5267E63A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0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A3CBFFB-E640-4604-A508-0015AA18518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C2464AF-B8FF-434F-A3A9-2D5267E63A4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72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firststepsed.co.uk/services-and-support/support-for-carers/skills-for-carer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eezeebodies.com/refer-a-client/" TargetMode="External"/><Relationship Id="rId2" Type="http://schemas.openxmlformats.org/officeDocument/2006/relationships/hyperlink" Target="https://beezeebodies.com/henry-pr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uff.ly/40u54jW" TargetMode="External"/><Relationship Id="rId2" Type="http://schemas.openxmlformats.org/officeDocument/2006/relationships/hyperlink" Target="https://www.justtalkherts.org/news-and-campaigns/anti-bullying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usttalkherts" TargetMode="External"/><Relationship Id="rId2" Type="http://schemas.openxmlformats.org/officeDocument/2006/relationships/hyperlink" Target="https://mindleruk.typeform.com/to/dHIwdwa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twitter.com/JustTalkHerts" TargetMode="External"/><Relationship Id="rId4" Type="http://schemas.openxmlformats.org/officeDocument/2006/relationships/hyperlink" Target="https://www.instagram.com/justtalkherts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7.emf"/><Relationship Id="rId7" Type="http://schemas.openxmlformats.org/officeDocument/2006/relationships/oleObject" Target="../embeddings/oleObject9.bin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ur02.safelinks.protection.outlook.com/?url=http%3A%2F%2Fwww.hertshealthevidence.org%2Fyphws&amp;data=05%7C02%7CChloe.Keane%40hertfordshire.gov.uk%7C4004b10275e54dc376fb08dd03ca13ef%7C53e92c3666174e71a989dd739ad32a4d%7C0%7C0%7C638670888662840991%7CUnknown%7CTWFpbGZsb3d8eyJFbXB0eU1hcGkiOnRydWUsIlYiOiIwLjAuMDAwMCIsIlAiOiJXaW4zMiIsIkFOIjoiTWFpbCIsIldUIjoyfQ%3D%3D%7C0%7C%7C%7C&amp;sdata=orY7ZOhULgyuN%2ByGOMD3HrKt8pLIHYiLo2P%2FfcfT%2B%2BE%3D&amp;reserved=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2.safelinks.protection.outlook.com/?url=https%3A%2F%2Fwww.hertfordshire.gov.uk%2Fmicrosites%2Flocal-offer%2Fmedia-library%2Fdocuments%2Fresource-area-documents%2Fsupporting-your-neurodiverse-child-handbook-pdf-6.6mb.pdf&amp;data=05%7C02%7CFamiliesFirst.Support%40hertfordshire.gov.uk%7Cac376440441a43a7ac8608dcff0a37d4%7C53e92c3666174e71a989dd739ad32a4d%7C0%7C0%7C638665666564978417%7CUnknown%7CTWFpbGZsb3d8eyJFbXB0eU1hcGkiOnRydWUsIlYiOiIwLjAuMDAwMCIsIlAiOiJXaW4zMiIsIkFOIjoiTWFpbCIsIldUIjoyfQ%3D%3D%7C0%7C%7C%7C&amp;sdata=L0pst9lAylDFIdKdyNtFvyBiu38myG6i%2FMvTq1Cyt4g%3D&amp;reserved=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eur02.safelinks.protection.outlook.com/?url=https%3A%2F%2Fwww.hertfordshire.gov.uk%2Fmicrosites%2Flocal-offer%2Fresources-for-parents-and-professionals%2Fthe-neurodiversity-hub.aspx&amp;data=05%7C02%7CFamiliesFirst.Support%40hertfordshire.gov.uk%7Cac376440441a43a7ac8608dcff0a37d4%7C53e92c3666174e71a989dd739ad32a4d%7C0%7C0%7C638665666565035616%7CUnknown%7CTWFpbGZsb3d8eyJFbXB0eU1hcGkiOnRydWUsIlYiOiIwLjAuMDAwMCIsIlAiOiJXaW4zMiIsIkFOIjoiTWFpbCIsIldUIjoyfQ%3D%3D%7C0%7C%7C%7C&amp;sdata=0furUOOQo1dv29bibGRmlAVM%2Bs3a%2BJKtzRm%2BymQ49AQ%3D&amp;reserved=0" TargetMode="External"/><Relationship Id="rId4" Type="http://schemas.openxmlformats.org/officeDocument/2006/relationships/hyperlink" Target="https://eur02.safelinks.protection.outlook.com/?url=https%3A%2F%2Fwww.hertfordshire.gov.uk%2Fmicrosites%2Flocal-offer%2Fmedia-library%2Fdocuments%2Fhertfordshire-neurodiversity-service-directory-june-2024-pdf-191kb.pdf&amp;data=05%7C02%7CFamiliesFirst.Support%40hertfordshire.gov.uk%7Cac376440441a43a7ac8608dcff0a37d4%7C53e92c3666174e71a989dd739ad32a4d%7C0%7C0%7C638665666565012148%7CUnknown%7CTWFpbGZsb3d8eyJFbXB0eU1hcGkiOnRydWUsIlYiOiIwLjAuMDAwMCIsIlAiOiJXaW4zMiIsIkFOIjoiTWFpbCIsIldUIjoyfQ%3D%3D%7C0%7C%7C%7C&amp;sdata=VbVelzT5xKlpE17Nupdwg1BIJdwhgSs%2FUpVMtgJt8Ss%3D&amp;reserved=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dd-vance.org/parents/neurodiversity-support-hub/" TargetMode="External"/><Relationship Id="rId4" Type="http://schemas.openxmlformats.org/officeDocument/2006/relationships/hyperlink" Target="https://eur02.safelinks.protection.outlook.com/?url=https%3A%2F%2Fmylearningzonehct.com%2Fcourse%2Fview.php%3Fid%3D1588&amp;data=05%7C02%7CTeresa.Meehan%40hertfordshire.gov.uk%7C1d5fefa4a49341b7a6a908dc8ac2d99b%7C53e92c3666174e71a989dd739ad32a4d%7C0%7C0%7C638537816710473710%7CUnknown%7CTWFpbGZsb3d8eyJWIjoiMC4wLjAwMDAiLCJQIjoiV2luMzIiLCJBTiI6Ik1haWwiLCJXVCI6Mn0%3D%7C0%7C%7C%7C&amp;sdata=8ruylxryWXjZOj%2FvmW7EKzIjQwruWusELoCmuhr9Ay8%3D&amp;reserved=0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sunflower.news@hertfordshire.gov.u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hyperlink" Target="https://eur02.safelinks.protection.outlook.com/?url=https%3A%2F%2Fintranet.hertfordshire.gov.uk%2Fpage%2F18781%23promote&amp;data=05%7C02%7CChloe.Keane%40hertfordshire.gov.uk%7C2d1a2a170fc640fa533208dcd1a7051e%7C53e92c3666174e71a989dd739ad32a4d%7C0%7C0%7C638615762635968535%7CUnknown%7CTWFpbGZsb3d8eyJWIjoiMC4wLjAwMDAiLCJQIjoiV2luMzIiLCJBTiI6Ik1haWwiLCJXVCI6Mn0%3D%7C0%7C%7C%7C&amp;sdata=DXleknlJsGFa%2FfxtT%2B2X%2Fl95e9NG93XiPlUc59xUWLc%3D&amp;reserved=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Word_Document1.docx"/><Relationship Id="rId5" Type="http://schemas.openxmlformats.org/officeDocument/2006/relationships/hyperlink" Target="mailto:bookings@supportinglinks.co.uk" TargetMode="External"/><Relationship Id="rId4" Type="http://schemas.openxmlformats.org/officeDocument/2006/relationships/hyperlink" Target="https://www.supportinglinks.co.uk/course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79" y="3586351"/>
            <a:ext cx="4880621" cy="2467779"/>
          </a:xfrm>
        </p:spPr>
        <p:txBody>
          <a:bodyPr>
            <a:normAutofit fontScale="90000"/>
          </a:bodyPr>
          <a:lstStyle/>
          <a:p>
            <a:r>
              <a:rPr lang="en-GB" sz="5400" b="1" dirty="0">
                <a:latin typeface="Calibri" panose="020F0502020204030204" pitchFamily="34" charset="0"/>
                <a:cs typeface="Calibri" panose="020F0502020204030204" pitchFamily="34" charset="0"/>
              </a:rPr>
              <a:t>Families First </a:t>
            </a:r>
            <a:br>
              <a:rPr lang="en-GB" sz="5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5400" b="1" dirty="0">
                <a:latin typeface="Calibri" panose="020F0502020204030204" pitchFamily="34" charset="0"/>
                <a:cs typeface="Calibri" panose="020F0502020204030204" pitchFamily="34" charset="0"/>
              </a:rPr>
              <a:t>News sharing</a:t>
            </a:r>
            <a:br>
              <a:rPr lang="en-GB" sz="5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5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5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Keeping in Touch</a:t>
            </a:r>
            <a:br>
              <a:rPr lang="en-GB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KAREN DORNEY</a:t>
            </a:r>
            <a:br>
              <a:rPr lang="en-GB" sz="3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 OF SERVICE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FAMILIES | CHILDRENS SERVICES</a:t>
            </a:r>
            <a:br>
              <a:rPr lang="en-GB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700" dirty="0"/>
            </a:b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 descr="A logo for a family&#10;&#10;Description automatically generated">
            <a:extLst>
              <a:ext uri="{FF2B5EF4-FFF2-40B4-BE49-F238E27FC236}">
                <a16:creationId xmlns:a16="http://schemas.microsoft.com/office/drawing/2014/main" id="{DB6BFE24-0AA0-FA0B-27DF-B83A71FDF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03" y="2685731"/>
            <a:ext cx="4552201" cy="3220799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DA2ABD-6410-031A-BC37-5DCE7275D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80475" y="6291931"/>
            <a:ext cx="2096614" cy="647529"/>
          </a:xfrm>
        </p:spPr>
        <p:txBody>
          <a:bodyPr>
            <a:normAutofit fontScale="92500"/>
          </a:bodyPr>
          <a:lstStyle/>
          <a:p>
            <a:r>
              <a:rPr lang="en-GB" sz="2300" b="1">
                <a:solidFill>
                  <a:schemeClr val="bg1"/>
                </a:solidFill>
              </a:rPr>
              <a:t>NOVEMBER 2024</a:t>
            </a:r>
          </a:p>
          <a:p>
            <a:endParaRPr lang="en-GB" dirty="0"/>
          </a:p>
        </p:txBody>
      </p:sp>
      <p:pic>
        <p:nvPicPr>
          <p:cNvPr id="14" name="Picture 13" descr="Blank speech balloons">
            <a:extLst>
              <a:ext uri="{FF2B5EF4-FFF2-40B4-BE49-F238E27FC236}">
                <a16:creationId xmlns:a16="http://schemas.microsoft.com/office/drawing/2014/main" id="{BD131BDD-EC25-2640-4BE5-E4ACA2474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00"/>
          <a:stretch/>
        </p:blipFill>
        <p:spPr>
          <a:xfrm>
            <a:off x="4135965" y="22561"/>
            <a:ext cx="8159007" cy="230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12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E14DA-55DA-B813-3C98-C7432A5E5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060" y="775512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GB" b="1" i="0" dirty="0">
                <a:solidFill>
                  <a:srgbClr val="00B0F0"/>
                </a:solidFill>
                <a:effectLst/>
                <a:latin typeface="Calibri" panose="020F0502020204030204" pitchFamily="34" charset="0"/>
              </a:rPr>
              <a:t>First Steps ED : Free workshops for families</a:t>
            </a:r>
            <a:br>
              <a:rPr lang="en-GB" b="1" i="0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</a:b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B4292-3A44-65F0-EDED-C67C299C0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540" y="1948476"/>
            <a:ext cx="5340946" cy="3486554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First Steps ED's four-week programme offering free online workshops for parents, carers &amp; older siblings, who are supporting a young person with their body image, disordered eating and/or eating disorders in Hertfordshire.</a:t>
            </a:r>
          </a:p>
          <a:p>
            <a:pPr algn="l"/>
            <a:r>
              <a:rPr lang="en-GB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It's called </a:t>
            </a:r>
            <a:r>
              <a:rPr lang="en-GB" b="1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First Steps ED Skills for Carers</a:t>
            </a:r>
            <a:r>
              <a:rPr lang="en-GB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 Sessions are delivered online (via Zoom) and following the first session, the team will close the group to ensure that the parents and carers in attendance can develop a positive peer group through the entire four-week programme.</a:t>
            </a:r>
          </a:p>
          <a:p>
            <a:pPr algn="l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F1BC-ECA9-53AD-3AE6-6889A74664CC}"/>
              </a:ext>
            </a:extLst>
          </p:cNvPr>
          <p:cNvSpPr txBox="1"/>
          <p:nvPr/>
        </p:nvSpPr>
        <p:spPr>
          <a:xfrm>
            <a:off x="6709025" y="1968808"/>
            <a:ext cx="4488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effectLst/>
                <a:latin typeface="Calibri" panose="020F0502020204030204" pitchFamily="34" charset="0"/>
              </a:rPr>
              <a:t>To find out if workshops are available in your area and/or how you can get involved in upcoming workshops here: </a:t>
            </a:r>
            <a:r>
              <a:rPr lang="en-GB" b="0" i="0" u="none" strike="noStrike" dirty="0"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Skills for Carers - First Steps ED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C817D-4C2B-4A4B-1E36-CA36E63FB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025" y="3400586"/>
            <a:ext cx="4820634" cy="268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59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B0B8D-F61E-71B2-FE85-F5CBB749D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BeeZee</a:t>
            </a:r>
            <a:r>
              <a:rPr lang="en-GB" sz="4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Families – Healthy After School Snack Ideas!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894011-BD25-24AC-223F-FC4B59B51778}"/>
              </a:ext>
            </a:extLst>
          </p:cNvPr>
          <p:cNvSpPr txBox="1"/>
          <p:nvPr/>
        </p:nvSpPr>
        <p:spPr>
          <a:xfrm>
            <a:off x="7899094" y="2170323"/>
            <a:ext cx="358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For more information:-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AAC47B-A508-B6A4-D867-59B8462355EA}"/>
              </a:ext>
            </a:extLst>
          </p:cNvPr>
          <p:cNvSpPr txBox="1"/>
          <p:nvPr/>
        </p:nvSpPr>
        <p:spPr>
          <a:xfrm>
            <a:off x="964670" y="2002945"/>
            <a:ext cx="656644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effectLst/>
                <a:ea typeface="Calibri" panose="020F0502020204030204" pitchFamily="34" charset="0"/>
              </a:rPr>
              <a:t>Beezee</a:t>
            </a:r>
            <a:r>
              <a:rPr lang="en-GB" sz="2400" dirty="0">
                <a:effectLst/>
                <a:ea typeface="Calibri" panose="020F0502020204030204" pitchFamily="34" charset="0"/>
              </a:rPr>
              <a:t> Families are offering FREE heathy lifestyles programmes to hundreds of families across Hertfordshire.</a:t>
            </a:r>
          </a:p>
          <a:p>
            <a:endParaRPr lang="en-GB" sz="2400" dirty="0"/>
          </a:p>
          <a:p>
            <a:r>
              <a:rPr lang="en-GB" sz="2400" dirty="0"/>
              <a:t>If you would like to sign up to Parent Mail, they will share with you twice a term to tackle the </a:t>
            </a:r>
            <a:r>
              <a:rPr lang="en-GB" sz="2400" dirty="0">
                <a:effectLst/>
                <a:ea typeface="Calibri" panose="020F0502020204030204" pitchFamily="34" charset="0"/>
              </a:rPr>
              <a:t>biggest challenges in making healthy choices. </a:t>
            </a:r>
          </a:p>
          <a:p>
            <a:endParaRPr lang="en-GB" sz="2400" dirty="0">
              <a:ea typeface="Calibri" panose="020F0502020204030204" pitchFamily="34" charset="0"/>
            </a:endParaRPr>
          </a:p>
          <a:p>
            <a:r>
              <a:rPr lang="en-GB" sz="2400" dirty="0">
                <a:effectLst/>
                <a:ea typeface="Calibri" panose="020F0502020204030204" pitchFamily="34" charset="0"/>
              </a:rPr>
              <a:t>Please share the attachment with parents via email / regular newsletters and on social media.</a:t>
            </a:r>
          </a:p>
          <a:p>
            <a:endParaRPr lang="en-GB" sz="1800" dirty="0">
              <a:effectLst/>
              <a:ea typeface="Calibri" panose="020F050202020403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A8E5A51-86A8-4D31-1863-7FA63B4AA7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97266"/>
              </p:ext>
            </p:extLst>
          </p:nvPr>
        </p:nvGraphicFramePr>
        <p:xfrm>
          <a:off x="8492168" y="2749618"/>
          <a:ext cx="2023432" cy="1784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608" imgH="806335" progId="AcroExch.Document.DC">
                  <p:embed/>
                </p:oleObj>
              </mc:Choice>
              <mc:Fallback>
                <p:oleObj name="Acrobat Document" showAsIcon="1" r:id="rId3" imgW="914608" imgH="80633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92168" y="2749618"/>
                        <a:ext cx="2023432" cy="1784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5EBC7CA-21FB-F880-AD50-8A9C3CD25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932" y="4219346"/>
            <a:ext cx="2757651" cy="20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4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3ECA-7F8E-7F7B-ECD9-DBF66FA76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88" y="317858"/>
            <a:ext cx="10567012" cy="1450757"/>
          </a:xfrm>
        </p:spPr>
        <p:txBody>
          <a:bodyPr>
            <a:normAutofit fontScale="90000"/>
          </a:bodyPr>
          <a:lstStyle/>
          <a:p>
            <a:r>
              <a:rPr lang="en-GB" sz="60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Referrals for HENRY – open again</a:t>
            </a:r>
            <a:br>
              <a:rPr lang="en-GB" sz="60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4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0-5s parenting programme</a:t>
            </a:r>
            <a:endParaRPr lang="en-GB" sz="166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97F0-4857-0CA9-0856-BA360393C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88" y="2125081"/>
            <a:ext cx="6719945" cy="400387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r>
              <a:rPr kumimoji="0" lang="en-GB" altLang="en-US" sz="9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Henry parenting programme is now in a position to accept referrals again, with a view to offering families to join the Waiting List for our January-start of programmes until dates, times and venues are confirmed.</a:t>
            </a:r>
          </a:p>
          <a:p>
            <a:pPr marL="0" indent="0">
              <a:lnSpc>
                <a:spcPct val="100000"/>
              </a:lnSpc>
              <a:buNone/>
            </a:pPr>
            <a:endParaRPr lang="en-GB" altLang="en-US" sz="9600" dirty="0">
              <a:solidFill>
                <a:srgbClr val="0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7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Please send in your referrals now, via links below they are gratefully received.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7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7200" dirty="0">
                <a:hlinkClick r:id="rId2"/>
              </a:rPr>
              <a:t>HENRY - Professional Page</a:t>
            </a:r>
            <a:endParaRPr lang="en-GB" sz="7200" dirty="0"/>
          </a:p>
          <a:p>
            <a:pPr>
              <a:lnSpc>
                <a:spcPct val="100000"/>
              </a:lnSpc>
            </a:pPr>
            <a:r>
              <a:rPr lang="en-GB" sz="7200" dirty="0">
                <a:hlinkClick r:id="rId3"/>
              </a:rPr>
              <a:t>Refer a Client to </a:t>
            </a:r>
            <a:r>
              <a:rPr lang="en-GB" sz="7200" dirty="0" err="1">
                <a:hlinkClick r:id="rId3"/>
              </a:rPr>
              <a:t>BeeZee</a:t>
            </a:r>
            <a:r>
              <a:rPr lang="en-GB" sz="7200" dirty="0">
                <a:hlinkClick r:id="rId3"/>
              </a:rPr>
              <a:t> Bodies</a:t>
            </a:r>
            <a:endParaRPr kumimoji="0" lang="en-GB" altLang="en-US" sz="8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l">
              <a:lnSpc>
                <a:spcPct val="100000"/>
              </a:lnSpc>
            </a:pPr>
            <a:endParaRPr lang="en-GB" sz="2400" b="1" dirty="0">
              <a:solidFill>
                <a:srgbClr val="00B0F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026" name="Picture 2" descr="🙂">
            <a:extLst>
              <a:ext uri="{FF2B5EF4-FFF2-40B4-BE49-F238E27FC236}">
                <a16:creationId xmlns:a16="http://schemas.microsoft.com/office/drawing/2014/main" id="{936385E0-45F6-88E5-8EA2-D5867B660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38" y="-411163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🙂">
            <a:extLst>
              <a:ext uri="{FF2B5EF4-FFF2-40B4-BE49-F238E27FC236}">
                <a16:creationId xmlns:a16="http://schemas.microsoft.com/office/drawing/2014/main" id="{879FFFC6-7832-D128-CA52-B5E6A578E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8" y="-258763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0C0E8B-870D-5436-CA15-F7F9F48D2AC4}"/>
              </a:ext>
            </a:extLst>
          </p:cNvPr>
          <p:cNvSpPr txBox="1"/>
          <p:nvPr/>
        </p:nvSpPr>
        <p:spPr>
          <a:xfrm>
            <a:off x="7381301" y="2125081"/>
            <a:ext cx="425251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Henry Programme provides support in: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Breastfeeding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Parenting skills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Emotional wellbeing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Eating patterns and behaviours – i.e. how we eat, not what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Healthy eating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Physical activity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E1EBD-32AA-041C-C684-32FF718E6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093" y="4464353"/>
            <a:ext cx="2159111" cy="156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82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9AA70-62AB-B2A9-922A-E50A6C3E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223037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GB" sz="4800" b="1" kern="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Mental health awareness campaigns - </a:t>
            </a:r>
            <a:r>
              <a:rPr lang="en-GB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Anti-bullying Week 11-17 November #ChooseRespect</a:t>
            </a:r>
            <a:br>
              <a:rPr lang="en-GB" sz="4000" b="1" dirty="0">
                <a:effectLst/>
                <a:latin typeface="Calibri" panose="020F0502020204030204" pitchFamily="34" charset="0"/>
              </a:rPr>
            </a:br>
            <a:endParaRPr lang="en-GB" sz="8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6E008-012A-62DC-D206-9543295CA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010" y="2278108"/>
            <a:ext cx="6878932" cy="4023360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Bullying in any form is unacceptable and always needs to be called out and stopped. There is information and signposting to support for tackling bullying at </a:t>
            </a:r>
            <a:r>
              <a:rPr lang="en-GB" sz="2400" u="sng" dirty="0">
                <a:solidFill>
                  <a:schemeClr val="tx1"/>
                </a:solidFill>
                <a:effectLst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Just Talk Herts</a:t>
            </a:r>
            <a:r>
              <a:rPr lang="en-GB" sz="2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r>
              <a:rPr lang="en-GB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Whether it’s online or face to face, #bullying is NEVER acceptable. We all need to call it out, whether we’re the victim or a witness.  Find info &amp; support @JustTalkHerts: </a:t>
            </a:r>
            <a:r>
              <a:rPr lang="en-GB" sz="2400" u="sng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https://buff.ly/40u54jW</a:t>
            </a:r>
            <a:r>
              <a:rPr lang="en-GB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#AntiBullyingWeek #ChooseRespect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087A4-F1AC-1A4D-9B2A-DE458205F7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712" y="2326377"/>
            <a:ext cx="3335251" cy="3308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659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47029-C8F9-384D-BD23-90F192FF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834444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GB" sz="4400" b="1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Sandbox livestream event 26 November: </a:t>
            </a:r>
            <a:r>
              <a:rPr lang="en-GB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Boys' Mental Health</a:t>
            </a:r>
            <a:br>
              <a:rPr lang="en-GB" sz="1800" b="1" dirty="0">
                <a:effectLst/>
                <a:latin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AE347-49FD-C105-C498-10D0B8691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04266"/>
            <a:ext cx="6650406" cy="4023360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Sandbox are hosting a livestream event on 26 November at 5pm, talking about boys' mental health.</a:t>
            </a:r>
            <a:endParaRPr lang="en-GB" sz="2400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75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Young people can submit questions to be answered by a therapist during the livestream </a:t>
            </a:r>
            <a:r>
              <a:rPr lang="en-GB" sz="2400" u="sng" dirty="0">
                <a:solidFill>
                  <a:srgbClr val="000000"/>
                </a:solidFill>
                <a:effectLst/>
                <a:ea typeface="Calibri" panose="020F0502020204030204" pitchFamily="34" charset="0"/>
                <a:hlinkClick r:id="rId2"/>
              </a:rPr>
              <a:t>here. </a:t>
            </a:r>
            <a:endParaRPr lang="en-GB" sz="1800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75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Hertfordshire's Just Talk Week is also happening in November.  </a:t>
            </a:r>
            <a:endParaRPr lang="en-GB" sz="1800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75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Hertfordshire’s children and young people’s mental health services (CYPMHS) system will be posting messages about these campaigns, events and services via @JustTalkHerts next month (November), so please remember to help spread the word, by liking and sharing the posts via your organisation's social media channels too, using the links below:</a:t>
            </a:r>
            <a:endParaRPr lang="en-GB" sz="18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ts val="15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Facebook</a:t>
            </a:r>
            <a:endParaRPr lang="en-GB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5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Instagram</a:t>
            </a:r>
            <a:endParaRPr lang="en-GB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5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twitter/X</a:t>
            </a:r>
            <a:r>
              <a:rPr lang="en-GB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en-GB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80BFF-0C00-BC4C-8CA5-EFDB45200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646" y="1845734"/>
            <a:ext cx="4177861" cy="2170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951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3ECA-7F8E-7F7B-ECD9-DBF66FA76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36499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1"/>
                </a:solidFill>
                <a:latin typeface="+mn-lt"/>
              </a:rPr>
              <a:t>Launching Liberty Community Money Advice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97F0-4857-0CA9-0856-BA360393C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6355066" cy="4171535"/>
          </a:xfrm>
        </p:spPr>
        <p:txBody>
          <a:bodyPr>
            <a:norm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are delighted to announce that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Liberty Community Money Advice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 be launching on 4th October 2024! This free service will be based at the Liberty Tea Rooms on Thursdays and Fridays, and replaces our previous CAP Debt Help service.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b="1" dirty="0">
                <a:solidFill>
                  <a:srgbClr val="6AA84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Join Us!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celebrate the launch of the new service we will be hosting a breakfast at the Liberty Tea Rooms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8.30-9.30am on Friday 4th October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We would love for you to be there</a:t>
            </a:r>
            <a:endParaRPr lang="en-GB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32695B68-E1A1-16EB-1B2D-C0DC75C4D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231" y="1919382"/>
            <a:ext cx="3083084" cy="434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155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3ECA-7F8E-7F7B-ECD9-DBF66FA76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50" y="0"/>
            <a:ext cx="10791850" cy="2892189"/>
          </a:xfrm>
        </p:spPr>
        <p:txBody>
          <a:bodyPr>
            <a:normAutofit fontScale="90000"/>
          </a:bodyPr>
          <a:lstStyle/>
          <a:p>
            <a:r>
              <a:rPr lang="en-GB" sz="4800" b="1" dirty="0">
                <a:solidFill>
                  <a:srgbClr val="00B0F0"/>
                </a:solidFill>
                <a:latin typeface="+mn-lt"/>
              </a:rPr>
              <a:t>Focused Fortnight - Lite Bite Session on </a:t>
            </a:r>
            <a:r>
              <a:rPr lang="en-GB" sz="48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dental hygiene and headlice </a:t>
            </a:r>
            <a:br>
              <a:rPr lang="en-GB" sz="48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en-GB" sz="4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(4</a:t>
            </a:r>
            <a:r>
              <a:rPr lang="en-GB" sz="4000" b="1" baseline="30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GB" sz="4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Nov-22</a:t>
            </a:r>
            <a:r>
              <a:rPr lang="en-GB" sz="4000" b="1" baseline="30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nd</a:t>
            </a:r>
            <a:r>
              <a:rPr lang="en-GB" sz="4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Nov 24)</a:t>
            </a:r>
            <a:br>
              <a:rPr lang="en-GB" sz="4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GB" b="1" dirty="0"/>
            </a:b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97F0-4857-0CA9-0856-BA360393C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254" y="1949966"/>
            <a:ext cx="5397778" cy="4171535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IFST will be focusing on individual aspects of neglect in direct work with families with a different theme every 12 weeks including dental health and health eating. </a:t>
            </a:r>
            <a:br>
              <a:rPr lang="en-GB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GB" sz="20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Lite bite session took place (presentations below)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Alice Peacham and Juliette Williams from school nursing presented on nits and dental hygiene.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Packs have been put together ready for FIW to distribute over the fortnight.</a:t>
            </a:r>
          </a:p>
          <a:p>
            <a:endParaRPr lang="en-GB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E76B5D4-F9A9-5476-FB85-F56C28E582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652915"/>
              </p:ext>
            </p:extLst>
          </p:nvPr>
        </p:nvGraphicFramePr>
        <p:xfrm>
          <a:off x="2727192" y="5442878"/>
          <a:ext cx="1074517" cy="947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" imgW="914608" imgH="806335" progId="AcroExch.Document.DC">
                  <p:embed/>
                </p:oleObj>
              </mc:Choice>
              <mc:Fallback>
                <p:oleObj name="Acrobat Document" showAsIcon="1" r:id="rId2" imgW="914608" imgH="80633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27192" y="5442878"/>
                        <a:ext cx="1074517" cy="947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71AAF6C-519E-C2A1-8537-42F5B553E991}"/>
              </a:ext>
            </a:extLst>
          </p:cNvPr>
          <p:cNvSpPr txBox="1"/>
          <p:nvPr/>
        </p:nvSpPr>
        <p:spPr>
          <a:xfrm>
            <a:off x="161479" y="4928257"/>
            <a:ext cx="4729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For more information, please see below:-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647D79-C8CD-4036-C2B2-2627DD4C3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217" y="2070161"/>
            <a:ext cx="6161304" cy="2892189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559DA38-1576-9F1A-60A6-F6B1139407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385908"/>
              </p:ext>
            </p:extLst>
          </p:nvPr>
        </p:nvGraphicFramePr>
        <p:xfrm>
          <a:off x="1596674" y="5442878"/>
          <a:ext cx="1005614" cy="886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5" imgW="914608" imgH="806335" progId="AcroExch.Document.DC">
                  <p:embed/>
                </p:oleObj>
              </mc:Choice>
              <mc:Fallback>
                <p:oleObj name="Acrobat Document" showAsIcon="1" r:id="rId5" imgW="914608" imgH="80633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6674" y="5442878"/>
                        <a:ext cx="1005614" cy="886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7C0908A-D7A0-F9FC-89D9-36285A47D0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832540"/>
              </p:ext>
            </p:extLst>
          </p:nvPr>
        </p:nvGraphicFramePr>
        <p:xfrm>
          <a:off x="466155" y="5442878"/>
          <a:ext cx="1005615" cy="886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7" imgW="914608" imgH="806335" progId="AcroExch.Document.DC">
                  <p:embed/>
                </p:oleObj>
              </mc:Choice>
              <mc:Fallback>
                <p:oleObj name="Acrobat Document" showAsIcon="1" r:id="rId7" imgW="914608" imgH="80633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6155" y="5442878"/>
                        <a:ext cx="1005615" cy="8868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3828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FC49F-5F67-FDF4-1488-76EAE00F3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51" y="-140858"/>
            <a:ext cx="10723194" cy="1450757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Hertfordshire Young People’s Health and Wellbeing Survey 2024 is open until Friday 20 December!</a:t>
            </a:r>
            <a:endParaRPr lang="en-GB" sz="8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2666B-9BD6-731D-585C-81FDB1457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51" y="1822585"/>
            <a:ext cx="5301330" cy="4450894"/>
          </a:xfrm>
        </p:spPr>
        <p:txBody>
          <a:bodyPr>
            <a:normAutofit fontScale="62500" lnSpcReduction="20000"/>
          </a:bodyPr>
          <a:lstStyle/>
          <a:p>
            <a:r>
              <a:rPr lang="en-GB" sz="2200" dirty="0">
                <a:solidFill>
                  <a:srgbClr val="11100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The objectives of this survey are to: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200" dirty="0">
                <a:solidFill>
                  <a:srgbClr val="11100F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Enable young people to share their views and feedback on a number of issues.</a:t>
            </a:r>
            <a:endParaRPr lang="en-GB" sz="2200" dirty="0">
              <a:solidFill>
                <a:srgbClr val="11100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200" dirty="0">
                <a:solidFill>
                  <a:srgbClr val="11100F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Provide secondary schools with useful data on their pupil population, including trend data over time.</a:t>
            </a:r>
            <a:endParaRPr lang="en-GB" sz="2200" dirty="0">
              <a:solidFill>
                <a:srgbClr val="11100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200" dirty="0">
                <a:solidFill>
                  <a:srgbClr val="11100F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Provide commissioners and a range of agencies with useful data on the Hertfordshire young person population, including trend data over time.</a:t>
            </a:r>
            <a:endParaRPr lang="en-GB" sz="2200" dirty="0">
              <a:solidFill>
                <a:srgbClr val="11100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200" dirty="0">
                <a:solidFill>
                  <a:srgbClr val="11100F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Enable effective commissioning and service delivery that meets the needs of Hertfordshire's young people.</a:t>
            </a:r>
            <a:endParaRPr lang="en-GB" sz="2200" dirty="0">
              <a:solidFill>
                <a:srgbClr val="11100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200" dirty="0">
                <a:solidFill>
                  <a:srgbClr val="11100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The survey contains questions on a number of issues including: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200" dirty="0">
                <a:solidFill>
                  <a:srgbClr val="11100F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Mental health and wellbeing</a:t>
            </a:r>
            <a:endParaRPr lang="en-GB" sz="2200" dirty="0">
              <a:solidFill>
                <a:srgbClr val="11100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200" dirty="0">
                <a:solidFill>
                  <a:srgbClr val="11100F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Drugs and alcohol</a:t>
            </a:r>
            <a:endParaRPr lang="en-GB" sz="2200" dirty="0">
              <a:solidFill>
                <a:srgbClr val="11100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200" dirty="0">
                <a:solidFill>
                  <a:srgbClr val="11100F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Healthy eating and physical activity</a:t>
            </a:r>
            <a:endParaRPr lang="en-GB" sz="2200" dirty="0">
              <a:solidFill>
                <a:srgbClr val="11100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200" dirty="0">
                <a:solidFill>
                  <a:srgbClr val="11100F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Relationships</a:t>
            </a:r>
            <a:endParaRPr lang="en-GB" sz="2200" dirty="0">
              <a:solidFill>
                <a:srgbClr val="11100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200" dirty="0">
                <a:solidFill>
                  <a:srgbClr val="11100F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Safety and bullying</a:t>
            </a:r>
            <a:endParaRPr lang="en-GB" sz="2200" dirty="0">
              <a:solidFill>
                <a:srgbClr val="11100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6D90C8-EAAE-ABBD-91F0-7442B59D7B0D}"/>
              </a:ext>
            </a:extLst>
          </p:cNvPr>
          <p:cNvSpPr txBox="1"/>
          <p:nvPr/>
        </p:nvSpPr>
        <p:spPr>
          <a:xfrm>
            <a:off x="5882254" y="3736712"/>
            <a:ext cx="58813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11100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To access the survey, follow the link below or use the QR code in the image, 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/>
            <a:r>
              <a:rPr lang="en-GB" sz="1800" b="1" dirty="0">
                <a:solidFill>
                  <a:srgbClr val="11100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 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b="1" u="none" strike="noStrike" dirty="0">
                <a:solidFill>
                  <a:srgbClr val="0000FF"/>
                </a:solidFill>
                <a:effectLst/>
                <a:latin typeface="inherit"/>
                <a:ea typeface="Calibri" panose="020F0502020204030204" pitchFamily="34" charset="0"/>
                <a:hlinkClick r:id="rId2" tooltip="https://eur02.safelinks.protection.outlook.com/?url=http%3A%2F%2Fwww.hertshealthevidence.org%2Fyphws&amp;data=05%7C01%7CJoanna.Aves1%40hertfordshire.gov.uk%7C6f8f9450b68e4ea2d51408dbd490837d%7C53e92c3666174e71a989dd739ad32a4d%7C0%7C0%7C638337489373554110%7CUn"/>
              </a:rPr>
              <a:t>www.hertshealthevidence.org/yphws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6" name="Picture 5" descr="A collage of two people&#10;&#10;Description automatically generated">
            <a:extLst>
              <a:ext uri="{FF2B5EF4-FFF2-40B4-BE49-F238E27FC236}">
                <a16:creationId xmlns:a16="http://schemas.microsoft.com/office/drawing/2014/main" id="{3D99B87D-F053-D904-24F3-ABFDC494AA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" b="82154"/>
          <a:stretch/>
        </p:blipFill>
        <p:spPr>
          <a:xfrm>
            <a:off x="5462948" y="1822585"/>
            <a:ext cx="6300684" cy="160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29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A76B1-CEE3-E8AC-9C59-F6EA8D74C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>
                <a:solidFill>
                  <a:srgbClr val="00B0F0"/>
                </a:solidFill>
                <a:latin typeface="+mn-lt"/>
              </a:rPr>
              <a:t>Key Families First Links</a:t>
            </a:r>
            <a:endParaRPr lang="en-GB" sz="4400" b="1" dirty="0">
              <a:solidFill>
                <a:srgbClr val="00B0F0"/>
              </a:solidFill>
              <a:latin typeface="+mn-lt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DEC6395-B73D-A0D6-8C51-EE83CF06E4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5441555"/>
              </p:ext>
            </p:extLst>
          </p:nvPr>
        </p:nvGraphicFramePr>
        <p:xfrm>
          <a:off x="1097280" y="1989438"/>
          <a:ext cx="10518071" cy="3879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2571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EEE2D-7254-7EEE-0022-E341181B4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32" y="286603"/>
            <a:ext cx="10364848" cy="1450757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Hertfordshire Neurodiversity </a:t>
            </a:r>
            <a:br>
              <a:rPr lang="en-GB" sz="48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GB" sz="4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Support Offer</a:t>
            </a:r>
            <a:endParaRPr lang="en-GB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A8764-9506-D7A9-9382-ACA060300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831" y="1856751"/>
            <a:ext cx="6870357" cy="4023360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The HCC and ICB offer consists of various resources including group courses, webinars, and a live web chat for young people, as well as the support hub and digital webinars for parents/carers and professionals. </a:t>
            </a:r>
          </a:p>
          <a:p>
            <a:r>
              <a:rPr lang="en-GB" sz="1800" dirty="0">
                <a:solidFill>
                  <a:schemeClr val="tx1"/>
                </a:solidFill>
                <a:ea typeface="Calibri" panose="020F0502020204030204" pitchFamily="34" charset="0"/>
              </a:rPr>
              <a:t>Useful links:</a:t>
            </a:r>
          </a:p>
          <a:p>
            <a:r>
              <a:rPr lang="en-GB" sz="1800" u="sng" dirty="0">
                <a:solidFill>
                  <a:schemeClr val="tx1"/>
                </a:solidFill>
                <a:effectLst/>
                <a:ea typeface="Calibri" panose="020F0502020204030204" pitchFamily="34" charset="0"/>
                <a:hlinkClick r:id="rId3" tooltip="Original URL: https://www.hertfordshire.gov.uk/microsites/local-offer/media-library/documents/resource-area-documents/supporting-your-neurodiverse-child-handbook-pdf-6.6mb.pdf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Neurodiversity Handbook</a:t>
            </a:r>
            <a:r>
              <a:rPr lang="en-GB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 - providing a wealth of resources, support, and signposting for parents and </a:t>
            </a:r>
            <a:r>
              <a:rPr lang="en-GB" sz="1800" u="sng" dirty="0">
                <a:solidFill>
                  <a:schemeClr val="tx1"/>
                </a:solidFill>
                <a:effectLst/>
                <a:ea typeface="Calibri" panose="020F0502020204030204" pitchFamily="34" charset="0"/>
                <a:hlinkClick r:id="rId4" tooltip="Original URL: https://www.hertfordshire.gov.uk/microsites/local-offer/media-library/documents/hertfordshire-neurodiversity-service-directory-june-2024-pdf-191kb.pdf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Neurodiversity Service Directory (hertfordshire.gov.uk)</a:t>
            </a:r>
            <a:r>
              <a:rPr lang="en-GB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 - for more support options. </a:t>
            </a:r>
          </a:p>
          <a:p>
            <a:r>
              <a:rPr lang="en-GB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Details of all these offers can also be found on the  </a:t>
            </a:r>
            <a:r>
              <a:rPr lang="en-GB" sz="1800" u="sng" dirty="0">
                <a:solidFill>
                  <a:schemeClr val="tx1"/>
                </a:solidFill>
                <a:effectLst/>
                <a:ea typeface="Calibri" panose="020F0502020204030204" pitchFamily="34" charset="0"/>
                <a:hlinkClick r:id="rId5" tooltip="Original URL: https://www.hertfordshire.gov.uk/microsites/local-offer/resources-for-parents-and-professionals/the-neurodiversity-hub.aspx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Neurodiversity Support (hertfordshire.gov.uk)</a:t>
            </a:r>
            <a:r>
              <a:rPr lang="en-GB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40318-689E-27B5-055D-07A86D98F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7432" y="1115344"/>
            <a:ext cx="3683206" cy="5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04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87F4B-E150-829C-8103-8FEDBAECD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302" y="357424"/>
            <a:ext cx="6770095" cy="145075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B0F0"/>
                </a:solidFill>
                <a:latin typeface="+mn-lt"/>
              </a:rPr>
              <a:t>Extended hours at the </a:t>
            </a:r>
            <a:r>
              <a:rPr lang="en-GB" b="1" dirty="0">
                <a:solidFill>
                  <a:schemeClr val="tx1"/>
                </a:solidFill>
                <a:latin typeface="+mn-lt"/>
              </a:rPr>
              <a:t>Neurodiversity Support Hub</a:t>
            </a:r>
          </a:p>
        </p:txBody>
      </p:sp>
      <p:pic>
        <p:nvPicPr>
          <p:cNvPr id="1026" name="image_0">
            <a:extLst>
              <a:ext uri="{FF2B5EF4-FFF2-40B4-BE49-F238E27FC236}">
                <a16:creationId xmlns:a16="http://schemas.microsoft.com/office/drawing/2014/main" id="{D68C2F77-0F4F-5171-5E36-96E440D1C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95427" cy="624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80A5ED-357A-AF51-2667-36C8AE23AAEC}"/>
              </a:ext>
            </a:extLst>
          </p:cNvPr>
          <p:cNvSpPr txBox="1"/>
          <p:nvPr/>
        </p:nvSpPr>
        <p:spPr>
          <a:xfrm>
            <a:off x="4955059" y="1889204"/>
            <a:ext cx="677009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 addition to the current hours the hub will now be open two afternoons and one evening each week.  </a:t>
            </a:r>
          </a:p>
          <a:p>
            <a:endParaRPr lang="en-GB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 school holidays the hours will revert back to the current hours of Monday to Friday 9AM - 1PM and will continue to remain closed on Bank Holidays.</a:t>
            </a:r>
          </a:p>
          <a:p>
            <a:endParaRPr lang="en-GB" sz="1800" dirty="0">
              <a:effectLst/>
              <a:ea typeface="Calibri" panose="020F0502020204030204" pitchFamily="34" charset="0"/>
            </a:endParaRPr>
          </a:p>
          <a:p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Term time Opening Hours are:</a:t>
            </a:r>
            <a:endParaRPr lang="en-GB" sz="18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Monday, Wednesday and Friday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 - 9AM - 1PM</a:t>
            </a:r>
            <a:endParaRPr lang="en-GB" sz="18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hlinkClick r:id="rId4"/>
              </a:rPr>
              <a:t>Tuesday and Thursday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- 9AM - 3PM</a:t>
            </a:r>
            <a:endParaRPr lang="en-GB" sz="18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Wednesday Evening (by appt only) 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- 7PM - 9PM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GB" dirty="0">
                <a:hlinkClick r:id="rId5"/>
              </a:rPr>
              <a:t>More info: ADD-</a:t>
            </a:r>
            <a:r>
              <a:rPr lang="en-GB" dirty="0" err="1">
                <a:hlinkClick r:id="rId5"/>
              </a:rPr>
              <a:t>vance</a:t>
            </a:r>
            <a:endParaRPr lang="en-GB" sz="18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6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3ECA-7F8E-7F7B-ECD9-DBF66FA76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449" y="394976"/>
            <a:ext cx="10058400" cy="828343"/>
          </a:xfrm>
        </p:spPr>
        <p:txBody>
          <a:bodyPr>
            <a:normAutofit fontScale="90000"/>
          </a:bodyPr>
          <a:lstStyle/>
          <a:p>
            <a:r>
              <a:rPr lang="en-GB" sz="60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Herts Sunflower Pathways</a:t>
            </a:r>
            <a:endParaRPr lang="en-GB" sz="16600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2963EFB-A0FF-E08D-5E5B-A0B0E337D9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422685"/>
              </p:ext>
            </p:extLst>
          </p:nvPr>
        </p:nvGraphicFramePr>
        <p:xfrm>
          <a:off x="3890756" y="4579959"/>
          <a:ext cx="1739379" cy="1534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608" imgH="806335" progId="AcroExch.Document.DC">
                  <p:embed/>
                </p:oleObj>
              </mc:Choice>
              <mc:Fallback>
                <p:oleObj name="Acrobat Document" showAsIcon="1" r:id="rId3" imgW="914608" imgH="80633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90756" y="4579959"/>
                        <a:ext cx="1739379" cy="1534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0C1AA91-2662-93F7-200A-69F7F23AE5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53444"/>
              </p:ext>
            </p:extLst>
          </p:nvPr>
        </p:nvGraphicFramePr>
        <p:xfrm>
          <a:off x="5925075" y="4663038"/>
          <a:ext cx="1550981" cy="1367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5" imgW="914608" imgH="806335" progId="AcroExch.Document.DC">
                  <p:embed/>
                </p:oleObj>
              </mc:Choice>
              <mc:Fallback>
                <p:oleObj name="Acrobat Document" showAsIcon="1" r:id="rId5" imgW="914608" imgH="80633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25075" y="4663038"/>
                        <a:ext cx="1550981" cy="1367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9BE1065-2CEE-CE6C-4BC2-C3B69EC06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82" y="1224840"/>
            <a:ext cx="3490534" cy="49745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477521-D52F-C365-BD99-53476A42EF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4184" y="1162378"/>
            <a:ext cx="3582985" cy="5058994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A947978-20A1-1713-3601-5FF6CB184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2076" y="1904366"/>
            <a:ext cx="3243698" cy="1534036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en-GB" sz="2400" b="1" dirty="0">
                <a:solidFill>
                  <a:srgbClr val="00B0F0"/>
                </a:solidFill>
                <a:ea typeface="Calibri" panose="020F0502020204030204" pitchFamily="34" charset="0"/>
              </a:rPr>
              <a:t>2 Domestic Abuse</a:t>
            </a:r>
            <a:br>
              <a:rPr lang="en-GB" sz="2400" b="1" dirty="0">
                <a:solidFill>
                  <a:srgbClr val="00B0F0"/>
                </a:solidFill>
                <a:ea typeface="Calibri" panose="020F0502020204030204" pitchFamily="34" charset="0"/>
              </a:rPr>
            </a:br>
            <a:r>
              <a:rPr lang="en-GB" sz="2400" b="1" dirty="0">
                <a:solidFill>
                  <a:srgbClr val="00B0F0"/>
                </a:solidFill>
                <a:ea typeface="Calibri" panose="020F0502020204030204" pitchFamily="34" charset="0"/>
              </a:rPr>
              <a:t>Referral Pathway Posters</a:t>
            </a:r>
            <a:br>
              <a:rPr lang="en-GB" sz="2400" b="1" dirty="0">
                <a:solidFill>
                  <a:srgbClr val="00B0F0"/>
                </a:solidFill>
                <a:ea typeface="Calibri" panose="020F0502020204030204" pitchFamily="34" charset="0"/>
              </a:rPr>
            </a:br>
            <a:r>
              <a:rPr lang="en-GB" sz="2400" b="1" dirty="0">
                <a:solidFill>
                  <a:srgbClr val="00B0F0"/>
                </a:solidFill>
                <a:ea typeface="Calibri" panose="020F0502020204030204" pitchFamily="34" charset="0"/>
              </a:rPr>
              <a:t>: </a:t>
            </a:r>
            <a:r>
              <a:rPr lang="en-GB" sz="2400" b="1" dirty="0">
                <a:solidFill>
                  <a:schemeClr val="tx1"/>
                </a:solidFill>
                <a:ea typeface="Calibri" panose="020F0502020204030204" pitchFamily="34" charset="0"/>
              </a:rPr>
              <a:t>for reference </a:t>
            </a:r>
            <a:br>
              <a:rPr lang="en-GB" sz="2400" b="1" dirty="0">
                <a:solidFill>
                  <a:schemeClr val="tx1"/>
                </a:solidFill>
                <a:ea typeface="Calibri" panose="020F0502020204030204" pitchFamily="34" charset="0"/>
              </a:rPr>
            </a:br>
            <a:r>
              <a:rPr lang="en-GB" sz="2400" b="1" dirty="0">
                <a:solidFill>
                  <a:schemeClr val="tx1"/>
                </a:solidFill>
                <a:ea typeface="Calibri" panose="020F0502020204030204" pitchFamily="34" charset="0"/>
              </a:rPr>
              <a:t>and to </a:t>
            </a:r>
            <a:r>
              <a:rPr lang="en-GB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promote/display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539E94B-F998-C34B-6015-5B1C0A209BAE}"/>
              </a:ext>
            </a:extLst>
          </p:cNvPr>
          <p:cNvSpPr txBox="1">
            <a:spLocks/>
          </p:cNvSpPr>
          <p:nvPr/>
        </p:nvSpPr>
        <p:spPr>
          <a:xfrm>
            <a:off x="3824939" y="3707027"/>
            <a:ext cx="1974925" cy="95601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GB" sz="2400" b="1" dirty="0">
                <a:solidFill>
                  <a:srgbClr val="00B0F0"/>
                </a:solidFill>
                <a:ea typeface="Calibri" panose="020F0502020204030204" pitchFamily="34" charset="0"/>
              </a:rPr>
              <a:t>For</a:t>
            </a:r>
            <a:br>
              <a:rPr lang="en-GB" sz="2400" b="1" dirty="0">
                <a:solidFill>
                  <a:srgbClr val="00B0F0"/>
                </a:solidFill>
                <a:ea typeface="Calibri" panose="020F0502020204030204" pitchFamily="34" charset="0"/>
              </a:rPr>
            </a:br>
            <a:r>
              <a:rPr lang="en-GB" sz="2400" b="1" dirty="0">
                <a:solidFill>
                  <a:srgbClr val="00B0F0"/>
                </a:solidFill>
                <a:ea typeface="Calibri" panose="020F0502020204030204" pitchFamily="34" charset="0"/>
              </a:rPr>
              <a:t>Professionals:-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C318DFD-3181-6903-0B12-5D616E79A796}"/>
              </a:ext>
            </a:extLst>
          </p:cNvPr>
          <p:cNvSpPr txBox="1">
            <a:spLocks/>
          </p:cNvSpPr>
          <p:nvPr/>
        </p:nvSpPr>
        <p:spPr>
          <a:xfrm>
            <a:off x="5799865" y="3822779"/>
            <a:ext cx="1727730" cy="840259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GB" sz="2400" b="1" dirty="0">
                <a:solidFill>
                  <a:srgbClr val="00B0F0"/>
                </a:solidFill>
                <a:ea typeface="Calibri" panose="020F0502020204030204" pitchFamily="34" charset="0"/>
              </a:rPr>
              <a:t>For</a:t>
            </a:r>
            <a:br>
              <a:rPr lang="en-GB" sz="2400" b="1" dirty="0">
                <a:solidFill>
                  <a:srgbClr val="00B0F0"/>
                </a:solidFill>
                <a:ea typeface="Calibri" panose="020F0502020204030204" pitchFamily="34" charset="0"/>
              </a:rPr>
            </a:br>
            <a:r>
              <a:rPr lang="en-GB" sz="2400" b="1" dirty="0">
                <a:solidFill>
                  <a:srgbClr val="00B0F0"/>
                </a:solidFill>
                <a:ea typeface="Calibri" panose="020F0502020204030204" pitchFamily="34" charset="0"/>
              </a:rPr>
              <a:t>Public:-</a:t>
            </a:r>
          </a:p>
        </p:txBody>
      </p:sp>
    </p:spTree>
    <p:extLst>
      <p:ext uri="{BB962C8B-B14F-4D97-AF65-F5344CB8AC3E}">
        <p14:creationId xmlns:p14="http://schemas.microsoft.com/office/powerpoint/2010/main" val="4185759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3ECA-7F8E-7F7B-ECD9-DBF66FA76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449" y="394976"/>
            <a:ext cx="10058400" cy="1450757"/>
          </a:xfrm>
        </p:spPr>
        <p:txBody>
          <a:bodyPr>
            <a:normAutofit/>
          </a:bodyPr>
          <a:lstStyle/>
          <a:p>
            <a:r>
              <a:rPr lang="en-GB" sz="60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Sunflower News - October 2024</a:t>
            </a:r>
            <a:endParaRPr lang="en-GB" sz="1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97F0-4857-0CA9-0856-BA360393C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449" y="2573232"/>
            <a:ext cx="4489016" cy="1384995"/>
          </a:xfrm>
        </p:spPr>
        <p:txBody>
          <a:bodyPr>
            <a:normAutofit fontScale="92500"/>
          </a:bodyPr>
          <a:lstStyle/>
          <a:p>
            <a:pPr algn="l">
              <a:lnSpc>
                <a:spcPct val="100000"/>
              </a:lnSpc>
            </a:pPr>
            <a:r>
              <a:rPr lang="en-GB" sz="2800" b="1" dirty="0">
                <a:solidFill>
                  <a:srgbClr val="00B0F0"/>
                </a:solidFill>
                <a:ea typeface="Calibri" panose="020F0502020204030204" pitchFamily="34" charset="0"/>
              </a:rPr>
              <a:t>Beacon Domestic Abuse Support Hub</a:t>
            </a:r>
            <a:r>
              <a:rPr lang="en-GB" sz="2800" b="1" dirty="0">
                <a:solidFill>
                  <a:schemeClr val="tx1"/>
                </a:solidFill>
                <a:ea typeface="Calibri" panose="020F0502020204030204" pitchFamily="34" charset="0"/>
              </a:rPr>
              <a:t> : Download the Poster to display in public areas</a:t>
            </a:r>
          </a:p>
          <a:p>
            <a:pPr algn="l">
              <a:lnSpc>
                <a:spcPct val="100000"/>
              </a:lnSpc>
            </a:pPr>
            <a:endParaRPr lang="en-GB" sz="2800" b="1" dirty="0">
              <a:solidFill>
                <a:srgbClr val="00B0F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6A7CF4-5215-5B53-D76B-C3B2C5208EF4}"/>
              </a:ext>
            </a:extLst>
          </p:cNvPr>
          <p:cNvSpPr txBox="1"/>
          <p:nvPr/>
        </p:nvSpPr>
        <p:spPr>
          <a:xfrm>
            <a:off x="6495537" y="2380617"/>
            <a:ext cx="55770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</a:rPr>
              <a:t>Find out more about the REFUGE </a:t>
            </a:r>
            <a:r>
              <a:rPr lang="en-GB" sz="2800" b="1" dirty="0">
                <a:solidFill>
                  <a:srgbClr val="00B0F0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Hertfordshire Housing Advocacy Service : </a:t>
            </a:r>
            <a:r>
              <a:rPr lang="en-GB" sz="2800" b="1" dirty="0"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Download the information sheet</a:t>
            </a:r>
            <a:endParaRPr lang="en-GB" sz="2800" b="1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5339AE7-F4B6-F39E-D9C0-DC4268DD44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922784"/>
              </p:ext>
            </p:extLst>
          </p:nvPr>
        </p:nvGraphicFramePr>
        <p:xfrm>
          <a:off x="3522547" y="4300495"/>
          <a:ext cx="1963853" cy="1732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608" imgH="806335" progId="AcroExch.Document.DC">
                  <p:embed/>
                </p:oleObj>
              </mc:Choice>
              <mc:Fallback>
                <p:oleObj name="Acrobat Document" showAsIcon="1" r:id="rId3" imgW="914608" imgH="806335" progId="AcroExch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5339AE7-F4B6-F39E-D9C0-DC4268DD44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22547" y="4300495"/>
                        <a:ext cx="1963853" cy="1732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A633B58-B539-8297-34BF-FD5DFB8DFB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041138"/>
              </p:ext>
            </p:extLst>
          </p:nvPr>
        </p:nvGraphicFramePr>
        <p:xfrm>
          <a:off x="9855984" y="4271206"/>
          <a:ext cx="1737289" cy="1532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5" imgW="914608" imgH="806335" progId="Word.Document.12">
                  <p:embed/>
                </p:oleObj>
              </mc:Choice>
              <mc:Fallback>
                <p:oleObj name="Document" showAsIcon="1" r:id="rId5" imgW="914608" imgH="806335" progId="Word.Documen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A633B58-B539-8297-34BF-FD5DFB8DFB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55984" y="4271206"/>
                        <a:ext cx="1737289" cy="1532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C7BAA04D-D67D-24BF-9496-BF6BD5D489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121" y="3930551"/>
            <a:ext cx="1422187" cy="1884827"/>
          </a:xfrm>
          <a:prstGeom prst="rect">
            <a:avLst/>
          </a:prstGeom>
        </p:spPr>
      </p:pic>
      <p:pic>
        <p:nvPicPr>
          <p:cNvPr id="13" name="Picture 12" descr="refuge logo ">
            <a:extLst>
              <a:ext uri="{FF2B5EF4-FFF2-40B4-BE49-F238E27FC236}">
                <a16:creationId xmlns:a16="http://schemas.microsoft.com/office/drawing/2014/main" id="{53037679-31F7-A4AD-4AD1-B2C74B4399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C183D7F6-B498-43B3-948B-1728B52AA6E4}">
                <adec:decorative xmlns:lc="http://schemas.openxmlformats.org/drawingml/2006/lockedCanvas" xmlns="" xmlns:o="urn:schemas-microsoft-com:office:office" xmlns:v="urn:schemas-microsoft-com:vml" xmlns:w10="urn:schemas-microsoft-com:office:word" xmlns:w="http://schemas.openxmlformats.org/wordprocessingml/2006/main" xmlns:adec="http://schemas.microsoft.com/office/drawing/2017/decorative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val="0"/>
              </a:ext>
            </a:extLst>
          </a:blip>
          <a:stretch>
            <a:fillRect/>
          </a:stretch>
        </p:blipFill>
        <p:spPr>
          <a:xfrm>
            <a:off x="6821948" y="4271206"/>
            <a:ext cx="2567133" cy="171142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EC9489-96C3-9EF5-4349-E71539034746}"/>
              </a:ext>
            </a:extLst>
          </p:cNvPr>
          <p:cNvSpPr txBox="1">
            <a:spLocks/>
          </p:cNvSpPr>
          <p:nvPr/>
        </p:nvSpPr>
        <p:spPr>
          <a:xfrm>
            <a:off x="1207448" y="1812631"/>
            <a:ext cx="3994745" cy="657572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rgbClr val="00B0F0"/>
                </a:solidFill>
                <a:ea typeface="Calibri" panose="020F0502020204030204" pitchFamily="34" charset="0"/>
              </a:rPr>
              <a:t>Useful information to download</a:t>
            </a:r>
          </a:p>
        </p:txBody>
      </p:sp>
    </p:spTree>
    <p:extLst>
      <p:ext uri="{BB962C8B-B14F-4D97-AF65-F5344CB8AC3E}">
        <p14:creationId xmlns:p14="http://schemas.microsoft.com/office/powerpoint/2010/main" val="1990051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6F48B-E6B8-7F88-1219-3C5F66EE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B0F0"/>
                </a:solidFill>
                <a:latin typeface="+mn-lt"/>
              </a:rPr>
              <a:t>16 Days of Activism: </a:t>
            </a:r>
            <a:br>
              <a:rPr lang="en-GB" b="1" dirty="0">
                <a:solidFill>
                  <a:srgbClr val="00B0F0"/>
                </a:solidFill>
                <a:latin typeface="+mn-lt"/>
              </a:rPr>
            </a:br>
            <a:r>
              <a:rPr lang="en-GB" sz="4400" b="1" dirty="0">
                <a:solidFill>
                  <a:schemeClr val="tx1"/>
                </a:solidFill>
                <a:latin typeface="+mn-lt"/>
              </a:rPr>
              <a:t>Partnership Comms &amp; Events</a:t>
            </a:r>
            <a:endParaRPr lang="en-GB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6EB23-75C1-D2A0-E224-3A762AD89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09077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 have 3 intersecting campaigns fast approaching:</a:t>
            </a:r>
            <a:b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508" lvl="1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16 Days of Activism Against Gender-Based Violence (25 Nov – 10 Dec)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508" lvl="1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White Ribbon Day (25 Nov)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508" lvl="1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Orange the World (25 Nov)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of these campaigns focus on eradicating violence against women and girls.</a:t>
            </a:r>
            <a:endParaRPr lang="en-GB" sz="2400" dirty="0"/>
          </a:p>
          <a:p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If your organisation is planning any partnership- or public-facing communications/engagement activity or events during the 16 Days period, please let us know so we can celebrate and promote your initiatives on our Families First networks. </a:t>
            </a:r>
          </a:p>
          <a:p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further information on campaigns running, please email </a:t>
            </a:r>
            <a:r>
              <a:rPr lang="en-GB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sunflower.news@hertfordshire.gov.uk</a:t>
            </a:r>
            <a:r>
              <a:rPr lang="en-GB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3911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B0B8D-F61E-71B2-FE85-F5CBB749D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B0F0"/>
                </a:solidFill>
                <a:latin typeface="+mn-lt"/>
              </a:rPr>
              <a:t>Becoming Dad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29F777-7F20-3579-553B-017A2A33BAA4}"/>
              </a:ext>
            </a:extLst>
          </p:cNvPr>
          <p:cNvSpPr txBox="1"/>
          <p:nvPr/>
        </p:nvSpPr>
        <p:spPr>
          <a:xfrm>
            <a:off x="1213027" y="2343327"/>
            <a:ext cx="994265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0" u="none" strike="noStrike" baseline="0" dirty="0"/>
              <a:t>Hertfordshire Family Centre Service are offering BECOMING DAD </a:t>
            </a:r>
            <a:r>
              <a:rPr lang="en-GB" dirty="0"/>
              <a:t>- P</a:t>
            </a:r>
            <a:r>
              <a:rPr lang="en-GB" i="0" u="none" strike="noStrike" baseline="0" dirty="0"/>
              <a:t>eer support workshop for expectant and new fathers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solidFill>
                  <a:srgbClr val="000000"/>
                </a:solidFill>
              </a:rPr>
              <a:t>Meet other dads and learn from their experiences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solidFill>
                  <a:srgbClr val="000000"/>
                </a:solidFill>
              </a:rPr>
              <a:t>Value the important role of becoming a father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solidFill>
                  <a:srgbClr val="000000"/>
                </a:solidFill>
              </a:rPr>
              <a:t>Build confidence around hands-on baby care, bonding &amp; attachment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solidFill>
                  <a:srgbClr val="000000"/>
                </a:solidFill>
              </a:rPr>
              <a:t>Learn about healthy relationships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solidFill>
                  <a:srgbClr val="000000"/>
                </a:solidFill>
              </a:rPr>
              <a:t>Maintain good mental health for yourself and your partner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0" u="none" strike="noStrike" baseline="0" dirty="0">
              <a:solidFill>
                <a:srgbClr val="000000"/>
              </a:solidFill>
            </a:endParaRPr>
          </a:p>
          <a:p>
            <a:r>
              <a:rPr lang="en-GB" dirty="0"/>
              <a:t>More info download the leaflet here</a:t>
            </a:r>
            <a:r>
              <a:rPr lang="en-GB" dirty="0">
                <a:solidFill>
                  <a:srgbClr val="000000"/>
                </a:solidFill>
              </a:rPr>
              <a:t>: </a:t>
            </a:r>
            <a:endParaRPr lang="en-GB" i="0" u="none" strike="noStrike" baseline="0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CBE0EB4-FA7F-9C4A-0E64-D5E8AB2FB4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020048"/>
              </p:ext>
            </p:extLst>
          </p:nvPr>
        </p:nvGraphicFramePr>
        <p:xfrm>
          <a:off x="4936321" y="5142491"/>
          <a:ext cx="1620177" cy="1428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" imgW="914608" imgH="806335" progId="AcroExch.Document.DC">
                  <p:embed/>
                </p:oleObj>
              </mc:Choice>
              <mc:Fallback>
                <p:oleObj name="Acrobat Document" showAsIcon="1" r:id="rId2" imgW="914608" imgH="806335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CBE0EB4-FA7F-9C4A-0E64-D5E8AB2FB4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36321" y="5142491"/>
                        <a:ext cx="1620177" cy="1428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14A9C388-FC23-E3D3-A351-D39A79F13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874" y="4267172"/>
            <a:ext cx="3205126" cy="19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52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3ECA-7F8E-7F7B-ECD9-DBF66FA76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89102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1"/>
                </a:solidFill>
                <a:latin typeface="+mn-lt"/>
              </a:rPr>
              <a:t>Male Inclusive Practice – Think Male Carers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97F0-4857-0CA9-0856-BA360393C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128" y="1897363"/>
            <a:ext cx="5380638" cy="4171535"/>
          </a:xfrm>
        </p:spPr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have created an infographic to keep the focus on male carers in mind and THINK male carers when completing all family work and assessments.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can print this out and display in your buildings as well as sharing with teams and any other professionals you think may find it beneficial. </a:t>
            </a:r>
          </a:p>
          <a:p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Engaging Fathers: Are you including dads and male carers in all your work? - Herts CC (hertfordshire.gov.uk)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712CD5B-5212-6828-DC45-D19817CBBA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876919"/>
              </p:ext>
            </p:extLst>
          </p:nvPr>
        </p:nvGraphicFramePr>
        <p:xfrm>
          <a:off x="1097280" y="4618142"/>
          <a:ext cx="1729644" cy="15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608" imgH="806335" progId="AcroExch.Document.DC">
                  <p:embed/>
                </p:oleObj>
              </mc:Choice>
              <mc:Fallback>
                <p:oleObj name="Acrobat Document" showAsIcon="1" r:id="rId3" imgW="914608" imgH="80633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7280" y="4618142"/>
                        <a:ext cx="1729644" cy="15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8444D21-24C3-FF03-DCB0-9C7AAC1FA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147" y="1940011"/>
            <a:ext cx="5577319" cy="395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43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E14DA-55DA-B813-3C98-C7432A5E5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i="0" dirty="0">
                <a:solidFill>
                  <a:srgbClr val="00B0F0"/>
                </a:solidFill>
                <a:effectLst/>
                <a:latin typeface="Calibri" panose="020F0502020204030204" pitchFamily="34" charset="0"/>
              </a:rPr>
              <a:t>NOW BOOKING FOR 2025</a:t>
            </a:r>
            <a:br>
              <a:rPr lang="en-GB" b="1" i="0" dirty="0">
                <a:solidFill>
                  <a:srgbClr val="00B0F0"/>
                </a:solidFill>
                <a:effectLst/>
                <a:latin typeface="Calibri" panose="020F0502020204030204" pitchFamily="34" charset="0"/>
              </a:rPr>
            </a:br>
            <a:r>
              <a:rPr lang="en-GB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Supporting Links </a:t>
            </a:r>
            <a:r>
              <a:rPr lang="en-GB" sz="32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Parenting Support Groups </a:t>
            </a:r>
            <a:endParaRPr lang="en-GB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B4292-3A44-65F0-EDED-C67C299C0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76" y="1962137"/>
            <a:ext cx="5858324" cy="406190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GB" sz="21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Starting in </a:t>
            </a:r>
            <a:r>
              <a:rPr lang="en-GB" sz="21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January and February, </a:t>
            </a:r>
            <a:r>
              <a:rPr lang="en-GB" sz="21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Supporting Links have</a:t>
            </a:r>
            <a:r>
              <a:rPr lang="en-GB" sz="21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11 online </a:t>
            </a:r>
            <a:r>
              <a:rPr lang="en-GB" sz="21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courses as well as </a:t>
            </a:r>
            <a:r>
              <a:rPr lang="en-GB" sz="21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1 face to face</a:t>
            </a:r>
            <a:r>
              <a:rPr lang="en-GB" sz="21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group in Dacorum. </a:t>
            </a:r>
          </a:p>
          <a:p>
            <a:pPr>
              <a:spcAft>
                <a:spcPts val="800"/>
              </a:spcAft>
            </a:pPr>
            <a:r>
              <a:rPr lang="en-GB" sz="15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Each course runs over 6 weekly sessions and is offered </a:t>
            </a:r>
            <a:r>
              <a:rPr lang="en-GB" sz="15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FREE</a:t>
            </a:r>
            <a:r>
              <a:rPr lang="en-GB" sz="15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of charge to parents. </a:t>
            </a:r>
          </a:p>
          <a:p>
            <a:pPr>
              <a:spcAft>
                <a:spcPts val="800"/>
              </a:spcAft>
            </a:pPr>
            <a:r>
              <a:rPr lang="en-GB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Talking Additional Needs (2 online)</a:t>
            </a:r>
            <a:endParaRPr lang="en-GB" sz="18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Talking Families (3 online courses)</a:t>
            </a:r>
            <a:endParaRPr lang="en-GB" sz="18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Talking Teens (1 online course/ 1 Dacorum district course)</a:t>
            </a:r>
            <a:endParaRPr lang="en-GB" sz="18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Talking Dads (3 online courses) </a:t>
            </a:r>
            <a:endParaRPr lang="en-GB" sz="18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Talking Anxiety in Teens (1 online course)</a:t>
            </a:r>
            <a:endParaRPr lang="en-GB" sz="18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Talking Anger in Families (1 online course)</a:t>
            </a:r>
            <a:endParaRPr lang="en-GB" sz="18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l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78DE78-9ED9-DFA6-09C3-56E8B7906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327" y="453645"/>
            <a:ext cx="3345620" cy="1167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DB67EF-EB81-14CC-EE99-C22940D5B397}"/>
              </a:ext>
            </a:extLst>
          </p:cNvPr>
          <p:cNvSpPr txBox="1"/>
          <p:nvPr/>
        </p:nvSpPr>
        <p:spPr>
          <a:xfrm>
            <a:off x="6801164" y="1962137"/>
            <a:ext cx="5218238" cy="3141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ea typeface="Calibri" panose="020F0502020204030204" pitchFamily="34" charset="0"/>
              </a:rPr>
              <a:t>Alongside their Parenting Courses, they are also offering the following </a:t>
            </a:r>
            <a:r>
              <a:rPr lang="en-GB" sz="1600" b="1" dirty="0">
                <a:effectLst/>
                <a:ea typeface="Calibri" panose="020F0502020204030204" pitchFamily="34" charset="0"/>
              </a:rPr>
              <a:t>3</a:t>
            </a:r>
            <a:r>
              <a:rPr lang="en-GB" sz="1600" dirty="0">
                <a:effectLst/>
                <a:ea typeface="Calibri" panose="020F0502020204030204" pitchFamily="34" charset="0"/>
              </a:rPr>
              <a:t> workshops this coming </a:t>
            </a:r>
            <a:r>
              <a:rPr lang="en-GB" sz="1600" b="1" dirty="0">
                <a:effectLst/>
                <a:ea typeface="Calibri" panose="020F0502020204030204" pitchFamily="34" charset="0"/>
              </a:rPr>
              <a:t>Spring Term</a:t>
            </a:r>
            <a:r>
              <a:rPr lang="en-GB" sz="1600" dirty="0">
                <a:effectLst/>
                <a:ea typeface="Calibri" panose="020F0502020204030204" pitchFamily="34" charset="0"/>
              </a:rPr>
              <a:t>. These are open to parents and carers of children with diagnosed or suspected ASD and/or ADHD across Hertfordshire, funded by the Local Authority.</a:t>
            </a:r>
          </a:p>
          <a:p>
            <a:r>
              <a:rPr lang="en-GB" sz="16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600" b="1" dirty="0">
                <a:effectLst/>
                <a:ea typeface="Calibri" panose="020F0502020204030204" pitchFamily="34" charset="0"/>
              </a:rPr>
              <a:t>Talking ASD/ADHD: Sibling Struggles - 13th February 2025</a:t>
            </a:r>
            <a:endParaRPr lang="en-GB" sz="1600" dirty="0">
              <a:effectLst/>
              <a:ea typeface="Calibri" panose="020F0502020204030204" pitchFamily="34" charset="0"/>
            </a:endParaRPr>
          </a:p>
          <a:p>
            <a:r>
              <a:rPr lang="en-GB" sz="1600" b="1" dirty="0">
                <a:effectLst/>
                <a:ea typeface="Calibri" panose="020F0502020204030204" pitchFamily="34" charset="0"/>
              </a:rPr>
              <a:t>Talking ASD/ADHD: The Teenage Years - 4th March 2025</a:t>
            </a:r>
            <a:endParaRPr lang="en-GB" sz="1600" dirty="0">
              <a:effectLst/>
              <a:ea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1600" b="1" dirty="0">
                <a:effectLst/>
                <a:ea typeface="Calibri" panose="020F0502020204030204" pitchFamily="34" charset="0"/>
              </a:rPr>
              <a:t>Talking ASD/ADHD: Responding to Anger - 2nd April 2025</a:t>
            </a:r>
            <a:r>
              <a:rPr lang="en-GB" sz="1600" dirty="0">
                <a:effectLst/>
                <a:ea typeface="Calibri" panose="020F0502020204030204" pitchFamily="34" charset="0"/>
              </a:rPr>
              <a:t> </a:t>
            </a:r>
          </a:p>
          <a:p>
            <a:r>
              <a:rPr lang="en-GB" sz="1600" dirty="0">
                <a:effectLst/>
                <a:ea typeface="Calibri" panose="020F0502020204030204" pitchFamily="34" charset="0"/>
              </a:rPr>
              <a:t>They accept referrals or parents can self-refer via this link: </a:t>
            </a:r>
            <a:r>
              <a:rPr lang="en-GB" sz="1600" dirty="0">
                <a:hlinkClick r:id="rId4"/>
              </a:rPr>
              <a:t>Courses</a:t>
            </a:r>
            <a:endParaRPr lang="en-GB" sz="1600" dirty="0">
              <a:effectLst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F963C-85AF-5790-8CF4-6BA883089BF6}"/>
              </a:ext>
            </a:extLst>
          </p:cNvPr>
          <p:cNvSpPr txBox="1"/>
          <p:nvPr/>
        </p:nvSpPr>
        <p:spPr>
          <a:xfrm>
            <a:off x="4894101" y="5128174"/>
            <a:ext cx="5313604" cy="855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Professional referrals can be made via email or phone to </a:t>
            </a:r>
            <a:r>
              <a:rPr lang="en-GB" sz="16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5"/>
              </a:rPr>
              <a:t>bookings@supportinglinks.co.uk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07512 709556. 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6ACC2B9-9DB1-9383-5AAC-2D21CBC201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876682"/>
              </p:ext>
            </p:extLst>
          </p:nvPr>
        </p:nvGraphicFramePr>
        <p:xfrm>
          <a:off x="10207705" y="4870841"/>
          <a:ext cx="1408405" cy="1242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6" imgW="914608" imgH="806335" progId="Word.Document.12">
                  <p:embed/>
                </p:oleObj>
              </mc:Choice>
              <mc:Fallback>
                <p:oleObj name="Document" showAsIcon="1" r:id="rId6" imgW="914608" imgH="806335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AC27E1B-6C8F-5D07-87F7-E484E63DAE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07705" y="4870841"/>
                        <a:ext cx="1408405" cy="1242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882050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3e92c36-6617-4e71-a989-dd739ad32a4d}" enabled="0" method="" siteId="{53e92c36-6617-4e71-a989-dd739ad32a4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14961</TotalTime>
  <Words>1715</Words>
  <Application>Microsoft Office PowerPoint</Application>
  <PresentationFormat>Widescreen</PresentationFormat>
  <Paragraphs>143</Paragraphs>
  <Slides>18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inherit</vt:lpstr>
      <vt:lpstr>Segoe UI</vt:lpstr>
      <vt:lpstr>Symbol</vt:lpstr>
      <vt:lpstr>Times New Roman</vt:lpstr>
      <vt:lpstr>Retrospect</vt:lpstr>
      <vt:lpstr>Acrobat Document</vt:lpstr>
      <vt:lpstr>Document</vt:lpstr>
      <vt:lpstr>Adobe Acrobat Document</vt:lpstr>
      <vt:lpstr>Families First  News sharing   Keeping in Touch  KAREN DORNEY HEAD OF SERVICE SUPPORTING FAMILIES | CHILDRENS SERVICES  </vt:lpstr>
      <vt:lpstr>Hertfordshire Neurodiversity  Support Offer</vt:lpstr>
      <vt:lpstr>Extended hours at the Neurodiversity Support Hub</vt:lpstr>
      <vt:lpstr>Herts Sunflower Pathways</vt:lpstr>
      <vt:lpstr>Sunflower News - October 2024</vt:lpstr>
      <vt:lpstr>16 Days of Activism:  Partnership Comms &amp; Events</vt:lpstr>
      <vt:lpstr>Becoming Dad</vt:lpstr>
      <vt:lpstr>Male Inclusive Practice – Think Male Carers </vt:lpstr>
      <vt:lpstr>NOW BOOKING FOR 2025 Supporting Links Parenting Support Groups </vt:lpstr>
      <vt:lpstr>First Steps ED : Free workshops for families </vt:lpstr>
      <vt:lpstr>BeeZee Families – Healthy After School Snack Ideas!</vt:lpstr>
      <vt:lpstr>Referrals for HENRY – open again 0-5s parenting programme</vt:lpstr>
      <vt:lpstr>Mental health awareness campaigns - Anti-bullying Week 11-17 November #ChooseRespect </vt:lpstr>
      <vt:lpstr>Sandbox livestream event 26 November: Boys' Mental Health </vt:lpstr>
      <vt:lpstr>Launching Liberty Community Money Advice </vt:lpstr>
      <vt:lpstr>Focused Fortnight - Lite Bite Session on dental hygiene and headlice  (4th Nov-22nd Nov 24)  </vt:lpstr>
      <vt:lpstr>Hertfordshire Young People’s Health and Wellbeing Survey 2024 is open until Friday 20 December!</vt:lpstr>
      <vt:lpstr>Key Families First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Families First</dc:title>
  <dc:creator>Katie Thornton</dc:creator>
  <cp:lastModifiedBy>Chloe Keane</cp:lastModifiedBy>
  <cp:revision>138</cp:revision>
  <dcterms:created xsi:type="dcterms:W3CDTF">2022-09-27T12:32:37Z</dcterms:created>
  <dcterms:modified xsi:type="dcterms:W3CDTF">2024-11-13T13:42:41Z</dcterms:modified>
</cp:coreProperties>
</file>