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2"/>
  </p:notesMasterIdLst>
  <p:handoutMasterIdLst>
    <p:handoutMasterId r:id="rId23"/>
  </p:handoutMasterIdLst>
  <p:sldIdLst>
    <p:sldId id="269" r:id="rId2"/>
    <p:sldId id="363" r:id="rId3"/>
    <p:sldId id="376" r:id="rId4"/>
    <p:sldId id="382" r:id="rId5"/>
    <p:sldId id="391" r:id="rId6"/>
    <p:sldId id="383" r:id="rId7"/>
    <p:sldId id="392" r:id="rId8"/>
    <p:sldId id="396" r:id="rId9"/>
    <p:sldId id="389" r:id="rId10"/>
    <p:sldId id="390" r:id="rId11"/>
    <p:sldId id="384" r:id="rId12"/>
    <p:sldId id="388" r:id="rId13"/>
    <p:sldId id="393" r:id="rId14"/>
    <p:sldId id="397" r:id="rId15"/>
    <p:sldId id="395" r:id="rId16"/>
    <p:sldId id="387" r:id="rId17"/>
    <p:sldId id="394" r:id="rId18"/>
    <p:sldId id="301" r:id="rId19"/>
    <p:sldId id="338" r:id="rId20"/>
    <p:sldId id="2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05D61-22B3-864C-CA67-7C890EE71BA5}" name="Chloe Keane" initials="CK" userId="S::Chloe.Keane@hertfordshire.gov.uk::8a7213f7-7ff0-466a-ab72-17c6989565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792" autoAdjust="0"/>
  </p:normalViewPr>
  <p:slideViewPr>
    <p:cSldViewPr snapToGrid="0">
      <p:cViewPr varScale="1">
        <p:scale>
          <a:sx n="100" d="100"/>
          <a:sy n="100" d="100"/>
        </p:scale>
        <p:origin x="720" y="84"/>
      </p:cViewPr>
      <p:guideLst/>
    </p:cSldViewPr>
  </p:slideViewPr>
  <p:notesTextViewPr>
    <p:cViewPr>
      <p:scale>
        <a:sx n="1" d="1"/>
        <a:sy n="1" d="1"/>
      </p:scale>
      <p:origin x="0" y="0"/>
    </p:cViewPr>
  </p:notesTextViewPr>
  <p:sorterViewPr>
    <p:cViewPr>
      <p:scale>
        <a:sx n="100" d="100"/>
        <a:sy n="100" d="100"/>
      </p:scale>
      <p:origin x="0" y="-1308"/>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23.sv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22.svg"/><Relationship Id="rId5" Type="http://schemas.openxmlformats.org/officeDocument/2006/relationships/hyperlink" Target="https://directory.hertfordshire.gov.uk/information/register-to-add-a-listing" TargetMode="External"/><Relationship Id="rId10" Type="http://schemas.openxmlformats.org/officeDocument/2006/relationships/image" Target="../media/image26.svg"/><Relationship Id="rId4" Type="http://schemas.openxmlformats.org/officeDocument/2006/relationships/hyperlink" Target="mailto:familiesfirst.support@hertfordshire.gov.uk" TargetMode="External"/><Relationship Id="rId9"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hyperlink" Target="mailto:familiesfirst.support@hertfordshire.gov.uk" TargetMode="External"/><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hyperlink" Target="https://www.hertfordshirefamiliesfirst.org.uk/" TargetMode="External"/><Relationship Id="rId1" Type="http://schemas.openxmlformats.org/officeDocument/2006/relationships/image" Target="../media/image22.svg"/><Relationship Id="rId6" Type="http://schemas.openxmlformats.org/officeDocument/2006/relationships/hyperlink" Target="https://www.hertfordshire.gov.uk/microsites/families-first/early-help-professionals-area/early-help-professionals.aspx" TargetMode="External"/><Relationship Id="rId5" Type="http://schemas.openxmlformats.org/officeDocument/2006/relationships/image" Target="../media/image24.svg"/><Relationship Id="rId10" Type="http://schemas.openxmlformats.org/officeDocument/2006/relationships/hyperlink" Target="https://directory.hertfordshire.gov.uk/information/register-to-add-a-listing" TargetMode="External"/><Relationship Id="rId4" Type="http://schemas.openxmlformats.org/officeDocument/2006/relationships/hyperlink" Target="https://www.hertfordshire.gov.uk/microsites/families-first/families-first.aspx" TargetMode="External"/><Relationship Id="rId9"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2"/>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8">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22/04/2026</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22/04/2026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22/04/2026</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22/04/2026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22/04/2026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 name="Date Placeholder 6"/>
          <p:cNvSpPr>
            <a:spLocks noGrp="1"/>
          </p:cNvSpPr>
          <p:nvPr>
            <p:ph type="dt" sz="half" idx="10"/>
          </p:nvPr>
        </p:nvSpPr>
        <p:spPr/>
        <p:txBody>
          <a:bodyPr/>
          <a:lstStyle/>
          <a:p>
            <a:fld id="{BA3CBFFB-E640-4604-A508-0015AA18518A}" type="datetimeFigureOut">
              <a:rPr lang="en-GB" smtClean="0"/>
              <a:t>22/04/2026</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22/04/2026</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22/04/2026</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eur02.safelinks.protection.outlook.com/?url=https%3A%2F%2Fevents.hertfordshire.gov.uk%2Fevents%2Fmy-teen-brain-online-training-june&amp;data=05%7C02%7CTeresa.Meehan%40hertfordshire.gov.uk%7Cc2d1ce96fc5a4ed61f4f08de8665c961%7C53e92c3666174e71a989dd739ad32a4d%7C0%7C0%7C639095968904730312%7CUnknown%7CTWFpbGZsb3d8eyJFbXB0eU1hcGkiOnRydWUsIlYiOiIwLjAuMDAwMCIsIlAiOiJXaW4zMiIsIkFOIjoiTWFpbCIsIldUIjoyfQ%3D%3D%7C0%7C%7C%7C&amp;sdata=N3tSSA0x3HC1gcCHk5IsHwJs6NfRQNuMCgnZJ3Y%2BFLk%3D&amp;reserved=0" TargetMode="External"/><Relationship Id="rId2" Type="http://schemas.openxmlformats.org/officeDocument/2006/relationships/hyperlink" Target="https://eur02.safelinks.protection.outlook.com/?url=https%3A%2F%2Fevents.hertfordshire.gov.uk%2Fevents%2Fmy-teen-brain-online-training-7-may&amp;data=05%7C02%7CTeresa.Meehan%40hertfordshire.gov.uk%7Cc2d1ce96fc5a4ed61f4f08de8665c961%7C53e92c3666174e71a989dd739ad32a4d%7C0%7C0%7C639095968904681792%7CUnknown%7CTWFpbGZsb3d8eyJFbXB0eU1hcGkiOnRydWUsIlYiOiIwLjAuMDAwMCIsIlAiOiJXaW4zMiIsIkFOIjoiTWFpbCIsIldUIjoyfQ%3D%3D%7C0%7C%7C%7C&amp;sdata=QI6Z7GBwA1UoWru4H7OAjPWSrxagNWd%2FnURop9rKzF4%3D&amp;reserved=0"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karina.saunders@hertfordshire.gov.uk" TargetMode="External"/><Relationship Id="rId2" Type="http://schemas.openxmlformats.org/officeDocument/2006/relationships/hyperlink" Target="mailto:Alison.cowie@hertfordshire.gov.uk" TargetMode="Externa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hyperlink" Target="https://eur02.safelinks.protection.outlook.com/?url=https%3A%2F%2Fwww.hertfordshire.gov.uk%2Fmicrosites%2Flocal-offer%2Fmedia-library%2Fdocuments%2Fsend-strategy-2026-2029-pdf-3.64mb.pdf&amp;data=05%7C02%7CTeresa.Meehan%40hertfordshire.gov.uk%7C528d33dfe36145f60a1b08de88fd2680%7C53e92c3666174e71a989dd739ad32a4d%7C0%7C0%7C639098818032022844%7CUnknown%7CTWFpbGZsb3d8eyJFbXB0eU1hcGkiOnRydWUsIlYiOiIwLjAuMDAwMCIsIlAiOiJXaW4zMiIsIkFOIjoiTWFpbCIsIldUIjoyfQ%3D%3D%7C0%7C%7C%7C&amp;sdata=yL1yi%2BEm4CcMwkFW9oTctL2s%2BRdzRGV4y8ejTBqPJ98%3D&amp;reserved=0" TargetMode="External"/><Relationship Id="rId2" Type="http://schemas.openxmlformats.org/officeDocument/2006/relationships/hyperlink" Target="https://eur02.safelinks.protection.outlook.com/?url=https%3A%2F%2Fwww.hertfordshire.gov.uk%2Fmicrosites%2Flocal-offer%2Feducation-support%2Feducation-options%2Fsend-provision-plan.aspx&amp;data=05%7C02%7CTeresa.Meehan%40hertfordshire.gov.uk%7C528d33dfe36145f60a1b08de88fd2680%7C53e92c3666174e71a989dd739ad32a4d%7C0%7C0%7C639098818032006034%7CUnknown%7CTWFpbGZsb3d8eyJFbXB0eU1hcGkiOnRydWUsIlYiOiIwLjAuMDAwMCIsIlAiOiJXaW4zMiIsIkFOIjoiTWFpbCIsIldUIjoyfQ%3D%3D%7C0%7C%7C%7C&amp;sdata=fdiZsvDT4AmC%2Bq6AC8ZzWJj2ePiZu%2BN8JRgasLhVqXM%3D&amp;reserved=0" TargetMode="External"/><Relationship Id="rId1" Type="http://schemas.openxmlformats.org/officeDocument/2006/relationships/slideLayout" Target="../slideLayouts/slideLayout4.xml"/><Relationship Id="rId5" Type="http://schemas.openxmlformats.org/officeDocument/2006/relationships/hyperlink" Target="https://eur02.safelinks.protection.outlook.com/?url=http%3A%2F%2Fwww.hertfordshire.gov.uk%2FSENDProvisionPlan&amp;data=05%7C02%7CTeresa.Meehan%40hertfordshire.gov.uk%7C528d33dfe36145f60a1b08de88fd2680%7C53e92c3666174e71a989dd739ad32a4d%7C0%7C0%7C639098818032056342%7CUnknown%7CTWFpbGZsb3d8eyJFbXB0eU1hcGkiOnRydWUsIlYiOiIwLjAuMDAwMCIsIlAiOiJXaW4zMiIsIkFOIjoiTWFpbCIsIldUIjoyfQ%3D%3D%7C0%7C%7C%7C&amp;sdata=M6NX7GcGs5zR3IG12LcB2Gth7LvvIW%2Fk7f5DLDq7s1Q%3D&amp;reserved=0" TargetMode="External"/><Relationship Id="rId4" Type="http://schemas.openxmlformats.org/officeDocument/2006/relationships/hyperlink" Target="https://eur02.safelinks.protection.outlook.com/?url=https%3A%2F%2Fsurveys.hertfordshire.gov.uk%2Fs%2F35ZZQP%2F&amp;data=05%7C02%7CTeresa.Meehan%40hertfordshire.gov.uk%7C528d33dfe36145f60a1b08de88fd2680%7C53e92c3666174e71a989dd739ad32a4d%7C0%7C0%7C639098818032040042%7CUnknown%7CTWFpbGZsb3d8eyJFbXB0eU1hcGkiOnRydWUsIlYiOiIwLjAuMDAwMCIsIlAiOiJXaW4zMiIsIkFOIjoiTWFpbCIsIldUIjoyfQ%3D%3D%7C0%7C%7C%7C&amp;sdata=q7wTC02jXF7zmbfqi2DOkqldpOwbVFz5aoHJkbaTpJg%3D&amp;reserved=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ur02.safelinks.protection.outlook.com/?url=https%3A%2F%2Fwww.hertfordshire.gov.uk%2Fufs%2FCSF_FEE_FCR.eb%3Febd%3D0%26ebz%3D1_1773072657853&amp;data=05%7C02%7CJane.Parkins%40hertfordshire.gov.uk%7C893b5a495d034eb4971a08de8e3a96ea%7C53e92c3666174e71a989dd739ad32a4d%7C0%7C0%7C639104579486057461%7CUnknown%7CTWFpbGZsb3d8eyJFbXB0eU1hcGkiOnRydWUsIlYiOiIwLjAuMDAwMCIsIlAiOiJXaW4zMiIsIkFOIjoiTWFpbCIsIldUIjoyfQ%3D%3D%7C0%7C%7C%7C&amp;sdata=4L6vDBCmo0%2B2XTtBQ7I%2BK2VygQYsNEW35rCVJshUkbo%3D&amp;reserved=0"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ervicesforyoungpeople.org/about-services-for-young-people/news/get-september-ready-2026/"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ur02.safelinks.protection.outlook.com/?url=http%3A%2F%2Fwww.hertfordshire.gov.uk%2Fcorporateparentingstrategy&amp;data=05%7C02%7CTeresa.Meehan%40hertfordshire.gov.uk%7C91e218ed58f340b7796d08de88d310bc%7C53e92c3666174e71a989dd739ad32a4d%7C0%7C0%7C639098637319824975%7CUnknown%7CTWFpbGZsb3d8eyJFbXB0eU1hcGkiOnRydWUsIlYiOiIwLjAuMDAwMCIsIlAiOiJXaW4zMiIsIkFOIjoiTWFpbCIsIldUIjoyfQ%3D%3D%7C0%7C%7C%7C&amp;sdata=gmwWJNayazTYp57A9JkRhIt4M0vkb2ofmHTe7sMc3Ak%3D&amp;reserved=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irectory.hertfordshire.gov.uk/Categories/55"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s://www.eventbrite.com/cc/events-and-activities-283120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hyperlink" Target="mailto:CSStrategic.Partnerships@hertfordshire.gov.uk" TargetMode="External"/><Relationship Id="rId4" Type="http://schemas.openxmlformats.org/officeDocument/2006/relationships/hyperlink" Target="https://www.oneplusone.org.uk/parent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6" Type="http://schemas.openxmlformats.org/officeDocument/2006/relationships/hyperlink" Target="https://eur02.safelinks.protection.outlook.com/?url=https%3A%2F%2Fwww.hertfordshirefamiliesfirst.org.uk%2Fworkforce-development%2Fcourses%2Fworkforce-development-newsletter-autumn-term-2025&amp;data=05%7C02%7CTeresa.Meehan%40hertfordshire.gov.uk%7C3af820919ecc4d7b88a708de00d7c195%7C53e92c3666174e71a989dd739ad32a4d%7C0%7C0%7C638949124043953346%7CUnknown%7CTWFpbGZsb3d8eyJFbXB0eU1hcGkiOnRydWUsIlYiOiIwLjAuMDAwMCIsIlAiOiJXaW4zMiIsIkFOIjoiTWFpbCIsIldUIjoyfQ%3D%3D%7C0%7C%7C%7C&amp;sdata=zSj1jZtAHUaWye3Jo8rEhEwtEDTC%2BZQaoJjZVbD9dz0%3D&amp;reserved=0" TargetMode="External"/><Relationship Id="rId5" Type="http://schemas.openxmlformats.org/officeDocument/2006/relationships/hyperlink" Target="https://eur02.safelinks.protection.outlook.com/?url=https%3A%2F%2Fwww.hertfordshirefamiliesfirst.org.uk%2Fparenting-and-relationship-support-newsletter%2Fcourses%2Fparenting-and-relationship-support-newsletter&amp;data=05%7C02%7CTeresa.Meehan%40hertfordshire.gov.uk%7C3af820919ecc4d7b88a708de00d7c195%7C53e92c3666174e71a989dd739ad32a4d%7C0%7C0%7C638949124043930933%7CUnknown%7CTWFpbGZsb3d8eyJFbXB0eU1hcGkiOnRydWUsIlYiOiIwLjAuMDAwMCIsIlAiOiJXaW4zMiIsIkFOIjoiTWFpbCIsIldUIjoyfQ%3D%3D%7C0%7C%7C%7C&amp;sdata=JdszAI6qzmNa8EmPzi1GyFMKFvf3Yv0yhdkZIdt4I0E%3D&amp;reserved=0"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www.hertfordshire.gov.uk/microsites/families-first/early-help-professionals-area/training-and-learning/workforce-development.aspx#DynamicJumpMenuManager_1_Anchor_1" TargetMode="External"/><Relationship Id="rId2" Type="http://schemas.openxmlformats.org/officeDocument/2006/relationships/hyperlink" Target="mailto:familiesfirst.support@hertfordshire.gov.uk" TargetMode="Externa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surveys.hertfordshire.gov.uk/s/ECDFP4/" TargetMode="External"/><Relationship Id="rId2" Type="http://schemas.openxmlformats.org/officeDocument/2006/relationships/image" Target="../media/image5.sv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hertfordshire.gov.uk/about-the-council/news/news-archive/young-carers-support" TargetMode="External"/><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hyperlink" Target="https://eur02.safelinks.protection.outlook.com/?url=https%3A%2F%2Fhscb.event-booking.org.uk%2Fevent-detail%2F%253DMDNyYzM%2FIntroducing-a-New-Young-Carers-Offer-for-Hertfordshire---Lite-Bite&amp;data=05%7C02%7CTeresa.Meehan%40hertfordshire.gov.uk%7C03ec3d28e6134dff9ca408de88e62bbc%7C53e92c3666174e71a989dd739ad32a4d%7C0%7C0%7C639098719340497961%7CUnknown%7CTWFpbGZsb3d8eyJFbXB0eU1hcGkiOnRydWUsIlYiOiIwLjAuMDAwMCIsIlAiOiJXaW4zMiIsIkFOIjoiTWFpbCIsIldUIjoyfQ%3D%3D%7C0%7C%7C%7C&amp;sdata=rJ7e%2BPxonQGil4fjxkB3ROfmmOkDjKsBBCtODSRKxck%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arentingoutloud.com/equal-parenting-week/" TargetMode="External"/><Relationship Id="rId1" Type="http://schemas.openxmlformats.org/officeDocument/2006/relationships/slideLayout" Target="../slideLayouts/slideLayout4.xml"/><Relationship Id="rId4" Type="http://schemas.openxmlformats.org/officeDocument/2006/relationships/hyperlink" Target="https://hscb.event-booking.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ur02.safelinks.protection.outlook.com/?url=https%3A%2F%2Fwww.hertfordshire.gov.uk%2Fabout-the-council%2Ffreedom-of-information-and-council-data%2Fopen-data-statistics-about-hertfordshire%2Fwhat-our-priorities-are-and-how-were-doing%2Fhertfordshires-plan-for-children-and-young-people-2026-31.aspx&amp;data=05%7C02%7CTeresa.Meehan%40hertfordshire.gov.uk%7C7b9e8ed98e0d408bc16208de8435756d%7C53e92c3666174e71a989dd739ad32a4d%7C0%7C0%7C639093562577979856%7CUnknown%7CTWFpbGZsb3d8eyJFbXB0eU1hcGkiOnRydWUsIlYiOiIwLjAuMDAwMCIsIlAiOiJXaW4zMiIsIkFOIjoiTWFpbCIsIldUIjoyfQ%3D%3D%7C0%7C%7C%7C&amp;sdata=y1peDSjSP3bZ3gMTCuo%2B1TpzudmS466rgO4pYszE2jw%3D&amp;reserved=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health.hertscc.gov.uk/enews/rsheguidance/introduction/introduction" TargetMode="External"/><Relationship Id="rId2" Type="http://schemas.openxmlformats.org/officeDocument/2006/relationships/hyperlink" Target="https://eur02.safelinks.protection.outlook.com/?url=https%3A%2F%2Fwww.hertfordshire.gov.uk%2Fdoc%2Fph%2Fprof%2Fteenage-pregnancy-and-young-parents-strategy-for-hertfordshire-2026-2028.pdf&amp;data=05%7C02%7CJane.Parkins%40hertfordshire.gov.uk%7C9ffec33208064980cb9e08de8b3ca46f%7C53e92c3666174e71a989dd739ad32a4d%7C0%7C0%7C639101289900129321%7CUnknown%7CTWFpbGZsb3d8eyJFbXB0eU1hcGkiOnRydWUsIlYiOiIwLjAuMDAwMCIsIlAiOiJXaW4zMiIsIkFOIjoiTWFpbCIsIldUIjoyfQ%3D%3D%7C0%7C%7C%7C&amp;sdata=i41UUlLvo6HSs2Sgqq0X8tFvQAouOiXTndnf%2FvkGJyY%3D&amp;reserved=0" TargetMode="Externa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mailto:Stephanie.Ebsworth@hertfordshire.gov.u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ur02.safelinks.protection.outlook.com/?url=https%3A%2F%2Fhrt.maximusuk.co.uk%2Fevents%2F&amp;data=05%7C02%7Cteresa.meehan%40hertfordshire.gov.uk%7Cb482d1c89f934d96c03508de9ee3958c%7C53e92c3666174e71a989dd739ad32a4d%7C0%7C0%7C639122897865175158%7CUnknown%7CTWFpbGZsb3d8eyJFbXB0eU1hcGkiOnRydWUsIlYiOiIwLjAuMDAwMCIsIlAiOiJXaW4zMiIsIkFOIjoiTWFpbCIsIldUIjoyfQ%3D%3D%7C0%7C%7C%7C&amp;sdata=tRY3rEWkiMoUPSCV9AB3OUSQrm7ueqYQpLoLfxj59Ss%3D&amp;reserved=0" TargetMode="External"/><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hyperlink" Target="https://eur02.safelinks.protection.outlook.com/?url=https%3A%2F%2Fwww.hertfordshire.gov.uk%2Fservices%2Fhealth-in-herts%2Fnews-events-and-campaigns%2Flove-your-bump%2Flove-your-bump.aspx&amp;data=05%7C02%7Cteresa.meehan%40hertfordshire.gov.uk%7Cb482d1c89f934d96c03508de9ee3958c%7C53e92c3666174e71a989dd739ad32a4d%7C0%7C0%7C639122897865214915%7CUnknown%7CTWFpbGZsb3d8eyJFbXB0eU1hcGkiOnRydWUsIlYiOiIwLjAuMDAwMCIsIlAiOiJXaW4zMiIsIkFOIjoiTWFpbCIsIldUIjoyfQ%3D%3D%7C0%7C%7C%7C&amp;sdata=BoHcLhltm6mVQSIo1Qv%2BtWAY%2F1liUKDGQq83OjG0V1A%3D&amp;reserved=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9778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Karen Dorney</a:t>
            </a:r>
            <a:br>
              <a:rPr lang="en-GB" sz="3100" b="1" dirty="0">
                <a:solidFill>
                  <a:schemeClr val="bg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Head of Service </a:t>
            </a:r>
            <a:br>
              <a:rPr lang="en-GB" sz="3100" b="1"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802126"/>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2300908" y="6263476"/>
            <a:ext cx="2491189" cy="647529"/>
          </a:xfrm>
        </p:spPr>
        <p:txBody>
          <a:bodyPr>
            <a:normAutofit/>
          </a:bodyPr>
          <a:lstStyle/>
          <a:p>
            <a:r>
              <a:rPr lang="en-GB" sz="2300" b="1" dirty="0">
                <a:solidFill>
                  <a:schemeClr val="bg1"/>
                </a:solidFill>
              </a:rPr>
              <a:t>April 2026</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21A0BC-D044-F57E-129A-E5BF20B6DCFC}"/>
              </a:ext>
            </a:extLst>
          </p:cNvPr>
          <p:cNvSpPr txBox="1"/>
          <p:nvPr/>
        </p:nvSpPr>
        <p:spPr>
          <a:xfrm>
            <a:off x="457201" y="1412303"/>
            <a:ext cx="11646568" cy="4305794"/>
          </a:xfrm>
          <a:prstGeom prst="rect">
            <a:avLst/>
          </a:prstGeom>
          <a:noFill/>
        </p:spPr>
        <p:txBody>
          <a:bodyPr wrap="square">
            <a:spAutoFit/>
          </a:bodyPr>
          <a:lstStyle/>
          <a:p>
            <a:pPr>
              <a:buNone/>
            </a:pPr>
            <a:endPar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a:buNone/>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Strategic Partnerships Commissioning are pleased to announce the next My Teen Brain Online Training courses that are due to be delivered on:</a:t>
            </a:r>
            <a:b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b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5000"/>
              </a:lnSpc>
              <a:buSzPts val="1000"/>
              <a:buFont typeface="Symbol" panose="05050102010706020507" pitchFamily="18" charset="2"/>
              <a:buChar char=""/>
              <a:tabLst>
                <a:tab pos="457200" algn="l"/>
              </a:tabLst>
            </a:pP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Thursday 7th May 2026</a:t>
            </a:r>
            <a:endParaRPr lang="en-GB" sz="2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5000"/>
              </a:lnSpc>
              <a:buSzPts val="1000"/>
              <a:buFont typeface="Symbol" panose="05050102010706020507" pitchFamily="18" charset="2"/>
              <a:buChar char=""/>
              <a:tabLst>
                <a:tab pos="457200" algn="l"/>
              </a:tabLst>
            </a:pP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Thursday 4th June 2026</a:t>
            </a:r>
            <a:endParaRPr lang="en-GB" sz="20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a:buNone/>
            </a:pPr>
            <a:endPar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a:buNone/>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Please find the booking link below for you to reserve your place on one of our Autumn term courses.  This training is a very popular and is beneficial to all practitioners who work with Hertfordshire children and families.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If you are interested in booking on to the course, please ensure that you </a:t>
            </a: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ONLY </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reserve your place if you have the capacity to attend the training on your preferred day and for the entire duration of the session, from </a:t>
            </a: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10am – 3pm.</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Thursday 7th May - </a:t>
            </a:r>
            <a:r>
              <a:rPr lang="en-GB" sz="1800" u="sng" dirty="0">
                <a:solidFill>
                  <a:srgbClr val="0070C0"/>
                </a:solidFill>
                <a:effectLst/>
                <a:latin typeface="Aptos" panose="020B0004020202020204" pitchFamily="34" charset="0"/>
                <a:ea typeface="Times New Roman" panose="02020603050405020304" pitchFamily="18" charset="0"/>
                <a:cs typeface="Aptos" panose="020B0004020202020204" pitchFamily="34" charset="0"/>
                <a:hlinkClick r:id="rId2"/>
              </a:rPr>
              <a:t>My Teen Brain Online Training - 7 May | Hertfordshire County Council</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Thursday 4th June</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 </a:t>
            </a:r>
            <a:r>
              <a:rPr lang="en-GB" sz="1800" u="sng" dirty="0">
                <a:solidFill>
                  <a:srgbClr val="0070C0"/>
                </a:solidFill>
                <a:effectLst/>
                <a:latin typeface="Aptos" panose="020B0004020202020204" pitchFamily="34" charset="0"/>
                <a:ea typeface="Times New Roman" panose="02020603050405020304" pitchFamily="18" charset="0"/>
                <a:cs typeface="Aptos" panose="020B0004020202020204" pitchFamily="34" charset="0"/>
                <a:hlinkClick r:id="rId3"/>
              </a:rPr>
              <a:t>My Teen Brain Online Training - 4 June | Hertfordshire County Council</a:t>
            </a:r>
            <a:endParaRPr lang="en-GB" sz="20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Title 1">
            <a:extLst>
              <a:ext uri="{FF2B5EF4-FFF2-40B4-BE49-F238E27FC236}">
                <a16:creationId xmlns:a16="http://schemas.microsoft.com/office/drawing/2014/main" id="{2825C619-EEDE-8B9F-7A24-C692EB86F9E5}"/>
              </a:ext>
            </a:extLst>
          </p:cNvPr>
          <p:cNvSpPr txBox="1">
            <a:spLocks/>
          </p:cNvSpPr>
          <p:nvPr/>
        </p:nvSpPr>
        <p:spPr>
          <a:xfrm>
            <a:off x="457201" y="526089"/>
            <a:ext cx="10622280" cy="88621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700" dirty="0">
                <a:solidFill>
                  <a:srgbClr val="00B0F0"/>
                </a:solidFill>
                <a:latin typeface="Calibri" panose="020F0502020204030204" pitchFamily="34" charset="0"/>
              </a:rPr>
              <a:t>My Teen Brain Training</a:t>
            </a:r>
          </a:p>
        </p:txBody>
      </p:sp>
    </p:spTree>
    <p:extLst>
      <p:ext uri="{BB962C8B-B14F-4D97-AF65-F5344CB8AC3E}">
        <p14:creationId xmlns:p14="http://schemas.microsoft.com/office/powerpoint/2010/main" val="8333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3A6212-B742-6C28-E80A-EA6A414259EB}"/>
              </a:ext>
            </a:extLst>
          </p:cNvPr>
          <p:cNvSpPr txBox="1"/>
          <p:nvPr/>
        </p:nvSpPr>
        <p:spPr>
          <a:xfrm>
            <a:off x="457201" y="1412303"/>
            <a:ext cx="7195930" cy="4801314"/>
          </a:xfrm>
          <a:prstGeom prst="rect">
            <a:avLst/>
          </a:prstGeom>
          <a:noFill/>
        </p:spPr>
        <p:txBody>
          <a:bodyPr wrap="square">
            <a:spAutoFit/>
          </a:bodyPr>
          <a:lstStyle/>
          <a:p>
            <a:pPr>
              <a:spcAft>
                <a:spcPts val="1200"/>
              </a:spcAft>
              <a:buNone/>
            </a:pPr>
            <a:r>
              <a:rPr lang="en-GB" sz="1800" dirty="0">
                <a:effectLst/>
                <a:latin typeface="Aptos" panose="020B0004020202020204" pitchFamily="34" charset="0"/>
                <a:ea typeface="Aptos" panose="020B0004020202020204" pitchFamily="34" charset="0"/>
                <a:cs typeface="Aptos" panose="020B0004020202020204" pitchFamily="34" charset="0"/>
              </a:rPr>
              <a:t>Our Intensive Family Support Team in Welwyn Hatfield will be restarting </a:t>
            </a:r>
            <a:r>
              <a:rPr lang="en-GB" sz="1800" b="1" dirty="0">
                <a:effectLst/>
                <a:latin typeface="Aptos" panose="020B0004020202020204" pitchFamily="34" charset="0"/>
                <a:ea typeface="Aptos" panose="020B0004020202020204" pitchFamily="34" charset="0"/>
                <a:cs typeface="Aptos" panose="020B0004020202020204" pitchFamily="34" charset="0"/>
              </a:rPr>
              <a:t>The Bridge</a:t>
            </a:r>
            <a:r>
              <a:rPr lang="en-GB" sz="1800" dirty="0">
                <a:effectLst/>
                <a:latin typeface="Aptos" panose="020B0004020202020204" pitchFamily="34" charset="0"/>
                <a:ea typeface="Aptos" panose="020B0004020202020204" pitchFamily="34" charset="0"/>
                <a:cs typeface="Aptos" panose="020B0004020202020204" pitchFamily="34" charset="0"/>
              </a:rPr>
              <a:t>, which is a support group designed for parents, carers and young people in school years 6,7 and 8 who are struggling with school attendance. This includes those who are not attending school at all or on a significantly reduced timetable. Some of the topics covered are:-</a:t>
            </a:r>
            <a:r>
              <a:rPr lang="en-GB" sz="1800" b="1" dirty="0">
                <a:effectLst/>
                <a:latin typeface="Aptos" panose="020B0004020202020204" pitchFamily="34" charset="0"/>
                <a:ea typeface="Aptos" panose="020B0004020202020204" pitchFamily="34" charset="0"/>
                <a:cs typeface="Aptos" panose="020B0004020202020204" pitchFamily="34" charset="0"/>
              </a:rPr>
              <a:t>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Anxiety and worries related to school</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Friendships and social dynamics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Health and wellbeing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Neurodiversity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en-GB" sz="1400" dirty="0">
                <a:effectLst/>
                <a:latin typeface="Aptos" panose="020B0004020202020204" pitchFamily="34" charset="0"/>
                <a:ea typeface="Times New Roman" panose="02020603050405020304" pitchFamily="18" charset="0"/>
                <a:cs typeface="Aptos" panose="020B0004020202020204" pitchFamily="34" charset="0"/>
              </a:rPr>
              <a:t>The Future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spcAft>
                <a:spcPts val="1200"/>
              </a:spcAft>
              <a:buNone/>
            </a:pPr>
            <a:br>
              <a:rPr lang="en-GB" sz="1800" dirty="0">
                <a:effectLst/>
                <a:latin typeface="Aptos" panose="020B0004020202020204" pitchFamily="34" charset="0"/>
                <a:ea typeface="Aptos" panose="020B0004020202020204" pitchFamily="34" charset="0"/>
                <a:cs typeface="Aptos" panose="020B0004020202020204" pitchFamily="34" charset="0"/>
              </a:rPr>
            </a:br>
            <a:r>
              <a:rPr lang="en-GB" sz="1800" dirty="0">
                <a:effectLst/>
                <a:latin typeface="Aptos" panose="020B0004020202020204" pitchFamily="34" charset="0"/>
                <a:ea typeface="Aptos" panose="020B0004020202020204" pitchFamily="34" charset="0"/>
                <a:cs typeface="Aptos" panose="020B0004020202020204" pitchFamily="34" charset="0"/>
              </a:rPr>
              <a:t>You can find out more on the attached leaflet and sessions will run for 12 weeks starting on </a:t>
            </a:r>
            <a:r>
              <a:rPr lang="en-GB" sz="1800" b="1" dirty="0">
                <a:effectLst/>
                <a:latin typeface="Aptos" panose="020B0004020202020204" pitchFamily="34" charset="0"/>
                <a:ea typeface="Aptos" panose="020B0004020202020204" pitchFamily="34" charset="0"/>
                <a:cs typeface="Aptos" panose="020B0004020202020204" pitchFamily="34" charset="0"/>
              </a:rPr>
              <a:t>Thursday 16th April 2026—9th July 2026</a:t>
            </a:r>
            <a:r>
              <a:rPr lang="en-GB" sz="1800" dirty="0">
                <a:effectLst/>
                <a:latin typeface="Aptos" panose="020B0004020202020204" pitchFamily="34" charset="0"/>
                <a:ea typeface="Aptos" panose="020B0004020202020204" pitchFamily="34" charset="0"/>
                <a:cs typeface="Aptos" panose="020B0004020202020204" pitchFamily="34" charset="0"/>
              </a:rPr>
              <a:t>, 12:30pm-2:30pm at Welwyn Garden City Cricket Club, 288 </a:t>
            </a:r>
            <a:r>
              <a:rPr lang="en-GB" sz="1800" dirty="0" err="1">
                <a:effectLst/>
                <a:latin typeface="Aptos" panose="020B0004020202020204" pitchFamily="34" charset="0"/>
                <a:ea typeface="Aptos" panose="020B0004020202020204" pitchFamily="34" charset="0"/>
                <a:cs typeface="Aptos" panose="020B0004020202020204" pitchFamily="34" charset="0"/>
              </a:rPr>
              <a:t>Knightsfield</a:t>
            </a:r>
            <a:r>
              <a:rPr lang="en-GB" sz="1800" dirty="0">
                <a:effectLst/>
                <a:latin typeface="Aptos" panose="020B0004020202020204" pitchFamily="34" charset="0"/>
                <a:ea typeface="Aptos" panose="020B0004020202020204" pitchFamily="34" charset="0"/>
                <a:cs typeface="Aptos" panose="020B0004020202020204" pitchFamily="34" charset="0"/>
              </a:rPr>
              <a:t>, WGC, AL8 7NQ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spcAft>
                <a:spcPts val="1200"/>
              </a:spcAft>
              <a:buNone/>
            </a:pPr>
            <a:r>
              <a:rPr lang="en-GB" sz="1800" dirty="0">
                <a:effectLst/>
                <a:latin typeface="Aptos" panose="020B0004020202020204" pitchFamily="34" charset="0"/>
                <a:ea typeface="Aptos" panose="020B0004020202020204" pitchFamily="34" charset="0"/>
                <a:cs typeface="Aptos" panose="020B0004020202020204" pitchFamily="34" charset="0"/>
              </a:rPr>
              <a:t>Please contact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Alison.cowie@hertfordshire.gov.uk</a:t>
            </a:r>
            <a:r>
              <a:rPr lang="en-GB" sz="1800" dirty="0">
                <a:effectLst/>
                <a:latin typeface="Aptos" panose="020B0004020202020204" pitchFamily="34" charset="0"/>
                <a:ea typeface="Aptos" panose="020B0004020202020204" pitchFamily="34" charset="0"/>
                <a:cs typeface="Aptos" panose="020B0004020202020204" pitchFamily="34" charset="0"/>
              </a:rPr>
              <a:t> or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karina.saunders@hertfordshire.gov.uk</a:t>
            </a:r>
            <a:r>
              <a:rPr lang="en-GB" sz="1800" dirty="0">
                <a:effectLst/>
                <a:latin typeface="Aptos" panose="020B0004020202020204" pitchFamily="34" charset="0"/>
                <a:ea typeface="Aptos" panose="020B0004020202020204" pitchFamily="34" charset="0"/>
                <a:cs typeface="Aptos" panose="020B0004020202020204" pitchFamily="34" charset="0"/>
              </a:rPr>
              <a:t> if you have any questions.</a:t>
            </a:r>
            <a:endParaRPr lang="en-GB" sz="2000" dirty="0">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7" name="Object 6">
            <a:extLst>
              <a:ext uri="{FF2B5EF4-FFF2-40B4-BE49-F238E27FC236}">
                <a16:creationId xmlns:a16="http://schemas.microsoft.com/office/drawing/2014/main" id="{FD6164FA-D54D-68F0-655C-EE6529E7F1C1}"/>
              </a:ext>
            </a:extLst>
          </p:cNvPr>
          <p:cNvGraphicFramePr>
            <a:graphicFrameLocks noChangeAspect="1"/>
          </p:cNvGraphicFramePr>
          <p:nvPr>
            <p:extLst>
              <p:ext uri="{D42A27DB-BD31-4B8C-83A1-F6EECF244321}">
                <p14:modId xmlns:p14="http://schemas.microsoft.com/office/powerpoint/2010/main" val="1353439965"/>
              </p:ext>
            </p:extLst>
          </p:nvPr>
        </p:nvGraphicFramePr>
        <p:xfrm>
          <a:off x="7869444" y="755650"/>
          <a:ext cx="3778250" cy="5346700"/>
        </p:xfrm>
        <a:graphic>
          <a:graphicData uri="http://schemas.openxmlformats.org/presentationml/2006/ole">
            <mc:AlternateContent xmlns:mc="http://schemas.openxmlformats.org/markup-compatibility/2006">
              <mc:Choice xmlns:v="urn:schemas-microsoft-com:vml" Requires="v">
                <p:oleObj name="Acrobat Document" r:id="rId4" imgW="3777856" imgH="5346331" progId="AcroExch.Document.DC">
                  <p:embed/>
                </p:oleObj>
              </mc:Choice>
              <mc:Fallback>
                <p:oleObj name="Acrobat Document" r:id="rId4" imgW="3777856" imgH="5346331" progId="AcroExch.Document.DC">
                  <p:embed/>
                  <p:pic>
                    <p:nvPicPr>
                      <p:cNvPr id="0" name=""/>
                      <p:cNvPicPr/>
                      <p:nvPr/>
                    </p:nvPicPr>
                    <p:blipFill>
                      <a:blip r:embed="rId5"/>
                      <a:stretch>
                        <a:fillRect/>
                      </a:stretch>
                    </p:blipFill>
                    <p:spPr>
                      <a:xfrm>
                        <a:off x="7869444" y="755650"/>
                        <a:ext cx="3778250" cy="5346700"/>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6CB8E4C0-8BD9-7E84-5727-C765213CFB02}"/>
              </a:ext>
            </a:extLst>
          </p:cNvPr>
          <p:cNvSpPr txBox="1">
            <a:spLocks/>
          </p:cNvSpPr>
          <p:nvPr/>
        </p:nvSpPr>
        <p:spPr>
          <a:xfrm>
            <a:off x="457201" y="526089"/>
            <a:ext cx="10622280" cy="88621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a:solidFill>
                  <a:srgbClr val="00B0F0"/>
                </a:solidFill>
                <a:latin typeface="Calibri" panose="020F0502020204030204" pitchFamily="34" charset="0"/>
                <a:ea typeface="Times New Roman" panose="02020603050405020304" pitchFamily="18" charset="0"/>
                <a:cs typeface="Aptos" panose="020B0004020202020204" pitchFamily="34" charset="0"/>
              </a:rPr>
              <a:t>The Bridge</a:t>
            </a:r>
            <a:endParaRPr lang="en-GB" dirty="0">
              <a:solidFill>
                <a:srgbClr val="00B0F0"/>
              </a:solidFill>
            </a:endParaRPr>
          </a:p>
        </p:txBody>
      </p:sp>
    </p:spTree>
    <p:extLst>
      <p:ext uri="{BB962C8B-B14F-4D97-AF65-F5344CB8AC3E}">
        <p14:creationId xmlns:p14="http://schemas.microsoft.com/office/powerpoint/2010/main" val="413587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906E-1DDA-FFCC-E300-EA5948348762}"/>
              </a:ext>
            </a:extLst>
          </p:cNvPr>
          <p:cNvSpPr>
            <a:spLocks noGrp="1"/>
          </p:cNvSpPr>
          <p:nvPr>
            <p:ph type="title"/>
          </p:nvPr>
        </p:nvSpPr>
        <p:spPr>
          <a:xfrm>
            <a:off x="502920" y="0"/>
            <a:ext cx="10652760" cy="1450757"/>
          </a:xfrm>
        </p:spPr>
        <p:txBody>
          <a:bodyPr>
            <a:normAutofit/>
          </a:bodyPr>
          <a:lstStyle/>
          <a:p>
            <a:r>
              <a:rPr lang="en-GB" sz="4600" dirty="0">
                <a:solidFill>
                  <a:srgbClr val="00B0F0"/>
                </a:solidFill>
                <a:latin typeface="Calibri" panose="020F0502020204030204" pitchFamily="34" charset="0"/>
              </a:rPr>
              <a:t>SEND Provision Plan Consultation</a:t>
            </a:r>
            <a:br>
              <a:rPr lang="en-GB" sz="4600" dirty="0">
                <a:solidFill>
                  <a:srgbClr val="00B0F0"/>
                </a:solidFill>
                <a:latin typeface="Calibri" panose="020F0502020204030204" pitchFamily="34" charset="0"/>
              </a:rPr>
            </a:br>
            <a:r>
              <a:rPr lang="en-GB" sz="3600" dirty="0">
                <a:solidFill>
                  <a:schemeClr val="tx1"/>
                </a:solidFill>
                <a:latin typeface="Calibri" panose="020F0502020204030204" pitchFamily="34" charset="0"/>
              </a:rPr>
              <a:t>Now live 23 March to 15 June 2026</a:t>
            </a:r>
            <a:endParaRPr lang="en-GB" sz="4600" dirty="0">
              <a:solidFill>
                <a:schemeClr val="tx1"/>
              </a:solidFill>
              <a:latin typeface="Calibri" panose="020F0502020204030204" pitchFamily="34" charset="0"/>
            </a:endParaRPr>
          </a:p>
        </p:txBody>
      </p:sp>
      <p:sp>
        <p:nvSpPr>
          <p:cNvPr id="4" name="TextBox 3">
            <a:extLst>
              <a:ext uri="{FF2B5EF4-FFF2-40B4-BE49-F238E27FC236}">
                <a16:creationId xmlns:a16="http://schemas.microsoft.com/office/drawing/2014/main" id="{F10F4FE2-40E9-420B-8048-2F3C45E75D16}"/>
              </a:ext>
            </a:extLst>
          </p:cNvPr>
          <p:cNvSpPr txBox="1"/>
          <p:nvPr/>
        </p:nvSpPr>
        <p:spPr>
          <a:xfrm>
            <a:off x="502920" y="1450757"/>
            <a:ext cx="6858000" cy="4524315"/>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Aptos" panose="020B0004020202020204" pitchFamily="34" charset="0"/>
              </a:rPr>
              <a:t>The Hertfordshire SEND Local Area Partnership has developed a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SEND Provision Plan 2026-29</a:t>
            </a:r>
            <a:r>
              <a:rPr lang="en-GB" sz="1800" dirty="0">
                <a:effectLst/>
                <a:latin typeface="Aptos" panose="020B0004020202020204" pitchFamily="34" charset="0"/>
                <a:ea typeface="Aptos" panose="020B0004020202020204" pitchFamily="34" charset="0"/>
                <a:cs typeface="Aptos" panose="020B0004020202020204" pitchFamily="34" charset="0"/>
              </a:rPr>
              <a:t> which supports the delivery of the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tooltip="https://www.hertfordshire.gov.uk/microsites/local-offer/media-library/documents/send-strategy-2026-2029-pdf-3.64mb.pdf"/>
              </a:rPr>
              <a:t>new</a:t>
            </a:r>
            <a:r>
              <a:rPr lang="en-GB" sz="1800" u="sng" dirty="0">
                <a:solidFill>
                  <a:srgbClr val="467886"/>
                </a:solidFill>
                <a:effectLst/>
                <a:latin typeface="Arial" panose="020B0604020202020204" pitchFamily="34" charset="0"/>
                <a:ea typeface="Aptos" panose="020B0004020202020204" pitchFamily="34" charset="0"/>
                <a:cs typeface="Aptos" panose="020B0004020202020204" pitchFamily="34" charset="0"/>
                <a:hlinkClick r:id="rId3" tooltip="https://www.hertfordshire.gov.uk/microsites/local-offer/media-library/documents/send-strategy-2026-2029-pdf-3.64mb.pdf"/>
              </a:rPr>
              <a:t>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tooltip="https://www.hertfordshire.gov.uk/microsites/local-offer/media-library/documents/send-strategy-2026-2029-pdf-3.64mb.pdf"/>
              </a:rPr>
              <a:t>SEND Strategy for 2026–2029</a:t>
            </a:r>
            <a:r>
              <a:rPr lang="en-GB" sz="1800" dirty="0">
                <a:effectLst/>
                <a:latin typeface="Aptos" panose="020B0004020202020204" pitchFamily="34" charset="0"/>
                <a:ea typeface="Aptos" panose="020B0004020202020204" pitchFamily="34" charset="0"/>
                <a:cs typeface="Aptos" panose="020B0004020202020204" pitchFamily="34" charset="0"/>
              </a:rPr>
              <a:t>.  The strategy sets out our shared ambitions to improve outcomes for children and young people with Special Educational Needs and Disabilities (SEND).</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As part of the SEND Provision Consultation running from 23 March to 15 June 2026, we are seeking your views on whether the plan reflects your priorities, and how it can be further strengthened before it is finalised.</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You can share your feedback by completing a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short survey</a:t>
            </a:r>
            <a:r>
              <a:rPr lang="en-GB" sz="1800" dirty="0">
                <a:effectLst/>
                <a:latin typeface="Aptos" panose="020B0004020202020204" pitchFamily="34" charset="0"/>
                <a:ea typeface="Aptos" panose="020B0004020202020204" pitchFamily="34" charset="0"/>
                <a:cs typeface="Aptos" panose="020B0004020202020204" pitchFamily="34" charset="0"/>
              </a:rPr>
              <a:t> or by attending one of our consultation events. All details on how to get involved are available on the Local Offer: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www.hertfordshire.gov.uk/SENDProvisionPlan</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p:txBody>
      </p:sp>
      <p:sp>
        <p:nvSpPr>
          <p:cNvPr id="5" name="TextBox 4">
            <a:extLst>
              <a:ext uri="{FF2B5EF4-FFF2-40B4-BE49-F238E27FC236}">
                <a16:creationId xmlns:a16="http://schemas.microsoft.com/office/drawing/2014/main" id="{3A929839-669A-8F64-CA0E-79DF31617F6B}"/>
              </a:ext>
            </a:extLst>
          </p:cNvPr>
          <p:cNvSpPr txBox="1"/>
          <p:nvPr/>
        </p:nvSpPr>
        <p:spPr>
          <a:xfrm>
            <a:off x="7563803" y="1605596"/>
            <a:ext cx="4346257" cy="3693319"/>
          </a:xfrm>
          <a:prstGeom prst="rect">
            <a:avLst/>
          </a:prstGeom>
          <a:solidFill>
            <a:schemeClr val="accent4">
              <a:lumMod val="40000"/>
              <a:lumOff val="60000"/>
            </a:schemeClr>
          </a:solid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Aptos" panose="020B0004020202020204" pitchFamily="34" charset="0"/>
              </a:rPr>
              <a:t>Feedback gathered so far has helped identify key priorities and has informed the five core elements of the draft SEND Provision Plan:</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Strengthen capacity in mainstream schools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Expand specialist capacity in mainstream schools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Create more special school places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Update special school designations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Child centred placements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457200">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p:txBody>
      </p:sp>
      <p:sp>
        <p:nvSpPr>
          <p:cNvPr id="7" name="TextBox 6">
            <a:extLst>
              <a:ext uri="{FF2B5EF4-FFF2-40B4-BE49-F238E27FC236}">
                <a16:creationId xmlns:a16="http://schemas.microsoft.com/office/drawing/2014/main" id="{D2C6123A-C243-910E-4384-70CFBDF06CDE}"/>
              </a:ext>
            </a:extLst>
          </p:cNvPr>
          <p:cNvSpPr txBox="1"/>
          <p:nvPr/>
        </p:nvSpPr>
        <p:spPr>
          <a:xfrm>
            <a:off x="502920" y="5651906"/>
            <a:ext cx="11567160" cy="646331"/>
          </a:xfrm>
          <a:prstGeom prst="rect">
            <a:avLst/>
          </a:prstGeom>
          <a:noFill/>
        </p:spPr>
        <p:txBody>
          <a:bodyPr wrap="square">
            <a:spAutoFit/>
          </a:bodyPr>
          <a:lstStyle/>
          <a:p>
            <a:pPr>
              <a:buNone/>
            </a:pPr>
            <a:r>
              <a:rPr lang="en-GB" sz="1800" b="1" dirty="0">
                <a:effectLst/>
                <a:latin typeface="Aptos" panose="020B0004020202020204" pitchFamily="34" charset="0"/>
                <a:ea typeface="Aptos" panose="020B0004020202020204" pitchFamily="34" charset="0"/>
                <a:cs typeface="Aptos" panose="020B0004020202020204" pitchFamily="34" charset="0"/>
              </a:rPr>
              <a:t>Thank you for your time, your views are important to us. All responses will be carefully considered and will directly influence the final SEND Provision Plan for 2026–2029.</a:t>
            </a:r>
          </a:p>
        </p:txBody>
      </p:sp>
    </p:spTree>
    <p:extLst>
      <p:ext uri="{BB962C8B-B14F-4D97-AF65-F5344CB8AC3E}">
        <p14:creationId xmlns:p14="http://schemas.microsoft.com/office/powerpoint/2010/main" val="233946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24CC-BE3D-897F-037A-6FA71FCD6593}"/>
              </a:ext>
            </a:extLst>
          </p:cNvPr>
          <p:cNvSpPr>
            <a:spLocks noGrp="1"/>
          </p:cNvSpPr>
          <p:nvPr>
            <p:ph type="title"/>
          </p:nvPr>
        </p:nvSpPr>
        <p:spPr>
          <a:xfrm>
            <a:off x="304800" y="286603"/>
            <a:ext cx="10850880" cy="1450757"/>
          </a:xfrm>
        </p:spPr>
        <p:txBody>
          <a:bodyPr/>
          <a:lstStyle/>
          <a:p>
            <a:r>
              <a:rPr lang="en-GB" b="1" dirty="0">
                <a:solidFill>
                  <a:srgbClr val="00B0F0"/>
                </a:solidFill>
              </a:rPr>
              <a:t>Hertfordshire Family Support Service (FFS)</a:t>
            </a:r>
            <a:br>
              <a:rPr lang="en-GB" dirty="0">
                <a:solidFill>
                  <a:srgbClr val="00B0F0"/>
                </a:solidFill>
              </a:rPr>
            </a:br>
            <a:endParaRPr lang="en-GB" dirty="0">
              <a:solidFill>
                <a:srgbClr val="00B0F0"/>
              </a:solidFill>
            </a:endParaRPr>
          </a:p>
        </p:txBody>
      </p:sp>
      <p:sp>
        <p:nvSpPr>
          <p:cNvPr id="4" name="TextBox 3">
            <a:extLst>
              <a:ext uri="{FF2B5EF4-FFF2-40B4-BE49-F238E27FC236}">
                <a16:creationId xmlns:a16="http://schemas.microsoft.com/office/drawing/2014/main" id="{4DEEE73C-72A8-81C0-9DDD-506D4F9F4032}"/>
              </a:ext>
            </a:extLst>
          </p:cNvPr>
          <p:cNvSpPr txBox="1"/>
          <p:nvPr/>
        </p:nvSpPr>
        <p:spPr>
          <a:xfrm>
            <a:off x="471042" y="2580462"/>
            <a:ext cx="6264965" cy="3693319"/>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Aptos" panose="020B0004020202020204" pitchFamily="34" charset="0"/>
              </a:rPr>
              <a:t>The Family Support Service works with families from pregnancy until their child starts primary school (0–5 years). Our aim is to ensure every child has the best possible start in life, supporting their development, wellbeing, and resilience. We offer a blend of universal, emerging needs, and targeted support, tailored to each family’s circumstances.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sz="1800" b="1" u="sng" dirty="0">
                <a:effectLst/>
                <a:latin typeface="Aptos" panose="020B0004020202020204" pitchFamily="34" charset="0"/>
                <a:ea typeface="Aptos" panose="020B0004020202020204" pitchFamily="34" charset="0"/>
                <a:cs typeface="Aptos" panose="020B0004020202020204" pitchFamily="34" charset="0"/>
              </a:rPr>
              <a:t>What the Family Support Service Offers:</a:t>
            </a:r>
          </a:p>
          <a:p>
            <a:pPr>
              <a:buNone/>
            </a:pP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800" b="1" dirty="0">
                <a:effectLst/>
                <a:latin typeface="Aptos" panose="020B0004020202020204" pitchFamily="34" charset="0"/>
                <a:ea typeface="Aptos" panose="020B0004020202020204" pitchFamily="34" charset="0"/>
                <a:cs typeface="Aptos" panose="020B0004020202020204" pitchFamily="34" charset="0"/>
              </a:rPr>
              <a:t>Universal Support (available to all families)</a:t>
            </a:r>
          </a:p>
          <a:p>
            <a:pPr marL="285750" indent="-285750">
              <a:buFont typeface="Arial" panose="020B0604020202020204" pitchFamily="34" charset="0"/>
              <a:buChar char="•"/>
            </a:pPr>
            <a:r>
              <a:rPr lang="en-GB" b="1" dirty="0"/>
              <a:t>Support for Emerging Needs</a:t>
            </a:r>
            <a:endParaRPr lang="en-GB" dirty="0"/>
          </a:p>
          <a:p>
            <a:pPr marL="285750" indent="-285750">
              <a:buFont typeface="Arial" panose="020B0604020202020204" pitchFamily="34" charset="0"/>
              <a:buChar char="•"/>
            </a:pPr>
            <a:r>
              <a:rPr lang="en-GB" b="1" dirty="0"/>
              <a:t>Targeted Family Support</a:t>
            </a:r>
            <a:endParaRPr lang="en-GB" dirty="0"/>
          </a:p>
          <a:p>
            <a:pPr>
              <a:buNone/>
            </a:pP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62C60959-B200-D6DF-6E91-774E8563B3B6}"/>
              </a:ext>
            </a:extLst>
          </p:cNvPr>
          <p:cNvSpPr txBox="1"/>
          <p:nvPr/>
        </p:nvSpPr>
        <p:spPr>
          <a:xfrm>
            <a:off x="6760809" y="1404846"/>
            <a:ext cx="5279571" cy="369332"/>
          </a:xfrm>
          <a:prstGeom prst="rect">
            <a:avLst/>
          </a:prstGeom>
          <a:noFill/>
        </p:spPr>
        <p:txBody>
          <a:bodyPr wrap="square" rtlCol="0">
            <a:spAutoFit/>
          </a:bodyPr>
          <a:lstStyle/>
          <a:p>
            <a:r>
              <a:rPr lang="en-GB" b="1" dirty="0"/>
              <a:t>District Contact Numbers (Professionals Only)</a:t>
            </a:r>
            <a:endParaRPr lang="en-GB" dirty="0"/>
          </a:p>
        </p:txBody>
      </p:sp>
      <p:pic>
        <p:nvPicPr>
          <p:cNvPr id="13" name="Picture 12">
            <a:extLst>
              <a:ext uri="{FF2B5EF4-FFF2-40B4-BE49-F238E27FC236}">
                <a16:creationId xmlns:a16="http://schemas.microsoft.com/office/drawing/2014/main" id="{6F80341E-363F-04B4-6E70-646CFB0488DF}"/>
              </a:ext>
            </a:extLst>
          </p:cNvPr>
          <p:cNvPicPr>
            <a:picLocks noChangeAspect="1"/>
          </p:cNvPicPr>
          <p:nvPr/>
        </p:nvPicPr>
        <p:blipFill>
          <a:blip r:embed="rId2"/>
          <a:stretch>
            <a:fillRect/>
          </a:stretch>
        </p:blipFill>
        <p:spPr>
          <a:xfrm>
            <a:off x="6891130" y="2056275"/>
            <a:ext cx="4031974" cy="3027548"/>
          </a:xfrm>
          <a:prstGeom prst="rect">
            <a:avLst/>
          </a:prstGeom>
        </p:spPr>
      </p:pic>
      <p:sp>
        <p:nvSpPr>
          <p:cNvPr id="14" name="TextBox 13">
            <a:extLst>
              <a:ext uri="{FF2B5EF4-FFF2-40B4-BE49-F238E27FC236}">
                <a16:creationId xmlns:a16="http://schemas.microsoft.com/office/drawing/2014/main" id="{6E8AC1B5-E25A-6267-4E92-15CB02ED5C23}"/>
              </a:ext>
            </a:extLst>
          </p:cNvPr>
          <p:cNvSpPr txBox="1"/>
          <p:nvPr/>
        </p:nvSpPr>
        <p:spPr>
          <a:xfrm>
            <a:off x="6787715" y="5365920"/>
            <a:ext cx="5486400" cy="646331"/>
          </a:xfrm>
          <a:prstGeom prst="rect">
            <a:avLst/>
          </a:prstGeom>
          <a:noFill/>
        </p:spPr>
        <p:txBody>
          <a:bodyPr wrap="square" rtlCol="0">
            <a:spAutoFit/>
          </a:bodyPr>
          <a:lstStyle/>
          <a:p>
            <a:r>
              <a:rPr lang="en-GB" b="1" dirty="0"/>
              <a:t>How to Refer a Family</a:t>
            </a:r>
          </a:p>
          <a:p>
            <a:r>
              <a:rPr lang="en-GB" u="sng" dirty="0">
                <a:hlinkClick r:id="rId3"/>
              </a:rPr>
              <a:t>hertfordshire.gov.uk: Family Centre Referral</a:t>
            </a:r>
            <a:endParaRPr lang="en-GB" dirty="0"/>
          </a:p>
        </p:txBody>
      </p:sp>
      <p:pic>
        <p:nvPicPr>
          <p:cNvPr id="5" name="Picture 4">
            <a:extLst>
              <a:ext uri="{FF2B5EF4-FFF2-40B4-BE49-F238E27FC236}">
                <a16:creationId xmlns:a16="http://schemas.microsoft.com/office/drawing/2014/main" id="{0D3609E0-F6F6-F19F-1EAB-197159D5E0A1}"/>
              </a:ext>
            </a:extLst>
          </p:cNvPr>
          <p:cNvPicPr>
            <a:picLocks noChangeAspect="1"/>
          </p:cNvPicPr>
          <p:nvPr/>
        </p:nvPicPr>
        <p:blipFill>
          <a:blip r:embed="rId4"/>
          <a:stretch>
            <a:fillRect/>
          </a:stretch>
        </p:blipFill>
        <p:spPr>
          <a:xfrm>
            <a:off x="1686339" y="1072344"/>
            <a:ext cx="2862645" cy="1443557"/>
          </a:xfrm>
          <a:prstGeom prst="rect">
            <a:avLst/>
          </a:prstGeom>
        </p:spPr>
      </p:pic>
    </p:spTree>
    <p:extLst>
      <p:ext uri="{BB962C8B-B14F-4D97-AF65-F5344CB8AC3E}">
        <p14:creationId xmlns:p14="http://schemas.microsoft.com/office/powerpoint/2010/main" val="257616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DF52-BF3A-EDF5-3D47-EA96D50D0AF4}"/>
              </a:ext>
            </a:extLst>
          </p:cNvPr>
          <p:cNvSpPr>
            <a:spLocks noGrp="1"/>
          </p:cNvSpPr>
          <p:nvPr>
            <p:ph type="title"/>
          </p:nvPr>
        </p:nvSpPr>
        <p:spPr>
          <a:xfrm>
            <a:off x="1097280" y="286603"/>
            <a:ext cx="10058400" cy="1065947"/>
          </a:xfrm>
        </p:spPr>
        <p:txBody>
          <a:bodyPr>
            <a:normAutofit/>
          </a:bodyPr>
          <a:lstStyle/>
          <a:p>
            <a:r>
              <a:rPr lang="en-GB" sz="3600" b="1" dirty="0">
                <a:solidFill>
                  <a:srgbClr val="00B0F0"/>
                </a:solidFill>
              </a:rPr>
              <a:t>Get September Ready with Services for Young People</a:t>
            </a:r>
            <a:endParaRPr lang="en-GB" sz="3600" dirty="0">
              <a:solidFill>
                <a:srgbClr val="00B0F0"/>
              </a:solidFill>
            </a:endParaRPr>
          </a:p>
        </p:txBody>
      </p:sp>
      <p:sp>
        <p:nvSpPr>
          <p:cNvPr id="4" name="TextBox 3">
            <a:extLst>
              <a:ext uri="{FF2B5EF4-FFF2-40B4-BE49-F238E27FC236}">
                <a16:creationId xmlns:a16="http://schemas.microsoft.com/office/drawing/2014/main" id="{9D91956D-AE04-546F-C1DE-816D93A963E1}"/>
              </a:ext>
            </a:extLst>
          </p:cNvPr>
          <p:cNvSpPr txBox="1"/>
          <p:nvPr/>
        </p:nvSpPr>
        <p:spPr>
          <a:xfrm>
            <a:off x="1097280" y="1585943"/>
            <a:ext cx="7962900" cy="4247317"/>
          </a:xfrm>
          <a:prstGeom prst="rect">
            <a:avLst/>
          </a:prstGeom>
          <a:noFill/>
        </p:spPr>
        <p:txBody>
          <a:bodyPr wrap="square">
            <a:spAutoFit/>
          </a:bodyPr>
          <a:lstStyle/>
          <a:p>
            <a:pPr>
              <a:buNone/>
            </a:pPr>
            <a:r>
              <a:rPr lang="en-GB" dirty="0"/>
              <a:t>Services for Young People is offering ‘Get September Ready’ sessions throughout the summer to help Year 11 students feel more confident and prepared for their next steps after school. The free sessions are open to all young people in Hertfordshire who are finishing Year 11 and who would benefit from support with the transition to their next step.</a:t>
            </a:r>
          </a:p>
          <a:p>
            <a:pPr>
              <a:buNone/>
            </a:pPr>
            <a:endParaRPr lang="en-GB" dirty="0"/>
          </a:p>
          <a:p>
            <a:pPr>
              <a:buNone/>
            </a:pPr>
            <a:r>
              <a:rPr lang="en-GB" dirty="0"/>
              <a:t>Whether they are going into sixth form, college or don’t currently have anything in place for September, they can get individualised support from qualified Services for Young People CEIAG Advisers. The informal sessions are particularly beneficial for young people who have been out of education, are home-educated, or have special educational needs and disabilities, including those with social, emotional and mental health needs.</a:t>
            </a:r>
            <a:br>
              <a:rPr lang="en-GB" dirty="0"/>
            </a:br>
            <a:endParaRPr lang="en-GB" dirty="0"/>
          </a:p>
          <a:p>
            <a:pPr>
              <a:buNone/>
            </a:pPr>
            <a:r>
              <a:rPr lang="en-GB" dirty="0">
                <a:hlinkClick r:id="rId2"/>
              </a:rPr>
              <a:t>Read the full story with dates and locations of the 2026 Get September Ready sessions</a:t>
            </a:r>
            <a:endParaRPr lang="en-GB" dirty="0"/>
          </a:p>
        </p:txBody>
      </p:sp>
      <p:sp>
        <p:nvSpPr>
          <p:cNvPr id="5" name="AutoShape 2">
            <a:extLst>
              <a:ext uri="{FF2B5EF4-FFF2-40B4-BE49-F238E27FC236}">
                <a16:creationId xmlns:a16="http://schemas.microsoft.com/office/drawing/2014/main" id="{37C7B102-83D5-FCC2-BDC7-DAD88A9230A6}"/>
              </a:ext>
            </a:extLst>
          </p:cNvPr>
          <p:cNvSpPr>
            <a:spLocks noChangeAspect="1" noChangeArrowheads="1"/>
          </p:cNvSpPr>
          <p:nvPr/>
        </p:nvSpPr>
        <p:spPr bwMode="auto">
          <a:xfrm>
            <a:off x="4957763" y="2847975"/>
            <a:ext cx="2276475"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D37D0FC8-5838-2C2F-A768-655ECDA45AF6}"/>
              </a:ext>
            </a:extLst>
          </p:cNvPr>
          <p:cNvPicPr>
            <a:picLocks noChangeAspect="1"/>
          </p:cNvPicPr>
          <p:nvPr/>
        </p:nvPicPr>
        <p:blipFill>
          <a:blip r:embed="rId3"/>
          <a:stretch>
            <a:fillRect/>
          </a:stretch>
        </p:blipFill>
        <p:spPr>
          <a:xfrm>
            <a:off x="9018052" y="1824068"/>
            <a:ext cx="2962662" cy="1505616"/>
          </a:xfrm>
          <a:prstGeom prst="rect">
            <a:avLst/>
          </a:prstGeom>
        </p:spPr>
      </p:pic>
    </p:spTree>
    <p:extLst>
      <p:ext uri="{BB962C8B-B14F-4D97-AF65-F5344CB8AC3E}">
        <p14:creationId xmlns:p14="http://schemas.microsoft.com/office/powerpoint/2010/main" val="120426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4529-FB70-C245-143F-8BA4F6F9521F}"/>
              </a:ext>
            </a:extLst>
          </p:cNvPr>
          <p:cNvSpPr>
            <a:spLocks noGrp="1"/>
          </p:cNvSpPr>
          <p:nvPr>
            <p:ph type="title"/>
          </p:nvPr>
        </p:nvSpPr>
        <p:spPr>
          <a:xfrm>
            <a:off x="348343" y="182965"/>
            <a:ext cx="10058400" cy="888274"/>
          </a:xfrm>
        </p:spPr>
        <p:txBody>
          <a:bodyPr/>
          <a:lstStyle/>
          <a:p>
            <a:r>
              <a:rPr lang="en-GB" b="1" dirty="0">
                <a:solidFill>
                  <a:srgbClr val="00B0F0"/>
                </a:solidFill>
              </a:rPr>
              <a:t>Stevenage Inclusive Job Fair – Step2Skills</a:t>
            </a:r>
          </a:p>
        </p:txBody>
      </p:sp>
      <p:sp>
        <p:nvSpPr>
          <p:cNvPr id="4" name="TextBox 3">
            <a:extLst>
              <a:ext uri="{FF2B5EF4-FFF2-40B4-BE49-F238E27FC236}">
                <a16:creationId xmlns:a16="http://schemas.microsoft.com/office/drawing/2014/main" id="{4732DB47-2568-3931-1DF7-BD16718EA8F4}"/>
              </a:ext>
            </a:extLst>
          </p:cNvPr>
          <p:cNvSpPr txBox="1"/>
          <p:nvPr/>
        </p:nvSpPr>
        <p:spPr>
          <a:xfrm>
            <a:off x="5695951" y="1508564"/>
            <a:ext cx="6988628" cy="4493538"/>
          </a:xfrm>
          <a:prstGeom prst="rect">
            <a:avLst/>
          </a:prstGeom>
          <a:noFill/>
        </p:spPr>
        <p:txBody>
          <a:bodyPr wrap="square">
            <a:spAutoFit/>
          </a:bodyPr>
          <a:lstStyle/>
          <a:p>
            <a:pPr lvl="0"/>
            <a:r>
              <a:rPr lang="en-GB" sz="2400" b="1" kern="0" dirty="0">
                <a:effectLst/>
                <a:latin typeface="Aptos" panose="020B0004020202020204" pitchFamily="34" charset="0"/>
                <a:ea typeface="Times New Roman" panose="02020603050405020304" pitchFamily="18" charset="0"/>
                <a:cs typeface="Calibri" panose="020F0502020204030204" pitchFamily="34" charset="0"/>
              </a:rPr>
              <a:t>Thursday 14</a:t>
            </a:r>
            <a:r>
              <a:rPr lang="en-GB" sz="2400" b="1" kern="0" baseline="30000" dirty="0">
                <a:effectLst/>
                <a:latin typeface="Aptos" panose="020B0004020202020204" pitchFamily="34" charset="0"/>
                <a:ea typeface="Times New Roman" panose="02020603050405020304" pitchFamily="18" charset="0"/>
                <a:cs typeface="Calibri" panose="020F0502020204030204" pitchFamily="34" charset="0"/>
              </a:rPr>
              <a:t>th</a:t>
            </a:r>
            <a:r>
              <a:rPr lang="en-GB" sz="2400" b="1" kern="0" dirty="0">
                <a:effectLst/>
                <a:latin typeface="Aptos" panose="020B0004020202020204" pitchFamily="34" charset="0"/>
                <a:ea typeface="Times New Roman" panose="02020603050405020304" pitchFamily="18" charset="0"/>
                <a:cs typeface="Calibri" panose="020F0502020204030204" pitchFamily="34" charset="0"/>
              </a:rPr>
              <a:t> May 10am-2pm</a:t>
            </a:r>
          </a:p>
          <a:p>
            <a:pPr lvl="0"/>
            <a:r>
              <a:rPr lang="en-GB" sz="2400" b="1" kern="0" dirty="0">
                <a:latin typeface="Aptos" panose="020B0004020202020204" pitchFamily="34" charset="0"/>
                <a:ea typeface="Times New Roman" panose="02020603050405020304" pitchFamily="18" charset="0"/>
                <a:cs typeface="Calibri" panose="020F0502020204030204" pitchFamily="34" charset="0"/>
              </a:rPr>
              <a:t>Location: Stevenage Football Club, </a:t>
            </a:r>
            <a:br>
              <a:rPr lang="en-GB" sz="2400" b="1" kern="0" dirty="0">
                <a:latin typeface="Aptos" panose="020B0004020202020204" pitchFamily="34" charset="0"/>
                <a:ea typeface="Times New Roman" panose="02020603050405020304" pitchFamily="18" charset="0"/>
                <a:cs typeface="Calibri" panose="020F0502020204030204" pitchFamily="34" charset="0"/>
              </a:rPr>
            </a:br>
            <a:r>
              <a:rPr lang="en-GB" sz="2400" b="1" kern="0" dirty="0" err="1">
                <a:latin typeface="Aptos" panose="020B0004020202020204" pitchFamily="34" charset="0"/>
                <a:ea typeface="Times New Roman" panose="02020603050405020304" pitchFamily="18" charset="0"/>
                <a:cs typeface="Calibri" panose="020F0502020204030204" pitchFamily="34" charset="0"/>
              </a:rPr>
              <a:t>Broadhall</a:t>
            </a:r>
            <a:r>
              <a:rPr lang="en-GB" sz="2400" b="1" kern="0" dirty="0">
                <a:latin typeface="Aptos" panose="020B0004020202020204" pitchFamily="34" charset="0"/>
                <a:ea typeface="Times New Roman" panose="02020603050405020304" pitchFamily="18" charset="0"/>
                <a:cs typeface="Calibri" panose="020F0502020204030204" pitchFamily="34" charset="0"/>
              </a:rPr>
              <a:t> Way, Stevenage SG2 8RG</a:t>
            </a:r>
            <a:endParaRPr lang="en-GB" sz="2400" b="1" kern="0" dirty="0">
              <a:effectLst/>
              <a:latin typeface="Aptos" panose="020B00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endParaRPr lang="en-GB" kern="0" dirty="0">
              <a:latin typeface="Aptos" panose="020B00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800" kern="0" dirty="0">
                <a:effectLst/>
                <a:latin typeface="Aptos" panose="020B0004020202020204" pitchFamily="34" charset="0"/>
                <a:ea typeface="Times New Roman" panose="02020603050405020304" pitchFamily="18" charset="0"/>
                <a:cs typeface="Calibri" panose="020F0502020204030204" pitchFamily="34" charset="0"/>
              </a:rPr>
              <a:t>Meet employers to find out about local opportunities and the skills they are looking for</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800" kern="0" dirty="0">
                <a:effectLst/>
                <a:latin typeface="Aptos" panose="020B0004020202020204" pitchFamily="34" charset="0"/>
                <a:ea typeface="Times New Roman" panose="02020603050405020304" pitchFamily="18" charset="0"/>
                <a:cs typeface="Calibri" panose="020F0502020204030204" pitchFamily="34" charset="0"/>
              </a:rPr>
              <a:t>Chat with Step2Skills Supported Employment team</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800" kern="0" dirty="0">
                <a:effectLst/>
                <a:latin typeface="Aptos" panose="020B0004020202020204" pitchFamily="34" charset="0"/>
                <a:ea typeface="Times New Roman" panose="02020603050405020304" pitchFamily="18" charset="0"/>
                <a:cs typeface="Calibri" panose="020F0502020204030204" pitchFamily="34" charset="0"/>
              </a:rPr>
              <a:t>BSL Interpreter available all day</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800" kern="0" dirty="0">
                <a:effectLst/>
                <a:latin typeface="Aptos" panose="020B0004020202020204" pitchFamily="34" charset="0"/>
                <a:ea typeface="Times New Roman" panose="02020603050405020304" pitchFamily="18" charset="0"/>
                <a:cs typeface="Calibri" panose="020F0502020204030204" pitchFamily="34" charset="0"/>
              </a:rPr>
              <a:t>Quiet hour bookable </a:t>
            </a:r>
          </a:p>
        </p:txBody>
      </p:sp>
      <p:pic>
        <p:nvPicPr>
          <p:cNvPr id="8" name="Picture 7">
            <a:extLst>
              <a:ext uri="{FF2B5EF4-FFF2-40B4-BE49-F238E27FC236}">
                <a16:creationId xmlns:a16="http://schemas.microsoft.com/office/drawing/2014/main" id="{DBE3B77A-F17E-FCBF-C699-C745BC531EA9}"/>
              </a:ext>
            </a:extLst>
          </p:cNvPr>
          <p:cNvPicPr>
            <a:picLocks noChangeAspect="1"/>
          </p:cNvPicPr>
          <p:nvPr/>
        </p:nvPicPr>
        <p:blipFill>
          <a:blip r:embed="rId2"/>
          <a:stretch>
            <a:fillRect/>
          </a:stretch>
        </p:blipFill>
        <p:spPr>
          <a:xfrm>
            <a:off x="348343" y="1551948"/>
            <a:ext cx="5147138" cy="2938953"/>
          </a:xfrm>
          <a:prstGeom prst="rect">
            <a:avLst/>
          </a:prstGeom>
        </p:spPr>
      </p:pic>
      <p:sp>
        <p:nvSpPr>
          <p:cNvPr id="9" name="TextBox 8">
            <a:extLst>
              <a:ext uri="{FF2B5EF4-FFF2-40B4-BE49-F238E27FC236}">
                <a16:creationId xmlns:a16="http://schemas.microsoft.com/office/drawing/2014/main" id="{24EF95DB-277D-CCBF-D973-29EEF0461068}"/>
              </a:ext>
            </a:extLst>
          </p:cNvPr>
          <p:cNvSpPr txBox="1"/>
          <p:nvPr/>
        </p:nvSpPr>
        <p:spPr>
          <a:xfrm>
            <a:off x="348343" y="5355771"/>
            <a:ext cx="5147138" cy="646331"/>
          </a:xfrm>
          <a:prstGeom prst="rect">
            <a:avLst/>
          </a:prstGeom>
          <a:noFill/>
        </p:spPr>
        <p:txBody>
          <a:bodyPr wrap="square" rtlCol="0">
            <a:spAutoFit/>
          </a:bodyPr>
          <a:lstStyle/>
          <a:p>
            <a:r>
              <a:rPr lang="en-GB" b="1" dirty="0"/>
              <a:t>Contact: 01992 556194</a:t>
            </a:r>
          </a:p>
          <a:p>
            <a:r>
              <a:rPr lang="en-GB" b="1" dirty="0"/>
              <a:t>step2skills@hertfordshire.gov.uk</a:t>
            </a:r>
          </a:p>
        </p:txBody>
      </p:sp>
    </p:spTree>
    <p:extLst>
      <p:ext uri="{BB962C8B-B14F-4D97-AF65-F5344CB8AC3E}">
        <p14:creationId xmlns:p14="http://schemas.microsoft.com/office/powerpoint/2010/main" val="356354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6084-7416-7C08-36A9-E6CD4B567697}"/>
              </a:ext>
            </a:extLst>
          </p:cNvPr>
          <p:cNvSpPr>
            <a:spLocks noGrp="1"/>
          </p:cNvSpPr>
          <p:nvPr>
            <p:ph type="title"/>
          </p:nvPr>
        </p:nvSpPr>
        <p:spPr>
          <a:xfrm>
            <a:off x="550628" y="0"/>
            <a:ext cx="10058400" cy="1450757"/>
          </a:xfrm>
        </p:spPr>
        <p:txBody>
          <a:bodyPr>
            <a:normAutofit/>
          </a:bodyPr>
          <a:lstStyle/>
          <a:p>
            <a:r>
              <a:rPr lang="en-GB" b="1" dirty="0">
                <a:solidFill>
                  <a:srgbClr val="00B0F0"/>
                </a:solidFill>
              </a:rPr>
              <a:t>Corporate Parenting Strategy 2026-2031</a:t>
            </a:r>
          </a:p>
        </p:txBody>
      </p:sp>
      <p:sp>
        <p:nvSpPr>
          <p:cNvPr id="4" name="TextBox 3">
            <a:extLst>
              <a:ext uri="{FF2B5EF4-FFF2-40B4-BE49-F238E27FC236}">
                <a16:creationId xmlns:a16="http://schemas.microsoft.com/office/drawing/2014/main" id="{2729096E-0107-3C55-9C9D-27B2C51E1C15}"/>
              </a:ext>
            </a:extLst>
          </p:cNvPr>
          <p:cNvSpPr txBox="1"/>
          <p:nvPr/>
        </p:nvSpPr>
        <p:spPr>
          <a:xfrm>
            <a:off x="550628" y="1546725"/>
            <a:ext cx="7778363" cy="4516145"/>
          </a:xfrm>
          <a:prstGeom prst="rect">
            <a:avLst/>
          </a:prstGeom>
          <a:noFill/>
        </p:spPr>
        <p:txBody>
          <a:bodyPr wrap="square">
            <a:spAutoFit/>
          </a:bodyPr>
          <a:lstStyle/>
          <a:p>
            <a:pPr>
              <a:buNone/>
            </a:pPr>
            <a:r>
              <a:rPr lang="en-GB" dirty="0"/>
              <a:t>Hertfordshire County Council has launched Your Care, Your Future: Our Corporate Parenting Strategy 2026–2031, which sets out our vision, values, and priorities for supporting care‑experienced children and young people. The five‑year timeframe reflects our commitment to providing stability and continuity during local government reorganisation.</a:t>
            </a:r>
          </a:p>
          <a:p>
            <a:pPr>
              <a:buNone/>
            </a:pPr>
            <a:r>
              <a:rPr lang="en-GB" dirty="0"/>
              <a:t>When a child or young person comes into our care, Hertfordshire County Council becomes their corporate parent. However, corporate parenting is a shared duty across all partners, services, and professionals who play a role in a child’s life. By working together, we aim to create an environment where young people feel safe, supported, and equipped to thrive as they grow into adulthood.</a:t>
            </a:r>
          </a:p>
          <a:p>
            <a:pPr>
              <a:buNone/>
            </a:pPr>
            <a:r>
              <a:rPr lang="en-GB" dirty="0"/>
              <a:t>The strategy is shaped by what young people told us matters most to them. Their insights have formed seven key priorities that will guide our work over the next five years: belonging, aspiration, confidence, wellbeing, stability, participation, and feeling protected.</a:t>
            </a:r>
          </a:p>
          <a:p>
            <a:pPr>
              <a:buNone/>
            </a:pPr>
            <a:r>
              <a:rPr lang="en-GB" b="1" dirty="0"/>
              <a:t>Find out more and listen to care-experience young people’s message to us as corporate parents:</a:t>
            </a:r>
            <a:r>
              <a:rPr lang="en-GB" dirty="0"/>
              <a:t> </a:t>
            </a:r>
            <a:r>
              <a:rPr lang="en-GB" dirty="0">
                <a:hlinkClick r:id="rId2"/>
              </a:rPr>
              <a:t>www.hertfordshire.gov.uk/corporateparentingstrategy</a:t>
            </a:r>
            <a:endParaRPr lang="en-GB" dirty="0"/>
          </a:p>
        </p:txBody>
      </p:sp>
      <p:sp>
        <p:nvSpPr>
          <p:cNvPr id="5" name="AutoShape 2">
            <a:extLst>
              <a:ext uri="{FF2B5EF4-FFF2-40B4-BE49-F238E27FC236}">
                <a16:creationId xmlns:a16="http://schemas.microsoft.com/office/drawing/2014/main" id="{2EC0115F-4042-67ED-704E-4DF71F973296}"/>
              </a:ext>
            </a:extLst>
          </p:cNvPr>
          <p:cNvSpPr>
            <a:spLocks noChangeAspect="1" noChangeArrowheads="1"/>
          </p:cNvSpPr>
          <p:nvPr/>
        </p:nvSpPr>
        <p:spPr bwMode="auto">
          <a:xfrm>
            <a:off x="4429125" y="2247900"/>
            <a:ext cx="3333750" cy="2362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A186C542-586E-F5F4-1DF0-49BB869500B5}"/>
              </a:ext>
            </a:extLst>
          </p:cNvPr>
          <p:cNvPicPr>
            <a:picLocks noChangeAspect="1"/>
          </p:cNvPicPr>
          <p:nvPr/>
        </p:nvPicPr>
        <p:blipFill>
          <a:blip r:embed="rId3"/>
          <a:stretch>
            <a:fillRect/>
          </a:stretch>
        </p:blipFill>
        <p:spPr>
          <a:xfrm>
            <a:off x="8328991" y="1656055"/>
            <a:ext cx="3321221" cy="2381372"/>
          </a:xfrm>
          <a:prstGeom prst="rect">
            <a:avLst/>
          </a:prstGeom>
        </p:spPr>
      </p:pic>
    </p:spTree>
    <p:extLst>
      <p:ext uri="{BB962C8B-B14F-4D97-AF65-F5344CB8AC3E}">
        <p14:creationId xmlns:p14="http://schemas.microsoft.com/office/powerpoint/2010/main" val="9425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80AA0D-8449-CCAF-0A73-C759870FCE19}"/>
              </a:ext>
            </a:extLst>
          </p:cNvPr>
          <p:cNvSpPr>
            <a:spLocks noGrp="1"/>
          </p:cNvSpPr>
          <p:nvPr>
            <p:ph type="title"/>
          </p:nvPr>
        </p:nvSpPr>
        <p:spPr>
          <a:xfrm>
            <a:off x="446314" y="-171223"/>
            <a:ext cx="10850880" cy="1450757"/>
          </a:xfrm>
        </p:spPr>
        <p:txBody>
          <a:bodyPr/>
          <a:lstStyle/>
          <a:p>
            <a:r>
              <a:rPr lang="en-GB" b="1" dirty="0">
                <a:solidFill>
                  <a:srgbClr val="00B0F0"/>
                </a:solidFill>
              </a:rPr>
              <a:t>SEND Events &amp; Activities</a:t>
            </a:r>
            <a:endParaRPr lang="en-GB" dirty="0">
              <a:solidFill>
                <a:srgbClr val="00B0F0"/>
              </a:solidFill>
            </a:endParaRPr>
          </a:p>
        </p:txBody>
      </p:sp>
      <p:sp>
        <p:nvSpPr>
          <p:cNvPr id="4" name="TextBox 3">
            <a:extLst>
              <a:ext uri="{FF2B5EF4-FFF2-40B4-BE49-F238E27FC236}">
                <a16:creationId xmlns:a16="http://schemas.microsoft.com/office/drawing/2014/main" id="{C2C5E9D8-AF84-DD66-E907-C39DA59E3359}"/>
              </a:ext>
            </a:extLst>
          </p:cNvPr>
          <p:cNvSpPr txBox="1"/>
          <p:nvPr/>
        </p:nvSpPr>
        <p:spPr>
          <a:xfrm>
            <a:off x="446314" y="4507890"/>
            <a:ext cx="4974772" cy="707886"/>
          </a:xfrm>
          <a:prstGeom prst="rect">
            <a:avLst/>
          </a:prstGeom>
          <a:noFill/>
        </p:spPr>
        <p:txBody>
          <a:bodyPr wrap="square" rtlCol="0">
            <a:spAutoFit/>
          </a:bodyPr>
          <a:lstStyle/>
          <a:p>
            <a:r>
              <a:rPr lang="en-GB" sz="2000" b="1" dirty="0"/>
              <a:t>Summer Term Workshops - now open for booking</a:t>
            </a:r>
            <a:endParaRPr lang="en-GB" sz="2000" dirty="0"/>
          </a:p>
        </p:txBody>
      </p:sp>
      <p:sp>
        <p:nvSpPr>
          <p:cNvPr id="5" name="TextBox 4">
            <a:extLst>
              <a:ext uri="{FF2B5EF4-FFF2-40B4-BE49-F238E27FC236}">
                <a16:creationId xmlns:a16="http://schemas.microsoft.com/office/drawing/2014/main" id="{453830E5-D4F8-0CBF-C93E-4B4E92747655}"/>
              </a:ext>
            </a:extLst>
          </p:cNvPr>
          <p:cNvSpPr txBox="1"/>
          <p:nvPr/>
        </p:nvSpPr>
        <p:spPr>
          <a:xfrm>
            <a:off x="6448426" y="3492474"/>
            <a:ext cx="5124450" cy="2308324"/>
          </a:xfrm>
          <a:prstGeom prst="rect">
            <a:avLst/>
          </a:prstGeom>
          <a:solidFill>
            <a:schemeClr val="accent4">
              <a:lumMod val="40000"/>
              <a:lumOff val="60000"/>
            </a:schemeClr>
          </a:solidFill>
        </p:spPr>
        <p:txBody>
          <a:bodyPr wrap="square" rtlCol="0">
            <a:spAutoFit/>
          </a:bodyPr>
          <a:lstStyle/>
          <a:p>
            <a:r>
              <a:rPr lang="en-GB" b="1" dirty="0"/>
              <a:t>In addition, the special educational needs or disabilities (SEND) community directory</a:t>
            </a:r>
            <a:r>
              <a:rPr lang="en-GB" dirty="0"/>
              <a:t> is a resource that brings together and promotes groups and organisations that offer activities and support for children and young people aged 0-25 with SEND and their families.</a:t>
            </a:r>
          </a:p>
          <a:p>
            <a:r>
              <a:rPr lang="en-GB" dirty="0">
                <a:hlinkClick r:id="rId2"/>
              </a:rPr>
              <a:t>Special Educational Needs and Disabilities | Hertfordshire Directory</a:t>
            </a:r>
            <a:endParaRPr lang="en-GB" dirty="0"/>
          </a:p>
        </p:txBody>
      </p:sp>
      <p:sp>
        <p:nvSpPr>
          <p:cNvPr id="7" name="TextBox 6">
            <a:extLst>
              <a:ext uri="{FF2B5EF4-FFF2-40B4-BE49-F238E27FC236}">
                <a16:creationId xmlns:a16="http://schemas.microsoft.com/office/drawing/2014/main" id="{78124354-1045-FF5E-0833-4647C9E80719}"/>
              </a:ext>
            </a:extLst>
          </p:cNvPr>
          <p:cNvSpPr txBox="1"/>
          <p:nvPr/>
        </p:nvSpPr>
        <p:spPr>
          <a:xfrm>
            <a:off x="446314" y="3386043"/>
            <a:ext cx="5148943" cy="872034"/>
          </a:xfrm>
          <a:prstGeom prst="rect">
            <a:avLst/>
          </a:prstGeom>
          <a:noFill/>
        </p:spPr>
        <p:txBody>
          <a:bodyPr wrap="square">
            <a:spAutoFit/>
          </a:bodyPr>
          <a:lstStyle/>
          <a:p>
            <a:pPr>
              <a:lnSpc>
                <a:spcPct val="150000"/>
              </a:lnSpc>
              <a:buNone/>
            </a:pPr>
            <a:r>
              <a:rPr lang="en-GB" sz="1800" b="1" dirty="0">
                <a:solidFill>
                  <a:srgbClr val="2E3192"/>
                </a:solidFill>
                <a:effectLst/>
                <a:latin typeface="Helvetica" panose="020B0604020202020204" pitchFamily="34" charset="0"/>
                <a:ea typeface="Aptos" panose="020B0004020202020204" pitchFamily="34" charset="0"/>
              </a:rPr>
              <a:t>Upcoming </a:t>
            </a:r>
            <a:r>
              <a:rPr lang="en-GB" sz="1800" b="1" dirty="0" err="1">
                <a:solidFill>
                  <a:srgbClr val="2E3192"/>
                </a:solidFill>
                <a:effectLst/>
                <a:latin typeface="Helvetica" panose="020B0604020202020204" pitchFamily="34" charset="0"/>
                <a:ea typeface="Aptos" panose="020B0004020202020204" pitchFamily="34" charset="0"/>
              </a:rPr>
              <a:t>QbCheck</a:t>
            </a:r>
            <a:r>
              <a:rPr lang="en-GB" sz="1800" b="1" dirty="0">
                <a:solidFill>
                  <a:srgbClr val="2E3192"/>
                </a:solidFill>
                <a:effectLst/>
                <a:latin typeface="Helvetica" panose="020B0604020202020204" pitchFamily="34" charset="0"/>
                <a:ea typeface="Aptos" panose="020B0004020202020204" pitchFamily="34" charset="0"/>
              </a:rPr>
              <a:t> appointments and Dyscalculia screenings at SPACE</a:t>
            </a:r>
            <a:endParaRPr lang="en-GB" sz="1800" dirty="0">
              <a:solidFill>
                <a:srgbClr val="000000"/>
              </a:solidFill>
              <a:effectLst/>
              <a:latin typeface="Helvetica" panose="020B0604020202020204" pitchFamily="34" charset="0"/>
              <a:ea typeface="Aptos" panose="020B0004020202020204" pitchFamily="34" charset="0"/>
            </a:endParaRPr>
          </a:p>
        </p:txBody>
      </p:sp>
      <p:pic>
        <p:nvPicPr>
          <p:cNvPr id="13" name="Picture 12">
            <a:extLst>
              <a:ext uri="{FF2B5EF4-FFF2-40B4-BE49-F238E27FC236}">
                <a16:creationId xmlns:a16="http://schemas.microsoft.com/office/drawing/2014/main" id="{EDDEB9C1-BBFE-C8EA-50D7-56368B8DDA9A}"/>
              </a:ext>
            </a:extLst>
          </p:cNvPr>
          <p:cNvPicPr>
            <a:picLocks noChangeAspect="1"/>
          </p:cNvPicPr>
          <p:nvPr/>
        </p:nvPicPr>
        <p:blipFill>
          <a:blip r:embed="rId3"/>
          <a:stretch>
            <a:fillRect/>
          </a:stretch>
        </p:blipFill>
        <p:spPr>
          <a:xfrm>
            <a:off x="2189242" y="1445662"/>
            <a:ext cx="1488916" cy="925943"/>
          </a:xfrm>
          <a:prstGeom prst="rect">
            <a:avLst/>
          </a:prstGeom>
        </p:spPr>
      </p:pic>
      <p:sp>
        <p:nvSpPr>
          <p:cNvPr id="15" name="TextBox 14">
            <a:extLst>
              <a:ext uri="{FF2B5EF4-FFF2-40B4-BE49-F238E27FC236}">
                <a16:creationId xmlns:a16="http://schemas.microsoft.com/office/drawing/2014/main" id="{9EEFC709-071D-6F88-9DE7-9B60E108EFD1}"/>
              </a:ext>
            </a:extLst>
          </p:cNvPr>
          <p:cNvSpPr txBox="1"/>
          <p:nvPr/>
        </p:nvSpPr>
        <p:spPr>
          <a:xfrm>
            <a:off x="446314" y="2533771"/>
            <a:ext cx="6096000" cy="923330"/>
          </a:xfrm>
          <a:prstGeom prst="rect">
            <a:avLst/>
          </a:prstGeom>
          <a:noFill/>
        </p:spPr>
        <p:txBody>
          <a:bodyPr wrap="square">
            <a:spAutoFit/>
          </a:bodyPr>
          <a:lstStyle/>
          <a:p>
            <a:r>
              <a:rPr lang="en-GB" b="1" dirty="0"/>
              <a:t>Booking is now open for SPACE May events and activities</a:t>
            </a:r>
            <a:r>
              <a:rPr lang="en-GB" dirty="0"/>
              <a:t> </a:t>
            </a:r>
          </a:p>
          <a:p>
            <a:r>
              <a:rPr lang="en-GB" b="1" dirty="0"/>
              <a:t>Events and Activities for Neurodivergent Children and Young People. No diagnosis necessary.</a:t>
            </a:r>
          </a:p>
        </p:txBody>
      </p:sp>
      <p:sp>
        <p:nvSpPr>
          <p:cNvPr id="17" name="TextBox 16">
            <a:extLst>
              <a:ext uri="{FF2B5EF4-FFF2-40B4-BE49-F238E27FC236}">
                <a16:creationId xmlns:a16="http://schemas.microsoft.com/office/drawing/2014/main" id="{B25C5115-9999-DFC9-3F6F-7DF7E0A001A0}"/>
              </a:ext>
            </a:extLst>
          </p:cNvPr>
          <p:cNvSpPr txBox="1"/>
          <p:nvPr/>
        </p:nvSpPr>
        <p:spPr>
          <a:xfrm>
            <a:off x="446314" y="5361011"/>
            <a:ext cx="6096000" cy="646331"/>
          </a:xfrm>
          <a:prstGeom prst="rect">
            <a:avLst/>
          </a:prstGeom>
          <a:noFill/>
        </p:spPr>
        <p:txBody>
          <a:bodyPr wrap="square">
            <a:spAutoFit/>
          </a:bodyPr>
          <a:lstStyle/>
          <a:p>
            <a:pPr>
              <a:buNone/>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Events and Activities by SPACE HERTFORDSHIRE | Eventbrite</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F4C8C2EF-88FE-E25D-03D2-105F0A32312C}"/>
              </a:ext>
            </a:extLst>
          </p:cNvPr>
          <p:cNvPicPr>
            <a:picLocks noChangeAspect="1"/>
          </p:cNvPicPr>
          <p:nvPr/>
        </p:nvPicPr>
        <p:blipFill>
          <a:blip r:embed="rId5"/>
          <a:stretch>
            <a:fillRect/>
          </a:stretch>
        </p:blipFill>
        <p:spPr>
          <a:xfrm>
            <a:off x="7156341" y="1473129"/>
            <a:ext cx="4242018" cy="1892397"/>
          </a:xfrm>
          <a:prstGeom prst="rect">
            <a:avLst/>
          </a:prstGeom>
        </p:spPr>
      </p:pic>
    </p:spTree>
    <p:extLst>
      <p:ext uri="{BB962C8B-B14F-4D97-AF65-F5344CB8AC3E}">
        <p14:creationId xmlns:p14="http://schemas.microsoft.com/office/powerpoint/2010/main" val="1497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F8CA1-0B3F-5BF0-C7DB-8321AB7FD6F4}"/>
              </a:ext>
            </a:extLst>
          </p:cNvPr>
          <p:cNvPicPr>
            <a:picLocks noChangeAspect="1"/>
          </p:cNvPicPr>
          <p:nvPr/>
        </p:nvPicPr>
        <p:blipFill>
          <a:blip r:embed="rId2"/>
          <a:stretch>
            <a:fillRect/>
          </a:stretch>
        </p:blipFill>
        <p:spPr>
          <a:xfrm>
            <a:off x="20870" y="116043"/>
            <a:ext cx="10686361" cy="3171195"/>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200" b="1" dirty="0">
              <a:latin typeface="Arial" panose="020B0604020202020204" pitchFamily="34" charset="0"/>
              <a:cs typeface="Arial" panose="020B0604020202020204" pitchFamily="34" charset="0"/>
            </a:endParaRP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1825853" y="-1539567"/>
            <a:ext cx="810127" cy="4461832"/>
          </a:xfrm>
          <a:prstGeom prst="round2SameRect">
            <a:avLst/>
          </a:prstGeom>
          <a:solidFill>
            <a:srgbClr val="0B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154862" y="436894"/>
            <a:ext cx="4152107" cy="8101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Relationship Support </a:t>
            </a:r>
          </a:p>
        </p:txBody>
      </p:sp>
      <p:sp>
        <p:nvSpPr>
          <p:cNvPr id="9" name="Text Placeholder 3">
            <a:extLst>
              <a:ext uri="{FF2B5EF4-FFF2-40B4-BE49-F238E27FC236}">
                <a16:creationId xmlns:a16="http://schemas.microsoft.com/office/drawing/2014/main" id="{779A66C6-509A-4FE7-99B3-5D95C591C81B}"/>
              </a:ext>
            </a:extLst>
          </p:cNvPr>
          <p:cNvSpPr txBox="1">
            <a:spLocks/>
          </p:cNvSpPr>
          <p:nvPr/>
        </p:nvSpPr>
        <p:spPr>
          <a:xfrm>
            <a:off x="839788" y="2011581"/>
            <a:ext cx="10512424" cy="3857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5D96E7-B15B-2CE8-7A1A-4C1B9CDC30B5}"/>
              </a:ext>
            </a:extLst>
          </p:cNvPr>
          <p:cNvSpPr txBox="1">
            <a:spLocks/>
          </p:cNvSpPr>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3" name="TextBox 2">
            <a:extLst>
              <a:ext uri="{FF2B5EF4-FFF2-40B4-BE49-F238E27FC236}">
                <a16:creationId xmlns:a16="http://schemas.microsoft.com/office/drawing/2014/main" id="{2FBA62D4-27E3-6782-2411-1A323AB9A482}"/>
              </a:ext>
            </a:extLst>
          </p:cNvPr>
          <p:cNvSpPr txBox="1"/>
          <p:nvPr/>
        </p:nvSpPr>
        <p:spPr>
          <a:xfrm>
            <a:off x="-1077149" y="2625536"/>
            <a:ext cx="12064409" cy="639214"/>
          </a:xfrm>
          <a:prstGeom prst="rect">
            <a:avLst/>
          </a:prstGeom>
          <a:noFill/>
        </p:spPr>
        <p:txBody>
          <a:bodyPr wrap="square">
            <a:spAutoFit/>
          </a:bodyPr>
          <a:lstStyle/>
          <a:p>
            <a:pPr algn="ctr">
              <a:lnSpc>
                <a:spcPct val="107000"/>
              </a:lnSpc>
              <a:spcAft>
                <a:spcPts val="800"/>
              </a:spcAft>
            </a:pP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ABAA98B-021A-6F25-DEDC-96F59E56CFC9}"/>
              </a:ext>
            </a:extLst>
          </p:cNvPr>
          <p:cNvSpPr txBox="1"/>
          <p:nvPr/>
        </p:nvSpPr>
        <p:spPr>
          <a:xfrm>
            <a:off x="20870" y="3100532"/>
            <a:ext cx="12171130" cy="3599625"/>
          </a:xfrm>
          <a:prstGeom prst="rect">
            <a:avLst/>
          </a:prstGeom>
          <a:noFill/>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understand that healthy relationships support good outcomes for children, so it is essential that we support parents to have the skills to manage stress and communicate well.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Arguing is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NORMAL</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it is our behaviours and how we resolve conflict that determine relationship quality and stability.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Strategic Partnerships Commissioning Team have developed an </a:t>
            </a:r>
            <a:r>
              <a:rPr kumimoji="0" lang="en-GB" sz="10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-learn</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that we can share for free if you have a learning platform you can host the course on.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covers: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what parental conflict is and the impact this has on Children and Young People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the difference between parental conflict and domestic and the appropriate support pathways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Identifying signs that could indicate relationship distress and conflictual behaviours that lead to relationships breakdown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a framework for working with parents in conflict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offer free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training</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the use of the OnePlusOne Digital Interventions and are looking for relationship support champions across the VCFSE sector.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developed a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webpage</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full of resources and courses to support parents in conflict  </a:t>
            </a: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3"/>
              </a:rPr>
              <a:t>Relationship support for parents | Hertfordshire County Council</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commissioned 3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online courses</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parents through the charity OnePlusOne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Me, You and Baby Too</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Arguing Better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Getting It Right for Children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practitioners trained across the Family Centre Service and Local School Partnerships that can support parents and carers through the digital resources or parents can be signposted to complete the resources independently by creating a </a:t>
            </a: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free account</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trained practitioners and commissioned providers delivering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group interventions</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parents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Parenting When Separated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Co-Parenting with Care for parents of children with SEND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Stronger Relationships </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you would like to know more about the training, resources and courses available to support parental relationships please contact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5"/>
              </a:rPr>
              <a:t>CSStrategic.Partnerships@hertfordshire.gov.uk</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7C0D3DE4-E500-BEB7-C2C1-8933246E92D6}"/>
              </a:ext>
            </a:extLst>
          </p:cNvPr>
          <p:cNvSpPr txBox="1"/>
          <p:nvPr/>
        </p:nvSpPr>
        <p:spPr>
          <a:xfrm>
            <a:off x="461770" y="1569063"/>
            <a:ext cx="9393897" cy="116512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When working with families do you think about the quality of parental relationships?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Do you feel confident to ask questions about relationship quality?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Do you know where to signpost for relationship support? </a:t>
            </a:r>
          </a:p>
        </p:txBody>
      </p:sp>
    </p:spTree>
    <p:extLst>
      <p:ext uri="{BB962C8B-B14F-4D97-AF65-F5344CB8AC3E}">
        <p14:creationId xmlns:p14="http://schemas.microsoft.com/office/powerpoint/2010/main" val="219634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a:xfrm>
            <a:off x="390945" y="1141420"/>
            <a:ext cx="11375136" cy="4023360"/>
          </a:xfrm>
        </p:spPr>
        <p:txBody>
          <a:bodyPr>
            <a:normAutofit/>
          </a:bodyPr>
          <a:lstStyle/>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Targeted</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parenting courses are commissioned by Strategic Partnerships Commissioning team, within the Joint Children’s and Young People Commissioning Service and through the Targeted Parenting Framework (TPF).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will meet the most common parenting needs in Hertfordshire and will be a key contributor to the overall package of support that a parent receives. Parenting courses to be delivered as part of a wider package of intervention and not in isolation.</a:t>
            </a:r>
            <a:b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th</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 </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Strategic Partnerships Commissioning team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2748167" y="3197639"/>
            <a:ext cx="5108895" cy="230832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425919" y="3197639"/>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7982830" y="3458950"/>
            <a:ext cx="3109239" cy="2653117"/>
          </a:xfrm>
          <a:prstGeom prst="rect">
            <a:avLst/>
          </a:prstGeom>
        </p:spPr>
      </p:pic>
      <p:sp>
        <p:nvSpPr>
          <p:cNvPr id="7" name="TextBox 6">
            <a:extLst>
              <a:ext uri="{FF2B5EF4-FFF2-40B4-BE49-F238E27FC236}">
                <a16:creationId xmlns:a16="http://schemas.microsoft.com/office/drawing/2014/main" id="{B4933F68-6BAB-0086-8C25-71E4FDBC06ED}"/>
              </a:ext>
            </a:extLst>
          </p:cNvPr>
          <p:cNvSpPr txBox="1"/>
          <p:nvPr/>
        </p:nvSpPr>
        <p:spPr>
          <a:xfrm>
            <a:off x="425919" y="4767299"/>
            <a:ext cx="6127474" cy="1477328"/>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b="1" dirty="0"/>
              <a:t>Links to special edition newsletters:</a:t>
            </a:r>
            <a:endParaRPr lang="en-GB" b="1" dirty="0">
              <a:hlinkClick r:id="rId5"/>
            </a:endParaRPr>
          </a:p>
          <a:p>
            <a:pPr>
              <a:buNone/>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Families First News – Parenting &amp; Relationship Support</a:t>
            </a: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6"/>
              </a:rPr>
              <a:t>Families First News - Welcome to the Workforce Development Special Edition</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50513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49D3-13C6-4354-3835-442BEC92D15E}"/>
              </a:ext>
            </a:extLst>
          </p:cNvPr>
          <p:cNvSpPr>
            <a:spLocks noGrp="1"/>
          </p:cNvSpPr>
          <p:nvPr>
            <p:ph type="title"/>
          </p:nvPr>
        </p:nvSpPr>
        <p:spPr>
          <a:xfrm>
            <a:off x="214612" y="342517"/>
            <a:ext cx="10385208" cy="1268730"/>
          </a:xfrm>
        </p:spPr>
        <p:txBody>
          <a:bodyPr>
            <a:normAutofit fontScale="90000"/>
          </a:bodyPr>
          <a:lstStyle/>
          <a:p>
            <a:r>
              <a:rPr lang="en-GB" dirty="0">
                <a:solidFill>
                  <a:srgbClr val="00B0F0"/>
                </a:solidFill>
                <a:latin typeface="+mn-lt"/>
              </a:rPr>
              <a:t>Other Workforce Development</a:t>
            </a:r>
            <a:br>
              <a:rPr lang="en-GB" dirty="0">
                <a:solidFill>
                  <a:srgbClr val="00B0F0"/>
                </a:solidFill>
                <a:latin typeface="+mn-lt"/>
              </a:rPr>
            </a:br>
            <a:r>
              <a:rPr lang="en-GB" dirty="0">
                <a:solidFill>
                  <a:srgbClr val="00B0F0"/>
                </a:solidFill>
                <a:latin typeface="+mn-lt"/>
              </a:rPr>
              <a:t>Opportunities</a:t>
            </a:r>
          </a:p>
        </p:txBody>
      </p:sp>
      <p:sp>
        <p:nvSpPr>
          <p:cNvPr id="4" name="TextBox 3">
            <a:extLst>
              <a:ext uri="{FF2B5EF4-FFF2-40B4-BE49-F238E27FC236}">
                <a16:creationId xmlns:a16="http://schemas.microsoft.com/office/drawing/2014/main" id="{CD5F0FDC-7726-94B0-1688-52CCDC54E1FF}"/>
              </a:ext>
            </a:extLst>
          </p:cNvPr>
          <p:cNvSpPr txBox="1"/>
          <p:nvPr/>
        </p:nvSpPr>
        <p:spPr>
          <a:xfrm>
            <a:off x="1091765" y="2046104"/>
            <a:ext cx="10991450" cy="3877985"/>
          </a:xfrm>
          <a:prstGeom prst="rect">
            <a:avLst/>
          </a:prstGeom>
          <a:noFill/>
        </p:spPr>
        <p:txBody>
          <a:bodyPr wrap="square">
            <a:spAutoFit/>
          </a:bodyPr>
          <a:lstStyle/>
          <a:p>
            <a:pPr>
              <a:buNone/>
            </a:pPr>
            <a:r>
              <a:rPr lang="en-GB" sz="2400" b="1" dirty="0">
                <a:effectLst/>
                <a:latin typeface="Aptos" panose="020B0004020202020204" pitchFamily="34" charset="0"/>
                <a:ea typeface="Aptos" panose="020B0004020202020204" pitchFamily="34" charset="0"/>
                <a:cs typeface="Aptos" panose="020B0004020202020204" pitchFamily="34" charset="0"/>
              </a:rPr>
              <a:t>Join a Families First Induction day - ideal for new starters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Calibri" panose="020F0502020204030204" pitchFamily="34" charset="0"/>
                <a:ea typeface="Calibri" panose="020F0502020204030204" pitchFamily="34" charset="0"/>
                <a:cs typeface="Calibri" panose="020F0502020204030204" pitchFamily="34" charset="0"/>
              </a:rPr>
              <a:t>We host Families First online Induction days 4 times per year, where various early help services give a 20 minute whistle-stop tour of their service and are attended by new internal CS staff and external partners. Our next date is </a:t>
            </a:r>
            <a:r>
              <a:rPr lang="en-GB" sz="1800" b="1" dirty="0">
                <a:effectLst/>
                <a:latin typeface="Calibri" panose="020F0502020204030204" pitchFamily="34" charset="0"/>
                <a:ea typeface="Calibri" panose="020F0502020204030204" pitchFamily="34" charset="0"/>
                <a:cs typeface="Calibri" panose="020F0502020204030204" pitchFamily="34" charset="0"/>
              </a:rPr>
              <a:t>Wednesday 8</a:t>
            </a:r>
            <a:r>
              <a:rPr lang="en-GB" sz="18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b="1" dirty="0">
                <a:effectLst/>
                <a:latin typeface="Calibri" panose="020F0502020204030204" pitchFamily="34" charset="0"/>
                <a:ea typeface="Calibri" panose="020F0502020204030204" pitchFamily="34" charset="0"/>
                <a:cs typeface="Calibri" panose="020F0502020204030204" pitchFamily="34" charset="0"/>
              </a:rPr>
              <a:t> July 2026</a:t>
            </a:r>
            <a:r>
              <a:rPr lang="en-GB" sz="1800" dirty="0">
                <a:effectLst/>
                <a:latin typeface="Calibri" panose="020F0502020204030204" pitchFamily="34" charset="0"/>
                <a:ea typeface="Calibri" panose="020F0502020204030204" pitchFamily="34" charset="0"/>
                <a:cs typeface="Calibri" panose="020F0502020204030204" pitchFamily="34" charset="0"/>
              </a:rPr>
              <a:t> via Teams. If you have any new staff or would like to hear more about early help services, please email:  </a:t>
            </a:r>
            <a:r>
              <a:rPr lang="en-GB" sz="1800" u="sng"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2"/>
              </a:rPr>
              <a:t>familiesfirst.support@hertfordshire.gov.uk</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buNone/>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buNone/>
            </a:pPr>
            <a:endParaRPr lang="en-GB" dirty="0">
              <a:latin typeface="Aptos" panose="020B0004020202020204" pitchFamily="34" charset="0"/>
              <a:ea typeface="Aptos" panose="020B0004020202020204" pitchFamily="34" charset="0"/>
              <a:cs typeface="Aptos" panose="020B0004020202020204" pitchFamily="34" charset="0"/>
            </a:endParaRPr>
          </a:p>
          <a:p>
            <a:pPr>
              <a:buNone/>
            </a:pPr>
            <a:r>
              <a:rPr lang="en-GB" sz="2400" b="1" dirty="0">
                <a:latin typeface="Aptos" panose="020B0004020202020204" pitchFamily="34" charset="0"/>
              </a:rPr>
              <a:t>Consider a Workforce Shadowing Opportunity</a:t>
            </a:r>
          </a:p>
          <a:p>
            <a:r>
              <a:rPr lang="en-GB" dirty="0"/>
              <a:t>Workforce shadowing provides a great opportunity to find out more about other services, what they do and how they might be able to support you in your work. It also enhances communication across agencies and helps strengthen and develop professional relationships, building local networks. Visit </a:t>
            </a:r>
            <a:r>
              <a:rPr lang="en-GB" dirty="0">
                <a:hlinkClick r:id="rId3"/>
              </a:rPr>
              <a:t>Workforce development</a:t>
            </a:r>
            <a:r>
              <a:rPr lang="en-GB" dirty="0"/>
              <a:t> to make a request</a:t>
            </a:r>
            <a:endParaRPr lang="en-GB" sz="2400" dirty="0">
              <a:latin typeface="Calibri" panose="020F0502020204030204" pitchFamily="34" charset="0"/>
            </a:endParaRPr>
          </a:p>
          <a:p>
            <a:pPr>
              <a:buNone/>
            </a:pP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Content Placeholder 9" descr="A logo for a family&#10;&#10;Description automatically generated">
            <a:extLst>
              <a:ext uri="{FF2B5EF4-FFF2-40B4-BE49-F238E27FC236}">
                <a16:creationId xmlns:a16="http://schemas.microsoft.com/office/drawing/2014/main" id="{0380FDB5-A8D0-91AC-E4F5-35FC7A7FC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15" y="136126"/>
            <a:ext cx="2376610" cy="1681512"/>
          </a:xfrm>
          <a:prstGeom prst="rect">
            <a:avLst/>
          </a:prstGeom>
        </p:spPr>
      </p:pic>
      <p:pic>
        <p:nvPicPr>
          <p:cNvPr id="8" name="Graphic 7" descr="Remote learning science with solid fill">
            <a:extLst>
              <a:ext uri="{FF2B5EF4-FFF2-40B4-BE49-F238E27FC236}">
                <a16:creationId xmlns:a16="http://schemas.microsoft.com/office/drawing/2014/main" id="{6A190954-8E16-F133-918E-E12D1D6FA1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7365" y="2037222"/>
            <a:ext cx="914400" cy="914400"/>
          </a:xfrm>
          <a:prstGeom prst="rect">
            <a:avLst/>
          </a:prstGeom>
        </p:spPr>
      </p:pic>
      <p:pic>
        <p:nvPicPr>
          <p:cNvPr id="10" name="Graphic 9" descr="Social distancing outline">
            <a:extLst>
              <a:ext uri="{FF2B5EF4-FFF2-40B4-BE49-F238E27FC236}">
                <a16:creationId xmlns:a16="http://schemas.microsoft.com/office/drawing/2014/main" id="{36B7C3A7-AF6F-A4D5-5A98-620C1B254E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4612" y="4052193"/>
            <a:ext cx="771325" cy="771325"/>
          </a:xfrm>
          <a:prstGeom prst="rect">
            <a:avLst/>
          </a:prstGeom>
        </p:spPr>
      </p:pic>
    </p:spTree>
    <p:extLst>
      <p:ext uri="{BB962C8B-B14F-4D97-AF65-F5344CB8AC3E}">
        <p14:creationId xmlns:p14="http://schemas.microsoft.com/office/powerpoint/2010/main" val="123702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654F-87AE-34F6-C044-C6A73C72A88E}"/>
              </a:ext>
            </a:extLst>
          </p:cNvPr>
          <p:cNvSpPr>
            <a:spLocks noGrp="1"/>
          </p:cNvSpPr>
          <p:nvPr>
            <p:ph type="title"/>
          </p:nvPr>
        </p:nvSpPr>
        <p:spPr>
          <a:xfrm>
            <a:off x="331470" y="-482313"/>
            <a:ext cx="10721340" cy="1450757"/>
          </a:xfrm>
        </p:spPr>
        <p:txBody>
          <a:bodyPr/>
          <a:lstStyle/>
          <a:p>
            <a:r>
              <a:rPr lang="en-GB" dirty="0">
                <a:solidFill>
                  <a:srgbClr val="00B0F0"/>
                </a:solidFill>
                <a:latin typeface="+mn-lt"/>
              </a:rPr>
              <a:t>Working Together in Early Help Events</a:t>
            </a:r>
          </a:p>
        </p:txBody>
      </p:sp>
      <p:sp>
        <p:nvSpPr>
          <p:cNvPr id="4" name="TextBox 3">
            <a:extLst>
              <a:ext uri="{FF2B5EF4-FFF2-40B4-BE49-F238E27FC236}">
                <a16:creationId xmlns:a16="http://schemas.microsoft.com/office/drawing/2014/main" id="{BD67661A-B689-469B-1DAF-8608770B684E}"/>
              </a:ext>
            </a:extLst>
          </p:cNvPr>
          <p:cNvSpPr txBox="1"/>
          <p:nvPr/>
        </p:nvSpPr>
        <p:spPr>
          <a:xfrm>
            <a:off x="434340" y="1143000"/>
            <a:ext cx="9189720" cy="2585323"/>
          </a:xfrm>
          <a:prstGeom prst="rect">
            <a:avLst/>
          </a:prstGeom>
          <a:noFill/>
        </p:spPr>
        <p:txBody>
          <a:bodyPr wrap="square">
            <a:spAutoFit/>
          </a:bodyPr>
          <a:lstStyle/>
          <a:p>
            <a:pPr>
              <a:buNone/>
            </a:pPr>
            <a:r>
              <a:rPr lang="en-GB" sz="2000" dirty="0">
                <a:effectLst/>
              </a:rPr>
              <a:t>J</a:t>
            </a:r>
            <a:r>
              <a:rPr lang="en-GB" sz="2400" dirty="0">
                <a:effectLst/>
              </a:rPr>
              <a:t>oin us this Spring for our Working Together in Early Help learning event. </a:t>
            </a:r>
          </a:p>
          <a:p>
            <a:pPr>
              <a:buNone/>
            </a:pPr>
            <a:endParaRPr lang="en-GB" sz="2400" dirty="0"/>
          </a:p>
          <a:p>
            <a:pPr>
              <a:buNone/>
            </a:pPr>
            <a:r>
              <a:rPr lang="en-GB" sz="2400" dirty="0">
                <a:effectLst/>
              </a:rPr>
              <a:t>We will have the following presentations :-</a:t>
            </a:r>
            <a:endParaRPr lang="en-GB" sz="2400" dirty="0"/>
          </a:p>
          <a:p>
            <a:pPr marL="285750" indent="-285750">
              <a:buFont typeface="Arial" panose="020B0604020202020204" pitchFamily="34" charset="0"/>
              <a:buChar char="•"/>
            </a:pPr>
            <a:r>
              <a:rPr lang="en-GB" dirty="0">
                <a:effectLst/>
              </a:rPr>
              <a:t>Prevent (A UK government initiative that helps to protect people from radicalisation)</a:t>
            </a:r>
          </a:p>
          <a:p>
            <a:pPr marL="285750" indent="-285750">
              <a:buFont typeface="Arial" panose="020B0604020202020204" pitchFamily="34" charset="0"/>
              <a:buChar char="•"/>
            </a:pPr>
            <a:r>
              <a:rPr lang="en-GB" dirty="0"/>
              <a:t>Hertfordshire’s Carers Strategy: new Young Carers offer</a:t>
            </a:r>
          </a:p>
          <a:p>
            <a:pPr marL="285750" indent="-285750">
              <a:buFont typeface="Arial" panose="020B0604020202020204" pitchFamily="34" charset="0"/>
              <a:buChar char="•"/>
            </a:pPr>
            <a:r>
              <a:rPr lang="en-GB" dirty="0">
                <a:effectLst/>
              </a:rPr>
              <a:t>An update on how the national Families First Partnership Programme is being implemented in Hertfordshire.</a:t>
            </a:r>
          </a:p>
          <a:p>
            <a:pPr marL="285750" indent="-285750">
              <a:buFont typeface="Arial" panose="020B0604020202020204" pitchFamily="34" charset="0"/>
              <a:buChar char="•"/>
            </a:pPr>
            <a:r>
              <a:rPr lang="en-GB" dirty="0"/>
              <a:t>Other services including: Community Alliances (CVS), MIND and Virtual School</a:t>
            </a:r>
          </a:p>
        </p:txBody>
      </p:sp>
      <p:pic>
        <p:nvPicPr>
          <p:cNvPr id="5" name="Graphic 4" descr="Classroom with solid fill">
            <a:extLst>
              <a:ext uri="{FF2B5EF4-FFF2-40B4-BE49-F238E27FC236}">
                <a16:creationId xmlns:a16="http://schemas.microsoft.com/office/drawing/2014/main" id="{2BA578B3-B9F9-0369-A3B4-FCEA80C748D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470466" y="1599007"/>
            <a:ext cx="2287194" cy="2287194"/>
          </a:xfrm>
          <a:prstGeom prst="rect">
            <a:avLst/>
          </a:prstGeom>
        </p:spPr>
      </p:pic>
      <p:sp>
        <p:nvSpPr>
          <p:cNvPr id="7" name="TextBox 6">
            <a:extLst>
              <a:ext uri="{FF2B5EF4-FFF2-40B4-BE49-F238E27FC236}">
                <a16:creationId xmlns:a16="http://schemas.microsoft.com/office/drawing/2014/main" id="{0738611B-5C64-75A6-2F90-3BD299D9848A}"/>
              </a:ext>
            </a:extLst>
          </p:cNvPr>
          <p:cNvSpPr txBox="1"/>
          <p:nvPr/>
        </p:nvSpPr>
        <p:spPr>
          <a:xfrm>
            <a:off x="523875" y="3964434"/>
            <a:ext cx="11144250" cy="1569660"/>
          </a:xfrm>
          <a:prstGeom prst="rect">
            <a:avLst/>
          </a:prstGeom>
          <a:solidFill>
            <a:schemeClr val="accent4">
              <a:lumMod val="20000"/>
              <a:lumOff val="80000"/>
            </a:schemeClr>
          </a:solidFill>
        </p:spPr>
        <p:txBody>
          <a:bodyPr wrap="square">
            <a:spAutoFit/>
          </a:bodyPr>
          <a:lstStyle/>
          <a:p>
            <a:r>
              <a:rPr lang="en-GB" i="1" dirty="0"/>
              <a:t>DATES</a:t>
            </a:r>
            <a:r>
              <a:rPr lang="en-GB" dirty="0"/>
              <a:t>:-</a:t>
            </a:r>
          </a:p>
          <a:p>
            <a:r>
              <a:rPr lang="en-GB" b="1" dirty="0"/>
              <a:t>Thursday 30 April, 9.30am-12.00pm</a:t>
            </a:r>
            <a:r>
              <a:rPr lang="en-GB" dirty="0"/>
              <a:t>, Broxbourne Borough Council, Cheshunt </a:t>
            </a:r>
            <a:r>
              <a:rPr lang="en-GB" b="1" dirty="0">
                <a:solidFill>
                  <a:srgbClr val="FF0000"/>
                </a:solidFill>
              </a:rPr>
              <a:t>FULLY BOOKED</a:t>
            </a:r>
            <a:br>
              <a:rPr lang="en-GB" dirty="0"/>
            </a:br>
            <a:r>
              <a:rPr lang="en-GB" b="1" dirty="0"/>
              <a:t>Thursday 14 May, 9.30am – 12.00pm</a:t>
            </a:r>
            <a:r>
              <a:rPr lang="en-GB" dirty="0"/>
              <a:t>, Three Rivers District Council, Rickmansworth </a:t>
            </a:r>
          </a:p>
          <a:p>
            <a:r>
              <a:rPr lang="en-GB" b="1" dirty="0"/>
              <a:t>Monday 18 May, 9.30am - 12.00pm</a:t>
            </a:r>
            <a:r>
              <a:rPr lang="en-GB" dirty="0"/>
              <a:t>, Sadie Centre, Letchworth </a:t>
            </a:r>
            <a:r>
              <a:rPr lang="en-GB" b="1" dirty="0">
                <a:solidFill>
                  <a:srgbClr val="FF0000"/>
                </a:solidFill>
              </a:rPr>
              <a:t>FULLY BOOKED</a:t>
            </a:r>
            <a:endParaRPr lang="en-GB" dirty="0"/>
          </a:p>
          <a:p>
            <a:r>
              <a:rPr lang="en-GB" b="1" dirty="0"/>
              <a:t>Thursday 21 May, 9.30am – 12.00pm</a:t>
            </a:r>
            <a:r>
              <a:rPr lang="en-GB" dirty="0"/>
              <a:t>, South Hill Centre, Hemel Hempstead</a:t>
            </a:r>
            <a:r>
              <a:rPr lang="en-GB" sz="2400" b="1" dirty="0">
                <a:solidFill>
                  <a:srgbClr val="FF0000"/>
                </a:solidFill>
              </a:rPr>
              <a:t> </a:t>
            </a:r>
            <a:r>
              <a:rPr lang="en-GB" sz="2000" b="1" dirty="0">
                <a:solidFill>
                  <a:srgbClr val="FF0000"/>
                </a:solidFill>
              </a:rPr>
              <a:t>FULLY BOOKED</a:t>
            </a:r>
            <a:endParaRPr lang="en-GB" sz="2400" dirty="0"/>
          </a:p>
        </p:txBody>
      </p:sp>
      <p:sp>
        <p:nvSpPr>
          <p:cNvPr id="8" name="TextBox 7">
            <a:extLst>
              <a:ext uri="{FF2B5EF4-FFF2-40B4-BE49-F238E27FC236}">
                <a16:creationId xmlns:a16="http://schemas.microsoft.com/office/drawing/2014/main" id="{ED6F3C59-234D-6714-1C3A-55AE92AAB4FE}"/>
              </a:ext>
            </a:extLst>
          </p:cNvPr>
          <p:cNvSpPr txBox="1"/>
          <p:nvPr/>
        </p:nvSpPr>
        <p:spPr>
          <a:xfrm>
            <a:off x="3829050" y="5811093"/>
            <a:ext cx="3337901" cy="523220"/>
          </a:xfrm>
          <a:prstGeom prst="rect">
            <a:avLst/>
          </a:prstGeom>
          <a:noFill/>
        </p:spPr>
        <p:txBody>
          <a:bodyPr wrap="none" rtlCol="0">
            <a:spAutoFit/>
          </a:bodyPr>
          <a:lstStyle/>
          <a:p>
            <a:r>
              <a:rPr lang="en-GB" sz="2800" b="1" dirty="0">
                <a:solidFill>
                  <a:srgbClr val="00B0F0"/>
                </a:solidFill>
                <a:hlinkClick r:id="rId3"/>
              </a:rPr>
              <a:t>Book your place here</a:t>
            </a:r>
            <a:endParaRPr lang="en-GB" sz="2800" b="1" dirty="0">
              <a:solidFill>
                <a:srgbClr val="00B0F0"/>
              </a:solidFill>
            </a:endParaRPr>
          </a:p>
        </p:txBody>
      </p:sp>
    </p:spTree>
    <p:extLst>
      <p:ext uri="{BB962C8B-B14F-4D97-AF65-F5344CB8AC3E}">
        <p14:creationId xmlns:p14="http://schemas.microsoft.com/office/powerpoint/2010/main" val="34434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4292E-D9B1-BB13-3177-FE36CEB53C3B}"/>
              </a:ext>
            </a:extLst>
          </p:cNvPr>
          <p:cNvSpPr>
            <a:spLocks noGrp="1"/>
          </p:cNvSpPr>
          <p:nvPr>
            <p:ph type="title"/>
          </p:nvPr>
        </p:nvSpPr>
        <p:spPr>
          <a:xfrm>
            <a:off x="4805805" y="642001"/>
            <a:ext cx="6574972" cy="577824"/>
          </a:xfrm>
        </p:spPr>
        <p:txBody>
          <a:bodyPr vert="horz" lIns="91440" tIns="45720" rIns="91440" bIns="45720" rtlCol="0" anchor="b">
            <a:normAutofit fontScale="90000"/>
          </a:bodyPr>
          <a:lstStyle/>
          <a:p>
            <a:r>
              <a:rPr lang="en-US" b="1" dirty="0">
                <a:solidFill>
                  <a:srgbClr val="00B0F0"/>
                </a:solidFill>
              </a:rPr>
              <a:t>Young Carers update</a:t>
            </a:r>
          </a:p>
        </p:txBody>
      </p:sp>
      <p:pic>
        <p:nvPicPr>
          <p:cNvPr id="9" name="Picture 8" descr="Circle of smiling faces of children with heads together looking downwards">
            <a:extLst>
              <a:ext uri="{FF2B5EF4-FFF2-40B4-BE49-F238E27FC236}">
                <a16:creationId xmlns:a16="http://schemas.microsoft.com/office/drawing/2014/main" id="{C9D12320-C05E-8F52-138F-65D3B6F5A27B}"/>
              </a:ext>
            </a:extLst>
          </p:cNvPr>
          <p:cNvPicPr>
            <a:picLocks noChangeAspect="1"/>
          </p:cNvPicPr>
          <p:nvPr/>
        </p:nvPicPr>
        <p:blipFill>
          <a:blip r:embed="rId2">
            <a:extLst>
              <a:ext uri="{28A0092B-C50C-407E-A947-70E740481C1C}">
                <a14:useLocalDpi xmlns:a14="http://schemas.microsoft.com/office/drawing/2010/main" val="0"/>
              </a:ext>
            </a:extLst>
          </a:blip>
          <a:srcRect l="21246" r="28496" b="-1"/>
          <a:stretch>
            <a:fillRect/>
          </a:stretch>
        </p:blipFill>
        <p:spPr>
          <a:xfrm>
            <a:off x="633999" y="640081"/>
            <a:ext cx="4001315" cy="5314406"/>
          </a:xfrm>
          <a:prstGeom prst="rect">
            <a:avLst/>
          </a:prstGeom>
        </p:spPr>
      </p:pic>
      <p:cxnSp>
        <p:nvCxnSpPr>
          <p:cNvPr id="22" name="Straight Connector 2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2AEAC1-EDE2-BB84-FF92-750D792197D2}"/>
              </a:ext>
            </a:extLst>
          </p:cNvPr>
          <p:cNvSpPr txBox="1"/>
          <p:nvPr/>
        </p:nvSpPr>
        <p:spPr>
          <a:xfrm>
            <a:off x="4974769" y="1279255"/>
            <a:ext cx="6574973" cy="4943797"/>
          </a:xfrm>
          <a:prstGeom prst="rect">
            <a:avLst/>
          </a:prstGeom>
          <a:solidFill>
            <a:schemeClr val="bg1"/>
          </a:solidFill>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rPr>
              <a:t>From 1</a:t>
            </a:r>
            <a:r>
              <a:rPr lang="en-US" sz="1500" baseline="30000" dirty="0">
                <a:solidFill>
                  <a:schemeClr val="tx1">
                    <a:lumMod val="75000"/>
                    <a:lumOff val="25000"/>
                  </a:schemeClr>
                </a:solidFill>
              </a:rPr>
              <a:t>st</a:t>
            </a:r>
            <a:r>
              <a:rPr lang="en-US" sz="1500" dirty="0">
                <a:solidFill>
                  <a:schemeClr val="tx1">
                    <a:lumMod val="75000"/>
                    <a:lumOff val="25000"/>
                  </a:schemeClr>
                </a:solidFill>
              </a:rPr>
              <a:t> April 2026, the contract with Carers in Hertfordshire / Young Carers has come to an end.</a:t>
            </a:r>
          </a:p>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rPr>
              <a:t>Hertfordshire County Council has brought this area of support for young carers in-house, integrating it fully within the council’s services.</a:t>
            </a:r>
          </a:p>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rPr>
              <a:t>All existing one-to-one support for young carers will continue.  This includes assessments, help with managing caring responsibilities, regular reviews, and support in preparing for adulthood.</a:t>
            </a: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rPr>
              <a:t>A new Young Carers webpage has been developed in collaboration with young carers and their families.  It includes team contact details and an online registration form.   </a:t>
            </a:r>
            <a:r>
              <a:rPr lang="en-US" sz="1500" dirty="0">
                <a:solidFill>
                  <a:schemeClr val="tx1">
                    <a:lumMod val="75000"/>
                    <a:lumOff val="25000"/>
                  </a:schemeClr>
                </a:solidFill>
                <a:hlinkClick r:id="rId3"/>
              </a:rPr>
              <a:t>More information can be found here</a:t>
            </a:r>
            <a:r>
              <a:rPr lang="en-US" sz="1500" dirty="0">
                <a:solidFill>
                  <a:schemeClr val="tx1">
                    <a:lumMod val="75000"/>
                    <a:lumOff val="25000"/>
                  </a:schemeClr>
                </a:solidFill>
              </a:rPr>
              <a:t>.</a:t>
            </a: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r>
              <a:rPr lang="en-US" sz="1500" dirty="0">
                <a:solidFill>
                  <a:schemeClr val="tx1">
                    <a:lumMod val="75000"/>
                    <a:lumOff val="25000"/>
                  </a:schemeClr>
                </a:solidFill>
              </a:rPr>
              <a:t>The new service officially started at HCC on 1</a:t>
            </a:r>
            <a:r>
              <a:rPr lang="en-US" sz="1500" baseline="30000" dirty="0">
                <a:solidFill>
                  <a:schemeClr val="tx1">
                    <a:lumMod val="75000"/>
                    <a:lumOff val="25000"/>
                  </a:schemeClr>
                </a:solidFill>
              </a:rPr>
              <a:t>st</a:t>
            </a:r>
            <a:r>
              <a:rPr lang="en-US" sz="1500" dirty="0">
                <a:solidFill>
                  <a:schemeClr val="tx1">
                    <a:lumMod val="75000"/>
                    <a:lumOff val="25000"/>
                  </a:schemeClr>
                </a:solidFill>
              </a:rPr>
              <a:t> April 2026.</a:t>
            </a: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pPr>
            <a:r>
              <a:rPr lang="en-GB" b="1" dirty="0"/>
              <a:t>A Young Carers webinar is scheduled for today! </a:t>
            </a:r>
            <a:br>
              <a:rPr lang="en-GB" b="1" dirty="0"/>
            </a:br>
            <a:r>
              <a:rPr lang="en-GB" dirty="0"/>
              <a:t>Thursday 23rd April, 11:30am-12:30pm, offering partner professionals a briefing on the new model, the tools available, and the steps involved in the registration process. </a:t>
            </a:r>
            <a:r>
              <a:rPr lang="en-GB" u="sng" dirty="0">
                <a:hlinkClick r:id="rId4"/>
              </a:rPr>
              <a:t>Event : Introducing-a-New-Young-Carers-Offer-for-Hertfordshire---Lite-Bite - 35577</a:t>
            </a:r>
            <a:r>
              <a:rPr lang="en-GB" dirty="0"/>
              <a:t> </a:t>
            </a: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endParaRPr lang="en-US" sz="15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67653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4169-BF5B-3DEB-682F-93BBAF789628}"/>
              </a:ext>
            </a:extLst>
          </p:cNvPr>
          <p:cNvSpPr>
            <a:spLocks noGrp="1"/>
          </p:cNvSpPr>
          <p:nvPr>
            <p:ph type="title"/>
          </p:nvPr>
        </p:nvSpPr>
        <p:spPr>
          <a:xfrm>
            <a:off x="718662" y="147456"/>
            <a:ext cx="10058400" cy="1214206"/>
          </a:xfrm>
        </p:spPr>
        <p:txBody>
          <a:bodyPr/>
          <a:lstStyle/>
          <a:p>
            <a:r>
              <a:rPr lang="en-GB" sz="4300" b="1" dirty="0">
                <a:solidFill>
                  <a:srgbClr val="00B0F0"/>
                </a:solidFill>
              </a:rPr>
              <a:t>Whole Family Working</a:t>
            </a:r>
          </a:p>
        </p:txBody>
      </p:sp>
      <p:sp>
        <p:nvSpPr>
          <p:cNvPr id="6" name="TextBox 5">
            <a:extLst>
              <a:ext uri="{FF2B5EF4-FFF2-40B4-BE49-F238E27FC236}">
                <a16:creationId xmlns:a16="http://schemas.microsoft.com/office/drawing/2014/main" id="{52A31C0E-4275-0155-56D4-B6F691AABD41}"/>
              </a:ext>
            </a:extLst>
          </p:cNvPr>
          <p:cNvSpPr txBox="1"/>
          <p:nvPr/>
        </p:nvSpPr>
        <p:spPr>
          <a:xfrm>
            <a:off x="718660" y="1598655"/>
            <a:ext cx="6129180" cy="4278094"/>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To coincide with </a:t>
            </a:r>
            <a:r>
              <a:rPr lang="en-GB"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Equal Parenting Week</a:t>
            </a:r>
            <a:r>
              <a:rPr lang="en-GB" sz="1800" dirty="0">
                <a:effectLst/>
                <a:latin typeface="Aptos" panose="020B0004020202020204" pitchFamily="34" charset="0"/>
                <a:ea typeface="Aptos" panose="020B0004020202020204" pitchFamily="34" charset="0"/>
                <a:cs typeface="Times New Roman" panose="02020603050405020304" pitchFamily="18" charset="0"/>
              </a:rPr>
              <a:t>, HSCP/HSAB are hosting a free webinar on Whole Family Working along with the launch of the new HSCP Father Inclusive Practice guidance.</a:t>
            </a:r>
          </a:p>
          <a:p>
            <a:pPr>
              <a:buNone/>
            </a:pP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Hear how practitioners should take a child</a:t>
            </a:r>
            <a:r>
              <a:rPr lang="en-GB" sz="1800" dirty="0">
                <a:effectLst/>
                <a:latin typeface="Cambria Math" panose="02040503050406030204" pitchFamily="18" charset="0"/>
                <a:ea typeface="Aptos" panose="020B0004020202020204" pitchFamily="34" charset="0"/>
                <a:cs typeface="Cambria Math" panose="02040503050406030204" pitchFamily="18" charset="0"/>
              </a:rPr>
              <a:t>‑</a:t>
            </a:r>
            <a:r>
              <a:rPr lang="en-GB" sz="1800" dirty="0">
                <a:effectLst/>
                <a:latin typeface="Aptos" panose="020B0004020202020204" pitchFamily="34" charset="0"/>
                <a:ea typeface="Aptos" panose="020B0004020202020204" pitchFamily="34" charset="0"/>
                <a:cs typeface="Times New Roman" panose="02020603050405020304" pitchFamily="18" charset="0"/>
              </a:rPr>
              <a:t>centred, whole</a:t>
            </a:r>
            <a:r>
              <a:rPr lang="en-GB" sz="1800" dirty="0">
                <a:effectLst/>
                <a:latin typeface="Cambria Math" panose="02040503050406030204" pitchFamily="18" charset="0"/>
                <a:ea typeface="Aptos" panose="020B0004020202020204" pitchFamily="34" charset="0"/>
                <a:cs typeface="Cambria Math" panose="02040503050406030204" pitchFamily="18" charset="0"/>
              </a:rPr>
              <a:t>‑</a:t>
            </a:r>
            <a:r>
              <a:rPr lang="en-GB" sz="1800" dirty="0">
                <a:effectLst/>
                <a:latin typeface="Aptos" panose="020B0004020202020204" pitchFamily="34" charset="0"/>
                <a:ea typeface="Aptos" panose="020B0004020202020204" pitchFamily="34" charset="0"/>
                <a:cs typeface="Times New Roman" panose="02020603050405020304" pitchFamily="18" charset="0"/>
              </a:rPr>
              <a:t>family approach, seeing and hearing the child, understanding each family member’s needs, and recognising how these needs affect one another. </a:t>
            </a:r>
            <a:br>
              <a:rPr lang="en-GB" sz="1800" dirty="0">
                <a:effectLst/>
                <a:latin typeface="Aptos" panose="020B0004020202020204" pitchFamily="34" charset="0"/>
                <a:ea typeface="Aptos" panose="020B0004020202020204" pitchFamily="34" charset="0"/>
                <a:cs typeface="Times New Roman" panose="02020603050405020304" pitchFamily="18" charset="0"/>
              </a:rPr>
            </a:b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Sessions available:-</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indent="457200">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9:30-10:30am – Tuesday 28 April</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indent="457200">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4-5pm – Wednesday 29 April </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indent="457200">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9:30-10:30am – Friday 1 May</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indent="457200">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 </a:t>
            </a:r>
            <a:endParaRPr lang="en-GB"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3EFE02C8-C937-FECC-6064-7EC26767C3F8}"/>
              </a:ext>
            </a:extLst>
          </p:cNvPr>
          <p:cNvPicPr>
            <a:picLocks noChangeAspect="1"/>
          </p:cNvPicPr>
          <p:nvPr/>
        </p:nvPicPr>
        <p:blipFill>
          <a:blip r:embed="rId3"/>
          <a:stretch>
            <a:fillRect/>
          </a:stretch>
        </p:blipFill>
        <p:spPr>
          <a:xfrm>
            <a:off x="6979682" y="1659837"/>
            <a:ext cx="5062724" cy="3375150"/>
          </a:xfrm>
          <a:prstGeom prst="rect">
            <a:avLst/>
          </a:prstGeom>
        </p:spPr>
      </p:pic>
      <p:sp>
        <p:nvSpPr>
          <p:cNvPr id="5" name="TextBox 4">
            <a:extLst>
              <a:ext uri="{FF2B5EF4-FFF2-40B4-BE49-F238E27FC236}">
                <a16:creationId xmlns:a16="http://schemas.microsoft.com/office/drawing/2014/main" id="{1AC807F3-EB99-CE99-2E41-6471BA4CB27A}"/>
              </a:ext>
            </a:extLst>
          </p:cNvPr>
          <p:cNvSpPr txBox="1"/>
          <p:nvPr/>
        </p:nvSpPr>
        <p:spPr>
          <a:xfrm>
            <a:off x="718660" y="5805592"/>
            <a:ext cx="10654190" cy="369332"/>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More information see the attached flyer and book your place here:-  </a:t>
            </a:r>
            <a:r>
              <a:rPr lang="en-GB"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Event List</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r>
              <a:rPr lang="en-GB" sz="1400" i="1" dirty="0">
                <a:effectLst/>
                <a:latin typeface="Aptos" panose="020B0004020202020204" pitchFamily="34" charset="0"/>
                <a:ea typeface="Aptos" panose="020B0004020202020204" pitchFamily="34" charset="0"/>
                <a:cs typeface="Times New Roman" panose="02020603050405020304" pitchFamily="18" charset="0"/>
              </a:rPr>
              <a:t>(scroll down on page)</a:t>
            </a:r>
            <a:endParaRPr lang="en-GB" sz="2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9280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CDB8-6993-7435-230E-21F2333666F4}"/>
              </a:ext>
            </a:extLst>
          </p:cNvPr>
          <p:cNvSpPr>
            <a:spLocks noGrp="1"/>
          </p:cNvSpPr>
          <p:nvPr>
            <p:ph type="title"/>
          </p:nvPr>
        </p:nvSpPr>
        <p:spPr>
          <a:xfrm>
            <a:off x="634447" y="286604"/>
            <a:ext cx="10521233" cy="886214"/>
          </a:xfrm>
        </p:spPr>
        <p:txBody>
          <a:bodyPr>
            <a:normAutofit/>
          </a:bodyPr>
          <a:lstStyle/>
          <a:p>
            <a:r>
              <a:rPr lang="en-GB" dirty="0">
                <a:solidFill>
                  <a:srgbClr val="00B0F0"/>
                </a:solidFill>
                <a:latin typeface="Calibri" panose="020F0502020204030204" pitchFamily="34" charset="0"/>
                <a:ea typeface="Times New Roman" panose="02020603050405020304" pitchFamily="18" charset="0"/>
                <a:cs typeface="Aptos" panose="020B0004020202020204" pitchFamily="34" charset="0"/>
              </a:rPr>
              <a:t>Plan for Children &amp; Young People 2026-31</a:t>
            </a:r>
            <a:endParaRPr lang="en-GB" dirty="0">
              <a:solidFill>
                <a:srgbClr val="00B0F0"/>
              </a:solidFill>
            </a:endParaRPr>
          </a:p>
        </p:txBody>
      </p:sp>
      <p:sp>
        <p:nvSpPr>
          <p:cNvPr id="4" name="TextBox 3">
            <a:extLst>
              <a:ext uri="{FF2B5EF4-FFF2-40B4-BE49-F238E27FC236}">
                <a16:creationId xmlns:a16="http://schemas.microsoft.com/office/drawing/2014/main" id="{DA987629-489D-CDAD-CB4A-648562FAC4CE}"/>
              </a:ext>
            </a:extLst>
          </p:cNvPr>
          <p:cNvSpPr txBox="1"/>
          <p:nvPr/>
        </p:nvSpPr>
        <p:spPr>
          <a:xfrm>
            <a:off x="634447" y="1297105"/>
            <a:ext cx="8070641" cy="4647426"/>
          </a:xfrm>
          <a:prstGeom prst="rect">
            <a:avLst/>
          </a:prstGeom>
          <a:noFill/>
        </p:spPr>
        <p:txBody>
          <a:bodyPr wrap="square">
            <a:spAutoFit/>
          </a:bodyPr>
          <a:lstStyle/>
          <a:p>
            <a:pPr>
              <a:buNone/>
            </a:pPr>
            <a:r>
              <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rPr>
              <a:t>The Plan for Children &amp; Young People 2026-31</a:t>
            </a:r>
            <a:r>
              <a:rPr lang="en-GB" sz="20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sets out Hertfordshire County Council's ambitions for improving outcomes for children and young people and how those ambitions will be enabled. The vision is to support all children and young people to feel they belong and are happy, healthy, and safe so they can thrive with their families and community.</a:t>
            </a:r>
          </a:p>
          <a:p>
            <a:endPar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endParaRPr>
          </a:p>
          <a:p>
            <a:r>
              <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rPr>
              <a:t>supported by a Plan on a Page and an animation which share key information about the four ambitions and what these mean to young people. These are hosted, along with full Plan, at  </a:t>
            </a:r>
            <a:r>
              <a:rPr lang="en-GB" sz="2000" u="sng" dirty="0">
                <a:solidFill>
                  <a:srgbClr val="467886"/>
                </a:solidFill>
                <a:latin typeface="Calibri" panose="020F0502020204030204" pitchFamily="34" charset="0"/>
                <a:ea typeface="Times New Roman" panose="02020603050405020304" pitchFamily="18" charset="0"/>
                <a:cs typeface="Aptos" panose="020B0004020202020204" pitchFamily="34" charset="0"/>
                <a:hlinkClick r:id="rId2" tooltip="Original URL: https://www.hertfordshire.gov.uk/about-the-council/freedom-of-information-and-council-data/open-data-statistics-about-hertfordshire/what-our-priorities-are-and-how-were-doing/hertfordshires-plan-for-children-and-young-people-2026-31.aspx. Cl"/>
              </a:rPr>
              <a:t>Hertfordshire's plan for children and young people 2026-31 | Hertfordshire County Council</a:t>
            </a:r>
            <a:r>
              <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rPr>
              <a:t>. </a:t>
            </a:r>
          </a:p>
          <a:p>
            <a:endPar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endParaRPr>
          </a:p>
          <a:p>
            <a:r>
              <a:rPr lang="en-GB" sz="2000" dirty="0">
                <a:solidFill>
                  <a:srgbClr val="000000"/>
                </a:solidFill>
                <a:latin typeface="Calibri" panose="020F0502020204030204" pitchFamily="34" charset="0"/>
                <a:ea typeface="Times New Roman" panose="02020603050405020304" pitchFamily="18" charset="0"/>
                <a:cs typeface="Aptos" panose="020B0004020202020204" pitchFamily="34" charset="0"/>
              </a:rPr>
              <a:t>You are welcome to share these with the families, young people and children who you work with.</a:t>
            </a:r>
            <a:r>
              <a:rPr lang="en-GB" sz="2000" dirty="0">
                <a:latin typeface="Aptos" panose="020B0004020202020204" pitchFamily="34" charset="0"/>
                <a:ea typeface="Aptos" panose="020B0004020202020204" pitchFamily="34" charset="0"/>
                <a:cs typeface="Aptos" panose="020B0004020202020204" pitchFamily="34" charset="0"/>
              </a:rPr>
              <a:t> </a:t>
            </a:r>
          </a:p>
          <a:p>
            <a:endParaRPr lang="en-GB" dirty="0">
              <a:solidFill>
                <a:srgbClr val="000000"/>
              </a:solidFill>
              <a:latin typeface="Calibri" panose="020F0502020204030204" pitchFamily="34" charset="0"/>
              <a:ea typeface="Times New Roman" panose="02020603050405020304" pitchFamily="18" charset="0"/>
              <a:cs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a:extLst>
              <a:ext uri="{FF2B5EF4-FFF2-40B4-BE49-F238E27FC236}">
                <a16:creationId xmlns:a16="http://schemas.microsoft.com/office/drawing/2014/main" id="{3A86A5DB-B72E-E359-35D6-E3E8C486E579}"/>
              </a:ext>
            </a:extLst>
          </p:cNvPr>
          <p:cNvPicPr>
            <a:picLocks noChangeAspect="1"/>
          </p:cNvPicPr>
          <p:nvPr/>
        </p:nvPicPr>
        <p:blipFill>
          <a:blip r:embed="rId3"/>
          <a:stretch>
            <a:fillRect/>
          </a:stretch>
        </p:blipFill>
        <p:spPr>
          <a:xfrm>
            <a:off x="8892729" y="1297105"/>
            <a:ext cx="2502029" cy="3562533"/>
          </a:xfrm>
          <a:prstGeom prst="rect">
            <a:avLst/>
          </a:prstGeom>
        </p:spPr>
      </p:pic>
    </p:spTree>
    <p:extLst>
      <p:ext uri="{BB962C8B-B14F-4D97-AF65-F5344CB8AC3E}">
        <p14:creationId xmlns:p14="http://schemas.microsoft.com/office/powerpoint/2010/main" val="201990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9239-A575-B609-614B-DB39C2DDC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26864-8E4C-C569-F28F-559C6614BAA0}"/>
              </a:ext>
            </a:extLst>
          </p:cNvPr>
          <p:cNvSpPr>
            <a:spLocks noGrp="1"/>
          </p:cNvSpPr>
          <p:nvPr>
            <p:ph type="title"/>
          </p:nvPr>
        </p:nvSpPr>
        <p:spPr>
          <a:xfrm>
            <a:off x="558247" y="526089"/>
            <a:ext cx="10521233" cy="886214"/>
          </a:xfrm>
        </p:spPr>
        <p:txBody>
          <a:bodyPr>
            <a:normAutofit fontScale="90000"/>
          </a:bodyPr>
          <a:lstStyle/>
          <a:p>
            <a:r>
              <a:rPr lang="en-GB" dirty="0">
                <a:solidFill>
                  <a:srgbClr val="00B0F0"/>
                </a:solidFill>
                <a:latin typeface="Calibri" panose="020F0502020204030204" pitchFamily="34" charset="0"/>
                <a:ea typeface="Times New Roman" panose="02020603050405020304" pitchFamily="18" charset="0"/>
                <a:cs typeface="Aptos" panose="020B0004020202020204" pitchFamily="34" charset="0"/>
              </a:rPr>
              <a:t>Hertfordshire Teenage Pregnancy and Young Parents Strategy 2026-2028</a:t>
            </a:r>
            <a:endParaRPr lang="en-GB" dirty="0">
              <a:solidFill>
                <a:srgbClr val="00B0F0"/>
              </a:solidFill>
            </a:endParaRPr>
          </a:p>
        </p:txBody>
      </p:sp>
      <p:sp>
        <p:nvSpPr>
          <p:cNvPr id="7" name="TextBox 6">
            <a:extLst>
              <a:ext uri="{FF2B5EF4-FFF2-40B4-BE49-F238E27FC236}">
                <a16:creationId xmlns:a16="http://schemas.microsoft.com/office/drawing/2014/main" id="{A802A2DC-F140-C74D-1DF0-5E5B72B8B0FA}"/>
              </a:ext>
            </a:extLst>
          </p:cNvPr>
          <p:cNvSpPr txBox="1"/>
          <p:nvPr/>
        </p:nvSpPr>
        <p:spPr>
          <a:xfrm>
            <a:off x="7832773" y="4880997"/>
            <a:ext cx="4178195" cy="1200329"/>
          </a:xfrm>
          <a:prstGeom prst="rect">
            <a:avLst/>
          </a:prstGeom>
          <a:noFill/>
        </p:spPr>
        <p:txBody>
          <a:bodyPr wrap="square">
            <a:spAutoFit/>
          </a:bodyPr>
          <a:lstStyle/>
          <a:p>
            <a:pPr>
              <a:buNone/>
            </a:pPr>
            <a:r>
              <a:rPr lang="en-GB" sz="2400" b="1" u="sng" dirty="0">
                <a:solidFill>
                  <a:srgbClr val="6EAC1C"/>
                </a:solidFill>
                <a:hlinkClick r:id="rId2" tooltip="https://www.hertfordshire.gov.uk/doc/ph/prof/teenage-pregnancy-and-young-parents-strategy-for-hertfordshire-2026-2028.pdf">
                  <a:extLst>
                    <a:ext uri="{A12FA001-AC4F-418D-AE19-62706E023703}">
                      <ahyp:hlinkClr xmlns:ahyp="http://schemas.microsoft.com/office/drawing/2018/hyperlinkcolor" val="tx"/>
                    </a:ext>
                  </a:extLst>
                </a:hlinkClick>
              </a:rPr>
              <a:t>Hertfordshire Teenage Pregnancy and Young Parents Strategy 2026 – 2028</a:t>
            </a:r>
            <a:endParaRPr lang="en-GB"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B88303C8-6744-6E05-BF52-C7FB817CC351}"/>
              </a:ext>
            </a:extLst>
          </p:cNvPr>
          <p:cNvSpPr txBox="1"/>
          <p:nvPr/>
        </p:nvSpPr>
        <p:spPr>
          <a:xfrm>
            <a:off x="580782" y="1412303"/>
            <a:ext cx="6852239" cy="4770537"/>
          </a:xfrm>
          <a:prstGeom prst="rect">
            <a:avLst/>
          </a:prstGeom>
          <a:noFill/>
        </p:spPr>
        <p:txBody>
          <a:bodyPr wrap="square" rtlCol="0">
            <a:spAutoFit/>
          </a:bodyPr>
          <a:lstStyle/>
          <a:p>
            <a:r>
              <a:rPr lang="en-GB" sz="2200" dirty="0"/>
              <a:t>The strategy sets out our shared ambitions to reduce unplanned teenage pregnancy, support young parents, address inequalities, and strengthen the confidence and skills of our workforce.  </a:t>
            </a:r>
          </a:p>
          <a:p>
            <a:endParaRPr lang="en-GB" sz="2200" dirty="0"/>
          </a:p>
          <a:p>
            <a:r>
              <a:rPr lang="en-GB" sz="2200" dirty="0"/>
              <a:t>To support professionals when working with young people around relationships and sexual health, you can check out our dedicated guidance hub here:</a:t>
            </a:r>
          </a:p>
          <a:p>
            <a:r>
              <a:rPr lang="en-GB" sz="2200" u="sng" dirty="0">
                <a:hlinkClick r:id="rId3"/>
              </a:rPr>
              <a:t>https://publichealth.hertscc.gov.uk/enews/rsheguidance/introduction/introduction</a:t>
            </a:r>
            <a:endParaRPr lang="en-GB" sz="2200" u="sng" dirty="0"/>
          </a:p>
          <a:p>
            <a:endParaRPr lang="en-GB" sz="2400" u="sng" dirty="0"/>
          </a:p>
          <a:p>
            <a:r>
              <a:rPr lang="en-GB" dirty="0"/>
              <a:t>If you would like to discuss this further in any operational team meetings, please contact </a:t>
            </a:r>
            <a:r>
              <a:rPr lang="en-GB" dirty="0">
                <a:hlinkClick r:id="rId4"/>
              </a:rPr>
              <a:t>Stephanie.Ebsworth@hertfordshire.gov.uk</a:t>
            </a:r>
            <a:endParaRPr lang="en-GB" dirty="0"/>
          </a:p>
          <a:p>
            <a:endParaRPr lang="en-GB" sz="2400" dirty="0"/>
          </a:p>
        </p:txBody>
      </p:sp>
      <p:pic>
        <p:nvPicPr>
          <p:cNvPr id="4" name="Picture 3">
            <a:extLst>
              <a:ext uri="{FF2B5EF4-FFF2-40B4-BE49-F238E27FC236}">
                <a16:creationId xmlns:a16="http://schemas.microsoft.com/office/drawing/2014/main" id="{035851EE-F918-053D-0989-66064C29332A}"/>
              </a:ext>
            </a:extLst>
          </p:cNvPr>
          <p:cNvPicPr>
            <a:picLocks noChangeAspect="1"/>
          </p:cNvPicPr>
          <p:nvPr/>
        </p:nvPicPr>
        <p:blipFill>
          <a:blip r:embed="rId5"/>
          <a:stretch>
            <a:fillRect/>
          </a:stretch>
        </p:blipFill>
        <p:spPr>
          <a:xfrm>
            <a:off x="7832773" y="969196"/>
            <a:ext cx="3778444" cy="3911801"/>
          </a:xfrm>
          <a:prstGeom prst="rect">
            <a:avLst/>
          </a:prstGeom>
        </p:spPr>
      </p:pic>
    </p:spTree>
    <p:extLst>
      <p:ext uri="{BB962C8B-B14F-4D97-AF65-F5344CB8AC3E}">
        <p14:creationId xmlns:p14="http://schemas.microsoft.com/office/powerpoint/2010/main" val="99754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2E02-6957-A4A4-52FA-2E6D3BFF84A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271BD15-2272-19B9-A1A2-81653C6D9EB2}"/>
              </a:ext>
            </a:extLst>
          </p:cNvPr>
          <p:cNvSpPr txBox="1">
            <a:spLocks/>
          </p:cNvSpPr>
          <p:nvPr/>
        </p:nvSpPr>
        <p:spPr>
          <a:xfrm>
            <a:off x="457201" y="526089"/>
            <a:ext cx="10622280" cy="886214"/>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700" dirty="0">
                <a:solidFill>
                  <a:srgbClr val="00B0F0"/>
                </a:solidFill>
                <a:latin typeface="Calibri" panose="020F0502020204030204" pitchFamily="34" charset="0"/>
              </a:rPr>
              <a:t>Supporting a Healthy Pregnancy - FREE masterclass for pregnant women in Herts</a:t>
            </a:r>
          </a:p>
        </p:txBody>
      </p:sp>
      <p:pic>
        <p:nvPicPr>
          <p:cNvPr id="5" name="Picture 4">
            <a:extLst>
              <a:ext uri="{FF2B5EF4-FFF2-40B4-BE49-F238E27FC236}">
                <a16:creationId xmlns:a16="http://schemas.microsoft.com/office/drawing/2014/main" id="{DD95E0F7-B2D4-3895-70AF-42D53C01E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918" y="1412303"/>
            <a:ext cx="4649708" cy="4647665"/>
          </a:xfrm>
          <a:prstGeom prst="rect">
            <a:avLst/>
          </a:prstGeom>
        </p:spPr>
      </p:pic>
      <p:sp>
        <p:nvSpPr>
          <p:cNvPr id="6" name="TextBox 5">
            <a:extLst>
              <a:ext uri="{FF2B5EF4-FFF2-40B4-BE49-F238E27FC236}">
                <a16:creationId xmlns:a16="http://schemas.microsoft.com/office/drawing/2014/main" id="{E3B78447-9145-72C4-1ADA-0F4EBD580B99}"/>
              </a:ext>
            </a:extLst>
          </p:cNvPr>
          <p:cNvSpPr txBox="1"/>
          <p:nvPr/>
        </p:nvSpPr>
        <p:spPr>
          <a:xfrm>
            <a:off x="548641" y="2023110"/>
            <a:ext cx="6217920" cy="3970318"/>
          </a:xfrm>
          <a:prstGeom prst="rect">
            <a:avLst/>
          </a:prstGeom>
          <a:noFill/>
        </p:spPr>
        <p:txBody>
          <a:bodyPr wrap="square" rtlCol="0">
            <a:spAutoFit/>
          </a:bodyPr>
          <a:lstStyle/>
          <a:p>
            <a:r>
              <a:rPr lang="en-GB" b="1" dirty="0"/>
              <a:t>Monday 11th May 6pm - 7:30pm</a:t>
            </a:r>
            <a:endParaRPr lang="en-GB" dirty="0"/>
          </a:p>
          <a:p>
            <a:pPr lvl="0"/>
            <a:r>
              <a:rPr lang="en-GB" dirty="0"/>
              <a:t>Guidance on nutrition during pregnancy</a:t>
            </a:r>
          </a:p>
          <a:p>
            <a:pPr lvl="0"/>
            <a:r>
              <a:rPr lang="en-GB" dirty="0"/>
              <a:t>Advice on how to stay active</a:t>
            </a:r>
          </a:p>
          <a:p>
            <a:pPr lvl="0"/>
            <a:r>
              <a:rPr lang="en-GB" dirty="0"/>
              <a:t>Tips on managing commons issues, including morning sickness, sleep and indigestion</a:t>
            </a:r>
          </a:p>
          <a:p>
            <a:pPr lvl="0"/>
            <a:r>
              <a:rPr lang="en-GB" dirty="0"/>
              <a:t>Signposting to other support services</a:t>
            </a:r>
          </a:p>
          <a:p>
            <a:pPr lvl="0"/>
            <a:r>
              <a:rPr lang="en-GB" dirty="0"/>
              <a:t>A chance to ask our expert team any questions</a:t>
            </a:r>
          </a:p>
          <a:p>
            <a:r>
              <a:rPr lang="en-GB" u="sng" dirty="0">
                <a:hlinkClick r:id="rId3" tooltip="https://hrt.maximusuk.co.uk/events/"/>
              </a:rPr>
              <a:t>Sign up here</a:t>
            </a:r>
            <a:r>
              <a:rPr lang="en-GB" dirty="0"/>
              <a:t> now </a:t>
            </a:r>
            <a:r>
              <a:rPr lang="en-GB" b="1" dirty="0"/>
              <a:t>for free</a:t>
            </a:r>
            <a:r>
              <a:rPr lang="en-GB" dirty="0"/>
              <a:t> if you’re an expectant mum in Hertfordshire! </a:t>
            </a:r>
          </a:p>
          <a:p>
            <a:r>
              <a:rPr lang="en-GB" dirty="0"/>
              <a:t> </a:t>
            </a:r>
          </a:p>
          <a:p>
            <a:r>
              <a:rPr lang="en-GB" dirty="0"/>
              <a:t>You can also get a wider range of support and advice from the Love Your Bump team </a:t>
            </a:r>
            <a:r>
              <a:rPr lang="en-GB" u="sng" dirty="0">
                <a:hlinkClick r:id="rId4" tooltip="https://www.hertfordshire.gov.uk/services/health-in-herts/news-events-and-campaigns/love-your-bump/love-your-bump.aspx"/>
              </a:rPr>
              <a:t>here</a:t>
            </a:r>
            <a:endParaRPr lang="en-GB" dirty="0"/>
          </a:p>
          <a:p>
            <a:r>
              <a:rPr lang="en-GB" dirty="0"/>
              <a:t> </a:t>
            </a:r>
          </a:p>
          <a:p>
            <a:endParaRPr lang="en-GB" dirty="0"/>
          </a:p>
        </p:txBody>
      </p:sp>
    </p:spTree>
    <p:extLst>
      <p:ext uri="{BB962C8B-B14F-4D97-AF65-F5344CB8AC3E}">
        <p14:creationId xmlns:p14="http://schemas.microsoft.com/office/powerpoint/2010/main" val="295162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6E07-10D6-FA38-0593-81EF019CAADC}"/>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9346C9AF-CB90-BBCA-04D0-DEC74139A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286603"/>
            <a:ext cx="8555102" cy="6065434"/>
          </a:xfrm>
          <a:prstGeom prst="rect">
            <a:avLst/>
          </a:prstGeom>
        </p:spPr>
      </p:pic>
    </p:spTree>
    <p:extLst>
      <p:ext uri="{BB962C8B-B14F-4D97-AF65-F5344CB8AC3E}">
        <p14:creationId xmlns:p14="http://schemas.microsoft.com/office/powerpoint/2010/main" val="21694471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31073</TotalTime>
  <Words>2701</Words>
  <Application>Microsoft Office PowerPoint</Application>
  <PresentationFormat>Widescreen</PresentationFormat>
  <Paragraphs>200</Paragraphs>
  <Slides>20</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Aptos</vt:lpstr>
      <vt:lpstr>Arial</vt:lpstr>
      <vt:lpstr>Calibri</vt:lpstr>
      <vt:lpstr>Calibri Light</vt:lpstr>
      <vt:lpstr>Cambria Math</vt:lpstr>
      <vt:lpstr>Helvetica</vt:lpstr>
      <vt:lpstr>Symbol</vt:lpstr>
      <vt:lpstr>Retrospect</vt:lpstr>
      <vt:lpstr>Acrobat Document</vt:lpstr>
      <vt:lpstr>Families First  News sharing   Keeping in Touch  Karen Dorney Head of Service  SUPPORTING FAMILIES | CHILDRENS SERVICES  </vt:lpstr>
      <vt:lpstr>Other Workforce Development Opportunities</vt:lpstr>
      <vt:lpstr>Working Together in Early Help Events</vt:lpstr>
      <vt:lpstr>Young Carers update</vt:lpstr>
      <vt:lpstr>Whole Family Working</vt:lpstr>
      <vt:lpstr>Plan for Children &amp; Young People 2026-31</vt:lpstr>
      <vt:lpstr>Hertfordshire Teenage Pregnancy and Young Parents Strategy 2026-2028</vt:lpstr>
      <vt:lpstr>PowerPoint Presentation</vt:lpstr>
      <vt:lpstr>PowerPoint Presentation</vt:lpstr>
      <vt:lpstr>PowerPoint Presentation</vt:lpstr>
      <vt:lpstr>PowerPoint Presentation</vt:lpstr>
      <vt:lpstr>SEND Provision Plan Consultation Now live 23 March to 15 June 2026</vt:lpstr>
      <vt:lpstr>Hertfordshire Family Support Service (FFS) </vt:lpstr>
      <vt:lpstr>Get September Ready with Services for Young People</vt:lpstr>
      <vt:lpstr>Stevenage Inclusive Job Fair – Step2Skills</vt:lpstr>
      <vt:lpstr>Corporate Parenting Strategy 2026-2031</vt:lpstr>
      <vt:lpstr>SEND Events &amp; Activities</vt:lpstr>
      <vt:lpstr>Relationship Support </vt:lpstr>
      <vt:lpstr>Parenting Courses</vt:lpstr>
      <vt:lpstr>Key Families First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Teresa Meehan</cp:lastModifiedBy>
  <cp:revision>364</cp:revision>
  <dcterms:created xsi:type="dcterms:W3CDTF">2022-09-27T12:32:37Z</dcterms:created>
  <dcterms:modified xsi:type="dcterms:W3CDTF">2026-04-22T13:41:20Z</dcterms:modified>
</cp:coreProperties>
</file>