
<file path=[Content_Types].xml><?xml version="1.0" encoding="utf-8"?>
<Types xmlns="http://schemas.openxmlformats.org/package/2006/content-types">
  <Default Extension="bin" ContentType="application/vnd.openxmlformats-officedocument.oleObject"/>
  <Default Extension="docx" ContentType="application/vnd.openxmlformats-officedocument.wordprocessingml.documen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1"/>
  </p:sldMasterIdLst>
  <p:notesMasterIdLst>
    <p:notesMasterId r:id="rId20"/>
  </p:notesMasterIdLst>
  <p:handoutMasterIdLst>
    <p:handoutMasterId r:id="rId21"/>
  </p:handoutMasterIdLst>
  <p:sldIdLst>
    <p:sldId id="269" r:id="rId2"/>
    <p:sldId id="339" r:id="rId3"/>
    <p:sldId id="340" r:id="rId4"/>
    <p:sldId id="305" r:id="rId5"/>
    <p:sldId id="326" r:id="rId6"/>
    <p:sldId id="324" r:id="rId7"/>
    <p:sldId id="338" r:id="rId8"/>
    <p:sldId id="308" r:id="rId9"/>
    <p:sldId id="325" r:id="rId10"/>
    <p:sldId id="310" r:id="rId11"/>
    <p:sldId id="341" r:id="rId12"/>
    <p:sldId id="333" r:id="rId13"/>
    <p:sldId id="331" r:id="rId14"/>
    <p:sldId id="336" r:id="rId15"/>
    <p:sldId id="337" r:id="rId16"/>
    <p:sldId id="328" r:id="rId17"/>
    <p:sldId id="307" r:id="rId18"/>
    <p:sldId id="278"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679CFB-2C00-4270-8FFA-EAC89C0500AC}" v="10" dt="2024-12-11T12:13:20.04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957" autoAdjust="0"/>
    <p:restoredTop sz="82726" autoAdjust="0"/>
  </p:normalViewPr>
  <p:slideViewPr>
    <p:cSldViewPr snapToGrid="0">
      <p:cViewPr varScale="1">
        <p:scale>
          <a:sx n="63" d="100"/>
          <a:sy n="63" d="100"/>
        </p:scale>
        <p:origin x="812" y="64"/>
      </p:cViewPr>
      <p:guideLst/>
    </p:cSldViewPr>
  </p:slideViewPr>
  <p:notesTextViewPr>
    <p:cViewPr>
      <p:scale>
        <a:sx n="1" d="1"/>
        <a:sy n="1" d="1"/>
      </p:scale>
      <p:origin x="0" y="0"/>
    </p:cViewPr>
  </p:notesTextViewPr>
  <p:sorterViewPr>
    <p:cViewPr>
      <p:scale>
        <a:sx n="100" d="100"/>
        <a:sy n="100" d="100"/>
      </p:scale>
      <p:origin x="0" y="-1576"/>
    </p:cViewPr>
  </p:sorterViewPr>
  <p:notesViewPr>
    <p:cSldViewPr snapToGrid="0">
      <p:cViewPr varScale="1">
        <p:scale>
          <a:sx n="50" d="100"/>
          <a:sy n="50" d="100"/>
        </p:scale>
        <p:origin x="1288" y="4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svg"/><Relationship Id="rId3" Type="http://schemas.openxmlformats.org/officeDocument/2006/relationships/hyperlink" Target="https://www.hertfordshire.gov.uk/microsites/families-first/early-help-professionals-area/early-help-professionals.aspx" TargetMode="External"/><Relationship Id="rId7" Type="http://schemas.openxmlformats.org/officeDocument/2006/relationships/image" Target="../media/image33.svg"/><Relationship Id="rId12" Type="http://schemas.openxmlformats.org/officeDocument/2006/relationships/image" Target="../media/image38.png"/><Relationship Id="rId2" Type="http://schemas.openxmlformats.org/officeDocument/2006/relationships/hyperlink" Target="https://www.hertfordshire.gov.uk/microsites/families-first/families-first.aspx" TargetMode="External"/><Relationship Id="rId1" Type="http://schemas.openxmlformats.org/officeDocument/2006/relationships/hyperlink" Target="https://www.hertfordshirefamiliesfirst.org.uk/" TargetMode="External"/><Relationship Id="rId6" Type="http://schemas.openxmlformats.org/officeDocument/2006/relationships/image" Target="../media/image32.png"/><Relationship Id="rId11" Type="http://schemas.openxmlformats.org/officeDocument/2006/relationships/image" Target="../media/image37.svg"/><Relationship Id="rId5" Type="http://schemas.openxmlformats.org/officeDocument/2006/relationships/hyperlink" Target="https://directory.hertfordshire.gov.uk/information/register-to-add-a-listing" TargetMode="External"/><Relationship Id="rId15" Type="http://schemas.openxmlformats.org/officeDocument/2006/relationships/image" Target="../media/image41.svg"/><Relationship Id="rId10" Type="http://schemas.openxmlformats.org/officeDocument/2006/relationships/image" Target="../media/image36.png"/><Relationship Id="rId4" Type="http://schemas.openxmlformats.org/officeDocument/2006/relationships/hyperlink" Target="mailto:familiesfirst.support@hertfordshire.gov.uk" TargetMode="External"/><Relationship Id="rId9" Type="http://schemas.openxmlformats.org/officeDocument/2006/relationships/image" Target="../media/image35.svg"/><Relationship Id="rId14" Type="http://schemas.openxmlformats.org/officeDocument/2006/relationships/image" Target="../media/image40.png"/></Relationships>
</file>

<file path=ppt/diagrams/_rels/drawing1.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40.png"/><Relationship Id="rId3" Type="http://schemas.openxmlformats.org/officeDocument/2006/relationships/hyperlink" Target="https://www.hertfordshirefamiliesfirst.org.uk/" TargetMode="External"/><Relationship Id="rId7" Type="http://schemas.openxmlformats.org/officeDocument/2006/relationships/image" Target="../media/image36.png"/><Relationship Id="rId12" Type="http://schemas.openxmlformats.org/officeDocument/2006/relationships/hyperlink" Target="mailto:familiesfirst.support@hertfordshire.gov.uk" TargetMode="External"/><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hyperlink" Target="https://www.hertfordshire.gov.uk/microsites/families-first/families-first.aspx" TargetMode="External"/><Relationship Id="rId11" Type="http://schemas.openxmlformats.org/officeDocument/2006/relationships/image" Target="../media/image39.svg"/><Relationship Id="rId5" Type="http://schemas.openxmlformats.org/officeDocument/2006/relationships/image" Target="../media/image35.svg"/><Relationship Id="rId15" Type="http://schemas.openxmlformats.org/officeDocument/2006/relationships/hyperlink" Target="https://directory.hertfordshire.gov.uk/information/register-to-add-a-listing" TargetMode="External"/><Relationship Id="rId10" Type="http://schemas.openxmlformats.org/officeDocument/2006/relationships/image" Target="../media/image38.png"/><Relationship Id="rId4" Type="http://schemas.openxmlformats.org/officeDocument/2006/relationships/image" Target="../media/image34.png"/><Relationship Id="rId9" Type="http://schemas.openxmlformats.org/officeDocument/2006/relationships/hyperlink" Target="https://www.hertfordshire.gov.uk/microsites/families-first/early-help-professionals-area/early-help-professionals.aspx" TargetMode="External"/><Relationship Id="rId14" Type="http://schemas.openxmlformats.org/officeDocument/2006/relationships/image" Target="../media/image41.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61D265E-A7B4-4946-AD0D-64054BD9CADD}"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1BC401DA-AE9B-4F5C-944A-E30C3BE3D288}">
      <dgm:prSet custT="1"/>
      <dgm:spPr/>
      <dgm:t>
        <a:bodyPr/>
        <a:lstStyle/>
        <a:p>
          <a:pPr>
            <a:lnSpc>
              <a:spcPct val="100000"/>
            </a:lnSpc>
          </a:pPr>
          <a:r>
            <a:rPr lang="en-GB" sz="1400" dirty="0"/>
            <a:t>Keep up-to-date by reading o</a:t>
          </a:r>
          <a:br>
            <a:rPr lang="en-GB" sz="1400" dirty="0"/>
          </a:br>
          <a:r>
            <a:rPr lang="en-GB" sz="1400" dirty="0"/>
            <a:t>latest </a:t>
          </a:r>
          <a:r>
            <a:rPr lang="en-GB" sz="1600" b="1" dirty="0">
              <a:solidFill>
                <a:srgbClr val="00B0F0"/>
              </a:solidFill>
            </a:rPr>
            <a:t>Families First: </a:t>
          </a:r>
          <a:br>
            <a:rPr lang="en-GB" sz="1400" dirty="0"/>
          </a:br>
          <a:r>
            <a:rPr lang="en-GB" sz="1400" dirty="0">
              <a:hlinkClick xmlns:r="http://schemas.openxmlformats.org/officeDocument/2006/relationships" r:id="rId1"/>
            </a:rPr>
            <a:t>Families First News  </a:t>
          </a:r>
          <a:r>
            <a:rPr lang="en-GB" sz="1400" dirty="0"/>
            <a:t>		</a:t>
          </a:r>
          <a:br>
            <a:rPr lang="en-GB" sz="1400" dirty="0"/>
          </a:br>
          <a:endParaRPr lang="en-US" sz="1400" dirty="0"/>
        </a:p>
      </dgm:t>
    </dgm:pt>
    <dgm:pt modelId="{92522B32-5159-45E7-B8AD-62A79E7CFA34}" type="parTrans" cxnId="{8F15D9B4-097B-4CBE-BFBB-626135146AA2}">
      <dgm:prSet/>
      <dgm:spPr/>
      <dgm:t>
        <a:bodyPr/>
        <a:lstStyle/>
        <a:p>
          <a:endParaRPr lang="en-US"/>
        </a:p>
      </dgm:t>
    </dgm:pt>
    <dgm:pt modelId="{76A102D1-8E3D-4193-AFF7-A35B7FA85E02}" type="sibTrans" cxnId="{8F15D9B4-097B-4CBE-BFBB-626135146AA2}">
      <dgm:prSet/>
      <dgm:spPr/>
      <dgm:t>
        <a:bodyPr/>
        <a:lstStyle/>
        <a:p>
          <a:pPr>
            <a:lnSpc>
              <a:spcPct val="100000"/>
            </a:lnSpc>
          </a:pPr>
          <a:endParaRPr lang="en-US"/>
        </a:p>
      </dgm:t>
    </dgm:pt>
    <dgm:pt modelId="{D42D2A20-5651-4A4F-A7AA-A18CAE57EE2B}">
      <dgm:prSet custT="1"/>
      <dgm:spPr/>
      <dgm:t>
        <a:bodyPr/>
        <a:lstStyle/>
        <a:p>
          <a:pPr>
            <a:lnSpc>
              <a:spcPct val="100000"/>
            </a:lnSpc>
          </a:pPr>
          <a:r>
            <a:rPr lang="en-GB" sz="1400" kern="1200" dirty="0">
              <a:solidFill>
                <a:prstClr val="black">
                  <a:hueOff val="0"/>
                  <a:satOff val="0"/>
                  <a:lumOff val="0"/>
                  <a:alphaOff val="0"/>
                </a:prstClr>
              </a:solidFill>
              <a:latin typeface="Calibri" panose="020F0502020204030204"/>
              <a:ea typeface="+mn-ea"/>
              <a:cs typeface="+mn-cs"/>
            </a:rPr>
            <a:t>Link to support for families:-</a:t>
          </a:r>
          <a:br>
            <a:rPr lang="en-GB" sz="1400" kern="1200" dirty="0">
              <a:solidFill>
                <a:prstClr val="black">
                  <a:hueOff val="0"/>
                  <a:satOff val="0"/>
                  <a:lumOff val="0"/>
                  <a:alphaOff val="0"/>
                </a:prstClr>
              </a:solidFill>
              <a:latin typeface="Calibri" panose="020F0502020204030204"/>
              <a:ea typeface="+mn-ea"/>
              <a:cs typeface="+mn-cs"/>
            </a:rPr>
          </a:br>
          <a:r>
            <a:rPr lang="en-GB" sz="1600" b="1" kern="1200" dirty="0">
              <a:solidFill>
                <a:srgbClr val="00B0F0"/>
              </a:solidFill>
              <a:latin typeface="Calibri" panose="020F0502020204030204"/>
              <a:ea typeface="+mn-ea"/>
              <a:cs typeface="+mn-cs"/>
              <a:hlinkClick xmlns:r="http://schemas.openxmlformats.org/officeDocument/2006/relationships" r:id="rId2">
                <a:extLst>
                  <a:ext uri="{A12FA001-AC4F-418D-AE19-62706E023703}">
                    <ahyp:hlinkClr xmlns:ahyp="http://schemas.microsoft.com/office/drawing/2018/hyperlinkcolor" val="tx"/>
                  </a:ext>
                </a:extLst>
              </a:hlinkClick>
            </a:rPr>
            <a:t>Families First Website</a:t>
          </a:r>
          <a:br>
            <a:rPr lang="en-GB" sz="1400" kern="1200" dirty="0">
              <a:solidFill>
                <a:prstClr val="black">
                  <a:hueOff val="0"/>
                  <a:satOff val="0"/>
                  <a:lumOff val="0"/>
                  <a:alphaOff val="0"/>
                </a:prstClr>
              </a:solidFill>
              <a:latin typeface="Calibri" panose="020F0502020204030204"/>
              <a:ea typeface="+mn-ea"/>
              <a:cs typeface="+mn-cs"/>
            </a:rPr>
          </a:br>
          <a:endParaRPr lang="en-US" sz="1400" kern="1200" dirty="0">
            <a:solidFill>
              <a:prstClr val="black">
                <a:hueOff val="0"/>
                <a:satOff val="0"/>
                <a:lumOff val="0"/>
                <a:alphaOff val="0"/>
              </a:prstClr>
            </a:solidFill>
            <a:latin typeface="Calibri" panose="020F0502020204030204"/>
            <a:ea typeface="+mn-ea"/>
            <a:cs typeface="+mn-cs"/>
          </a:endParaRPr>
        </a:p>
      </dgm:t>
    </dgm:pt>
    <dgm:pt modelId="{55415D8B-7B2E-40FA-81AC-CB588BF46D93}" type="parTrans" cxnId="{65DC458B-8ADA-4A1C-B5AC-763D480010D6}">
      <dgm:prSet/>
      <dgm:spPr/>
      <dgm:t>
        <a:bodyPr/>
        <a:lstStyle/>
        <a:p>
          <a:endParaRPr lang="en-US"/>
        </a:p>
      </dgm:t>
    </dgm:pt>
    <dgm:pt modelId="{28A01F10-2629-4484-87D7-51D26C243B3C}" type="sibTrans" cxnId="{65DC458B-8ADA-4A1C-B5AC-763D480010D6}">
      <dgm:prSet/>
      <dgm:spPr/>
      <dgm:t>
        <a:bodyPr/>
        <a:lstStyle/>
        <a:p>
          <a:pPr>
            <a:lnSpc>
              <a:spcPct val="100000"/>
            </a:lnSpc>
          </a:pPr>
          <a:endParaRPr lang="en-US"/>
        </a:p>
      </dgm:t>
    </dgm:pt>
    <dgm:pt modelId="{308A0376-F3CA-45ED-8F90-63D1D74DB0D3}">
      <dgm:prSet custT="1"/>
      <dgm:spPr/>
      <dgm:t>
        <a:bodyPr/>
        <a:lstStyle/>
        <a:p>
          <a:pPr>
            <a:lnSpc>
              <a:spcPct val="100000"/>
            </a:lnSpc>
          </a:pPr>
          <a:r>
            <a:rPr lang="en-GB" sz="1600" b="1" kern="1200" dirty="0">
              <a:solidFill>
                <a:srgbClr val="00B0F0"/>
              </a:solidFill>
              <a:latin typeface="Calibri" panose="020F0502020204030204"/>
              <a:ea typeface="+mn-ea"/>
              <a:cs typeface="+mn-cs"/>
            </a:rPr>
            <a:t>Professionals</a:t>
          </a:r>
          <a:r>
            <a:rPr lang="en-GB" sz="1400" kern="1200" dirty="0">
              <a:solidFill>
                <a:prstClr val="black">
                  <a:hueOff val="0"/>
                  <a:satOff val="0"/>
                  <a:lumOff val="0"/>
                  <a:alphaOff val="0"/>
                </a:prstClr>
              </a:solidFill>
              <a:latin typeface="Calibri" panose="020F0502020204030204"/>
              <a:ea typeface="+mn-ea"/>
              <a:cs typeface="+mn-cs"/>
            </a:rPr>
            <a:t> area:-</a:t>
          </a:r>
          <a:r>
            <a:rPr lang="en-GB" sz="1400" kern="1200" dirty="0">
              <a:solidFill>
                <a:prstClr val="black">
                  <a:hueOff val="0"/>
                  <a:satOff val="0"/>
                  <a:lumOff val="0"/>
                  <a:alphaOff val="0"/>
                </a:prstClr>
              </a:solidFill>
              <a:latin typeface="Calibri" panose="020F0502020204030204"/>
              <a:ea typeface="+mn-ea"/>
              <a:cs typeface="+mn-cs"/>
              <a:hlinkClick xmlns:r="http://schemas.openxmlformats.org/officeDocument/2006/relationships" r:id="rId3">
                <a:extLst>
                  <a:ext uri="{A12FA001-AC4F-418D-AE19-62706E023703}">
                    <ahyp:hlinkClr xmlns:ahyp="http://schemas.microsoft.com/office/drawing/2018/hyperlinkcolor" val="tx"/>
                  </a:ext>
                </a:extLst>
              </a:hlinkClick>
            </a:rPr>
            <a:t>Early Help – information for professionals and partners </a:t>
          </a:r>
          <a:endParaRPr lang="en-US" sz="1400" kern="1200" dirty="0">
            <a:solidFill>
              <a:prstClr val="black">
                <a:hueOff val="0"/>
                <a:satOff val="0"/>
                <a:lumOff val="0"/>
                <a:alphaOff val="0"/>
              </a:prstClr>
            </a:solidFill>
            <a:latin typeface="Calibri" panose="020F0502020204030204"/>
            <a:ea typeface="+mn-ea"/>
            <a:cs typeface="+mn-cs"/>
          </a:endParaRPr>
        </a:p>
      </dgm:t>
    </dgm:pt>
    <dgm:pt modelId="{9ADC7C46-DA45-4D39-96A2-D4ED91B52C06}" type="parTrans" cxnId="{D27CD7DF-CC11-47F1-B1BF-B063120E0EDB}">
      <dgm:prSet/>
      <dgm:spPr/>
      <dgm:t>
        <a:bodyPr/>
        <a:lstStyle/>
        <a:p>
          <a:endParaRPr lang="en-US"/>
        </a:p>
      </dgm:t>
    </dgm:pt>
    <dgm:pt modelId="{7F6A3D8D-E69E-4C7F-B46E-CFC85BDC4B60}" type="sibTrans" cxnId="{D27CD7DF-CC11-47F1-B1BF-B063120E0EDB}">
      <dgm:prSet/>
      <dgm:spPr/>
      <dgm:t>
        <a:bodyPr/>
        <a:lstStyle/>
        <a:p>
          <a:pPr>
            <a:lnSpc>
              <a:spcPct val="100000"/>
            </a:lnSpc>
          </a:pPr>
          <a:endParaRPr lang="en-US"/>
        </a:p>
      </dgm:t>
    </dgm:pt>
    <dgm:pt modelId="{D103CA9B-181A-4D4A-BD0A-99A60DEED9B4}">
      <dgm:prSet custT="1"/>
      <dgm:spPr/>
      <dgm:t>
        <a:bodyPr/>
        <a:lstStyle/>
        <a:p>
          <a:pPr>
            <a:lnSpc>
              <a:spcPct val="100000"/>
            </a:lnSpc>
          </a:pPr>
          <a:r>
            <a:rPr lang="en-GB" sz="1400" kern="1200" dirty="0">
              <a:solidFill>
                <a:prstClr val="black">
                  <a:hueOff val="0"/>
                  <a:satOff val="0"/>
                  <a:lumOff val="0"/>
                  <a:alphaOff val="0"/>
                </a:prstClr>
              </a:solidFill>
              <a:latin typeface="Calibri" panose="020F0502020204030204"/>
              <a:ea typeface="+mn-ea"/>
              <a:cs typeface="+mn-cs"/>
            </a:rPr>
            <a:t>For Families First partnership </a:t>
          </a:r>
          <a:br>
            <a:rPr lang="en-GB" sz="1400" kern="1200" dirty="0">
              <a:solidFill>
                <a:prstClr val="black">
                  <a:hueOff val="0"/>
                  <a:satOff val="0"/>
                  <a:lumOff val="0"/>
                  <a:alphaOff val="0"/>
                </a:prstClr>
              </a:solidFill>
              <a:latin typeface="Calibri" panose="020F0502020204030204"/>
              <a:ea typeface="+mn-ea"/>
              <a:cs typeface="+mn-cs"/>
            </a:rPr>
          </a:br>
          <a:r>
            <a:rPr lang="en-GB" sz="1400" kern="1200" dirty="0">
              <a:solidFill>
                <a:prstClr val="black">
                  <a:hueOff val="0"/>
                  <a:satOff val="0"/>
                  <a:lumOff val="0"/>
                  <a:alphaOff val="0"/>
                </a:prstClr>
              </a:solidFill>
              <a:latin typeface="Calibri" panose="020F0502020204030204"/>
              <a:ea typeface="+mn-ea"/>
              <a:cs typeface="+mn-cs"/>
            </a:rPr>
            <a:t>groups, news sharing and general info email:-			 </a:t>
          </a:r>
          <a:r>
            <a:rPr lang="en-GB" sz="1400" kern="1200" dirty="0">
              <a:solidFill>
                <a:prstClr val="black">
                  <a:hueOff val="0"/>
                  <a:satOff val="0"/>
                  <a:lumOff val="0"/>
                  <a:alphaOff val="0"/>
                </a:prstClr>
              </a:solidFill>
              <a:latin typeface="Calibri" panose="020F0502020204030204"/>
              <a:ea typeface="+mn-ea"/>
              <a:cs typeface="+mn-cs"/>
              <a:hlinkClick xmlns:r="http://schemas.openxmlformats.org/officeDocument/2006/relationships" r:id="rId4">
                <a:extLst>
                  <a:ext uri="{A12FA001-AC4F-418D-AE19-62706E023703}">
                    <ahyp:hlinkClr xmlns:ahyp="http://schemas.microsoft.com/office/drawing/2018/hyperlinkcolor" val="tx"/>
                  </a:ext>
                </a:extLst>
              </a:hlinkClick>
            </a:rPr>
            <a:t>familiesfirst.support@hertfordshire.gov.uk</a:t>
          </a:r>
          <a:endParaRPr lang="en-US" sz="1400" kern="1200" dirty="0">
            <a:solidFill>
              <a:prstClr val="black">
                <a:hueOff val="0"/>
                <a:satOff val="0"/>
                <a:lumOff val="0"/>
                <a:alphaOff val="0"/>
              </a:prstClr>
            </a:solidFill>
            <a:latin typeface="Calibri" panose="020F0502020204030204"/>
            <a:ea typeface="+mn-ea"/>
            <a:cs typeface="+mn-cs"/>
          </a:endParaRPr>
        </a:p>
      </dgm:t>
    </dgm:pt>
    <dgm:pt modelId="{9381C99A-FA36-48A6-995A-738F59D494F5}" type="parTrans" cxnId="{729AB5AA-1A42-447D-8705-38FD14C11F6C}">
      <dgm:prSet/>
      <dgm:spPr/>
      <dgm:t>
        <a:bodyPr/>
        <a:lstStyle/>
        <a:p>
          <a:endParaRPr lang="en-US"/>
        </a:p>
      </dgm:t>
    </dgm:pt>
    <dgm:pt modelId="{E3D1B1AC-B758-49D8-BB2E-8769AA4DB91B}" type="sibTrans" cxnId="{729AB5AA-1A42-447D-8705-38FD14C11F6C}">
      <dgm:prSet/>
      <dgm:spPr/>
      <dgm:t>
        <a:bodyPr/>
        <a:lstStyle/>
        <a:p>
          <a:pPr>
            <a:lnSpc>
              <a:spcPct val="100000"/>
            </a:lnSpc>
          </a:pPr>
          <a:endParaRPr lang="en-US"/>
        </a:p>
      </dgm:t>
    </dgm:pt>
    <dgm:pt modelId="{83A40B9B-15D3-446E-A594-3ADED060C40A}">
      <dgm:prSet custT="1"/>
      <dgm:spPr/>
      <dgm:t>
        <a:bodyPr/>
        <a:lstStyle/>
        <a:p>
          <a:pPr>
            <a:lnSpc>
              <a:spcPct val="100000"/>
            </a:lnSpc>
          </a:pPr>
          <a:r>
            <a:rPr lang="en-GB" sz="1400" kern="1200" dirty="0">
              <a:solidFill>
                <a:prstClr val="black">
                  <a:hueOff val="0"/>
                  <a:satOff val="0"/>
                  <a:lumOff val="0"/>
                  <a:alphaOff val="0"/>
                </a:prstClr>
              </a:solidFill>
              <a:latin typeface="Calibri" panose="020F0502020204030204"/>
              <a:ea typeface="+mn-ea"/>
              <a:cs typeface="+mn-cs"/>
            </a:rPr>
            <a:t>Ensure your service is listed on the </a:t>
          </a:r>
          <a:r>
            <a:rPr lang="en-GB" sz="1600" b="1" kern="1200" dirty="0">
              <a:solidFill>
                <a:srgbClr val="00B0F0"/>
              </a:solidFill>
              <a:latin typeface="Calibri" panose="020F0502020204030204"/>
              <a:ea typeface="+mn-ea"/>
              <a:cs typeface="+mn-cs"/>
            </a:rPr>
            <a:t>Hertfordshire Directory</a:t>
          </a:r>
          <a:r>
            <a:rPr lang="en-GB" sz="1400" kern="1200" dirty="0">
              <a:solidFill>
                <a:prstClr val="black">
                  <a:hueOff val="0"/>
                  <a:satOff val="0"/>
                  <a:lumOff val="0"/>
                  <a:alphaOff val="0"/>
                </a:prstClr>
              </a:solidFill>
              <a:latin typeface="Calibri" panose="020F0502020204030204"/>
              <a:ea typeface="+mn-ea"/>
              <a:cs typeface="+mn-cs"/>
            </a:rPr>
            <a:t>:- </a:t>
          </a:r>
          <a:r>
            <a:rPr lang="en-GB" sz="1400" kern="1200" dirty="0">
              <a:solidFill>
                <a:prstClr val="black">
                  <a:hueOff val="0"/>
                  <a:satOff val="0"/>
                  <a:lumOff val="0"/>
                  <a:alphaOff val="0"/>
                </a:prstClr>
              </a:solidFill>
              <a:latin typeface="Calibri" panose="020F0502020204030204"/>
              <a:ea typeface="+mn-ea"/>
              <a:cs typeface="+mn-cs"/>
              <a:hlinkClick xmlns:r="http://schemas.openxmlformats.org/officeDocument/2006/relationships" r:id="rId5">
                <a:extLst>
                  <a:ext uri="{A12FA001-AC4F-418D-AE19-62706E023703}">
                    <ahyp:hlinkClr xmlns:ahyp="http://schemas.microsoft.com/office/drawing/2018/hyperlinkcolor" val="tx"/>
                  </a:ext>
                </a:extLst>
              </a:hlinkClick>
            </a:rPr>
            <a:t>Register to add a listing | Hertfordshire Directory</a:t>
          </a:r>
          <a:endParaRPr lang="en-US" sz="1400" kern="1200" dirty="0">
            <a:solidFill>
              <a:prstClr val="black">
                <a:hueOff val="0"/>
                <a:satOff val="0"/>
                <a:lumOff val="0"/>
                <a:alphaOff val="0"/>
              </a:prstClr>
            </a:solidFill>
            <a:latin typeface="Calibri" panose="020F0502020204030204"/>
            <a:ea typeface="+mn-ea"/>
            <a:cs typeface="+mn-cs"/>
          </a:endParaRPr>
        </a:p>
      </dgm:t>
    </dgm:pt>
    <dgm:pt modelId="{DC0C4EB1-772C-470E-8BAB-10DAD530FF4A}" type="parTrans" cxnId="{F14E052E-227B-4C78-8ABB-3D9700225F3F}">
      <dgm:prSet/>
      <dgm:spPr/>
      <dgm:t>
        <a:bodyPr/>
        <a:lstStyle/>
        <a:p>
          <a:endParaRPr lang="en-US"/>
        </a:p>
      </dgm:t>
    </dgm:pt>
    <dgm:pt modelId="{B1053754-09CC-4D16-B12C-FB2955B3546F}" type="sibTrans" cxnId="{F14E052E-227B-4C78-8ABB-3D9700225F3F}">
      <dgm:prSet/>
      <dgm:spPr/>
      <dgm:t>
        <a:bodyPr/>
        <a:lstStyle/>
        <a:p>
          <a:endParaRPr lang="en-US"/>
        </a:p>
      </dgm:t>
    </dgm:pt>
    <dgm:pt modelId="{AAF29601-B6E1-448B-B37C-6EB585C99920}" type="pres">
      <dgm:prSet presAssocID="{261D265E-A7B4-4946-AD0D-64054BD9CADD}" presName="root" presStyleCnt="0">
        <dgm:presLayoutVars>
          <dgm:dir/>
          <dgm:resizeHandles val="exact"/>
        </dgm:presLayoutVars>
      </dgm:prSet>
      <dgm:spPr/>
    </dgm:pt>
    <dgm:pt modelId="{53BB1FED-F5DA-4D66-A6A6-5EA50B1A3CBD}" type="pres">
      <dgm:prSet presAssocID="{261D265E-A7B4-4946-AD0D-64054BD9CADD}" presName="container" presStyleCnt="0">
        <dgm:presLayoutVars>
          <dgm:dir/>
          <dgm:resizeHandles val="exact"/>
        </dgm:presLayoutVars>
      </dgm:prSet>
      <dgm:spPr/>
    </dgm:pt>
    <dgm:pt modelId="{27212B56-5B67-4EB3-AC6B-B005F957CA88}" type="pres">
      <dgm:prSet presAssocID="{1BC401DA-AE9B-4F5C-944A-E30C3BE3D288}" presName="compNode" presStyleCnt="0"/>
      <dgm:spPr/>
    </dgm:pt>
    <dgm:pt modelId="{2B9C28E5-C82B-4380-A420-F7E661D18F6A}" type="pres">
      <dgm:prSet presAssocID="{1BC401DA-AE9B-4F5C-944A-E30C3BE3D288}" presName="iconBgRect" presStyleLbl="bgShp" presStyleIdx="0" presStyleCnt="5"/>
      <dgm:spPr/>
    </dgm:pt>
    <dgm:pt modelId="{8FE692B9-8F18-4CB7-B819-8A12993F813E}" type="pres">
      <dgm:prSet presAssocID="{1BC401DA-AE9B-4F5C-944A-E30C3BE3D288}" presName="iconRect" presStyleLbl="node1" presStyleIdx="0" presStyleCnt="5"/>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dgm:spPr>
      <dgm:extLst>
        <a:ext uri="{E40237B7-FDA0-4F09-8148-C483321AD2D9}">
          <dgm14:cNvPr xmlns:dgm14="http://schemas.microsoft.com/office/drawing/2010/diagram" id="0" name="" descr="Newspaper"/>
        </a:ext>
      </dgm:extLst>
    </dgm:pt>
    <dgm:pt modelId="{D10F2933-04F9-4466-9E40-00321B136C06}" type="pres">
      <dgm:prSet presAssocID="{1BC401DA-AE9B-4F5C-944A-E30C3BE3D288}" presName="spaceRect" presStyleCnt="0"/>
      <dgm:spPr/>
    </dgm:pt>
    <dgm:pt modelId="{C577F4CC-A3A7-45A9-A902-4954EC9FA050}" type="pres">
      <dgm:prSet presAssocID="{1BC401DA-AE9B-4F5C-944A-E30C3BE3D288}" presName="textRect" presStyleLbl="revTx" presStyleIdx="0" presStyleCnt="5">
        <dgm:presLayoutVars>
          <dgm:chMax val="1"/>
          <dgm:chPref val="1"/>
        </dgm:presLayoutVars>
      </dgm:prSet>
      <dgm:spPr/>
    </dgm:pt>
    <dgm:pt modelId="{FDC4CCEE-43C0-4672-A37A-491FF34AA8BC}" type="pres">
      <dgm:prSet presAssocID="{76A102D1-8E3D-4193-AFF7-A35B7FA85E02}" presName="sibTrans" presStyleLbl="sibTrans2D1" presStyleIdx="0" presStyleCnt="0"/>
      <dgm:spPr/>
    </dgm:pt>
    <dgm:pt modelId="{69AC9D1D-7C23-4ED5-A7BA-10A1A373C91D}" type="pres">
      <dgm:prSet presAssocID="{D42D2A20-5651-4A4F-A7AA-A18CAE57EE2B}" presName="compNode" presStyleCnt="0"/>
      <dgm:spPr/>
    </dgm:pt>
    <dgm:pt modelId="{94278E55-D1EE-4CDF-BAD5-337230968986}" type="pres">
      <dgm:prSet presAssocID="{D42D2A20-5651-4A4F-A7AA-A18CAE57EE2B}" presName="iconBgRect" presStyleLbl="bgShp" presStyleIdx="1" presStyleCnt="5"/>
      <dgm:spPr/>
    </dgm:pt>
    <dgm:pt modelId="{EB4D32FC-71D3-4FB6-807D-EEDE1327DCF4}" type="pres">
      <dgm:prSet presAssocID="{D42D2A20-5651-4A4F-A7AA-A18CAE57EE2B}" presName="iconRect" presStyleLbl="node1" presStyleIdx="1" presStyleCnt="5"/>
      <dgm:spPr>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dgm:spPr>
      <dgm:extLst>
        <a:ext uri="{E40237B7-FDA0-4F09-8148-C483321AD2D9}">
          <dgm14:cNvPr xmlns:dgm14="http://schemas.microsoft.com/office/drawing/2010/diagram" id="0" name="" descr="Link"/>
        </a:ext>
      </dgm:extLst>
    </dgm:pt>
    <dgm:pt modelId="{F0FDCC51-3F7B-4ADA-96BF-9FE7D0C83257}" type="pres">
      <dgm:prSet presAssocID="{D42D2A20-5651-4A4F-A7AA-A18CAE57EE2B}" presName="spaceRect" presStyleCnt="0"/>
      <dgm:spPr/>
    </dgm:pt>
    <dgm:pt modelId="{1F9DE7A4-869E-4B01-BED1-02D163E2222C}" type="pres">
      <dgm:prSet presAssocID="{D42D2A20-5651-4A4F-A7AA-A18CAE57EE2B}" presName="textRect" presStyleLbl="revTx" presStyleIdx="1" presStyleCnt="5">
        <dgm:presLayoutVars>
          <dgm:chMax val="1"/>
          <dgm:chPref val="1"/>
        </dgm:presLayoutVars>
      </dgm:prSet>
      <dgm:spPr/>
    </dgm:pt>
    <dgm:pt modelId="{34DC764E-3988-492D-881F-AFA6667D7A9F}" type="pres">
      <dgm:prSet presAssocID="{28A01F10-2629-4484-87D7-51D26C243B3C}" presName="sibTrans" presStyleLbl="sibTrans2D1" presStyleIdx="0" presStyleCnt="0"/>
      <dgm:spPr/>
    </dgm:pt>
    <dgm:pt modelId="{78C1CD73-8304-47E1-B495-368B1F3BBCC7}" type="pres">
      <dgm:prSet presAssocID="{308A0376-F3CA-45ED-8F90-63D1D74DB0D3}" presName="compNode" presStyleCnt="0"/>
      <dgm:spPr/>
    </dgm:pt>
    <dgm:pt modelId="{191F505F-73FD-4298-B1EC-90505CB6F412}" type="pres">
      <dgm:prSet presAssocID="{308A0376-F3CA-45ED-8F90-63D1D74DB0D3}" presName="iconBgRect" presStyleLbl="bgShp" presStyleIdx="2" presStyleCnt="5"/>
      <dgm:spPr/>
    </dgm:pt>
    <dgm:pt modelId="{BEF946DA-7F8C-4E9A-BA97-F6A66C89403B}" type="pres">
      <dgm:prSet presAssocID="{308A0376-F3CA-45ED-8F90-63D1D74DB0D3}" presName="iconRect" presStyleLbl="node1" presStyleIdx="2" presStyleCnt="5"/>
      <dgm:spPr>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dgm:spPr>
      <dgm:extLst>
        <a:ext uri="{E40237B7-FDA0-4F09-8148-C483321AD2D9}">
          <dgm14:cNvPr xmlns:dgm14="http://schemas.microsoft.com/office/drawing/2010/diagram" id="0" name="" descr="Handshake"/>
        </a:ext>
      </dgm:extLst>
    </dgm:pt>
    <dgm:pt modelId="{DD61BD54-3BE2-4BBB-A5B4-8A24AA46BCD9}" type="pres">
      <dgm:prSet presAssocID="{308A0376-F3CA-45ED-8F90-63D1D74DB0D3}" presName="spaceRect" presStyleCnt="0"/>
      <dgm:spPr/>
    </dgm:pt>
    <dgm:pt modelId="{5A5B14EA-CFFE-462B-A933-65C8C04961A1}" type="pres">
      <dgm:prSet presAssocID="{308A0376-F3CA-45ED-8F90-63D1D74DB0D3}" presName="textRect" presStyleLbl="revTx" presStyleIdx="2" presStyleCnt="5">
        <dgm:presLayoutVars>
          <dgm:chMax val="1"/>
          <dgm:chPref val="1"/>
        </dgm:presLayoutVars>
      </dgm:prSet>
      <dgm:spPr/>
    </dgm:pt>
    <dgm:pt modelId="{B3436AE3-6B71-41DE-8513-38F6979F7CE8}" type="pres">
      <dgm:prSet presAssocID="{7F6A3D8D-E69E-4C7F-B46E-CFC85BDC4B60}" presName="sibTrans" presStyleLbl="sibTrans2D1" presStyleIdx="0" presStyleCnt="0"/>
      <dgm:spPr/>
    </dgm:pt>
    <dgm:pt modelId="{F0F678F4-E607-4A69-9D44-8C0AFE30010F}" type="pres">
      <dgm:prSet presAssocID="{D103CA9B-181A-4D4A-BD0A-99A60DEED9B4}" presName="compNode" presStyleCnt="0"/>
      <dgm:spPr/>
    </dgm:pt>
    <dgm:pt modelId="{D73C423A-E0BC-4CD6-93F4-1CF63C0E4F38}" type="pres">
      <dgm:prSet presAssocID="{D103CA9B-181A-4D4A-BD0A-99A60DEED9B4}" presName="iconBgRect" presStyleLbl="bgShp" presStyleIdx="3" presStyleCnt="5"/>
      <dgm:spPr/>
    </dgm:pt>
    <dgm:pt modelId="{AB641195-C2BA-4A56-889F-E132C580AC34}" type="pres">
      <dgm:prSet presAssocID="{D103CA9B-181A-4D4A-BD0A-99A60DEED9B4}" presName="iconRect" presStyleLbl="node1" presStyleIdx="3" presStyleCnt="5"/>
      <dgm:spPr>
        <a:blipFill>
          <a:blip xmlns:r="http://schemas.openxmlformats.org/officeDocument/2006/relationships"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a:blipFill>
      </dgm:spPr>
      <dgm:extLst>
        <a:ext uri="{E40237B7-FDA0-4F09-8148-C483321AD2D9}">
          <dgm14:cNvPr xmlns:dgm14="http://schemas.microsoft.com/office/drawing/2010/diagram" id="0" name="" descr="Envelope"/>
        </a:ext>
      </dgm:extLst>
    </dgm:pt>
    <dgm:pt modelId="{B2455E94-6560-4445-B6A5-483050DCCA5C}" type="pres">
      <dgm:prSet presAssocID="{D103CA9B-181A-4D4A-BD0A-99A60DEED9B4}" presName="spaceRect" presStyleCnt="0"/>
      <dgm:spPr/>
    </dgm:pt>
    <dgm:pt modelId="{72EC3486-6A0A-4729-9DD5-ECDE8BE9FF51}" type="pres">
      <dgm:prSet presAssocID="{D103CA9B-181A-4D4A-BD0A-99A60DEED9B4}" presName="textRect" presStyleLbl="revTx" presStyleIdx="3" presStyleCnt="5">
        <dgm:presLayoutVars>
          <dgm:chMax val="1"/>
          <dgm:chPref val="1"/>
        </dgm:presLayoutVars>
      </dgm:prSet>
      <dgm:spPr/>
    </dgm:pt>
    <dgm:pt modelId="{A1A7AA11-9281-417A-B6EA-36E9644C2EC5}" type="pres">
      <dgm:prSet presAssocID="{E3D1B1AC-B758-49D8-BB2E-8769AA4DB91B}" presName="sibTrans" presStyleLbl="sibTrans2D1" presStyleIdx="0" presStyleCnt="0"/>
      <dgm:spPr/>
    </dgm:pt>
    <dgm:pt modelId="{D1E8CD07-83DA-4517-BD6A-469E6D2A3E57}" type="pres">
      <dgm:prSet presAssocID="{83A40B9B-15D3-446E-A594-3ADED060C40A}" presName="compNode" presStyleCnt="0"/>
      <dgm:spPr/>
    </dgm:pt>
    <dgm:pt modelId="{2AA245C6-E1FD-4FA8-9D8F-561BDBA1C0D0}" type="pres">
      <dgm:prSet presAssocID="{83A40B9B-15D3-446E-A594-3ADED060C40A}" presName="iconBgRect" presStyleLbl="bgShp" presStyleIdx="4" presStyleCnt="5"/>
      <dgm:spPr/>
    </dgm:pt>
    <dgm:pt modelId="{C2351556-2A67-4E6A-9DCB-401AAA9EE664}" type="pres">
      <dgm:prSet presAssocID="{83A40B9B-15D3-446E-A594-3ADED060C40A}" presName="iconRect" presStyleLbl="node1" presStyleIdx="4" presStyleCnt="5"/>
      <dgm:spPr>
        <a:blipFill>
          <a:blip xmlns:r="http://schemas.openxmlformats.org/officeDocument/2006/relationships"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a:blipFill>
      </dgm:spPr>
      <dgm:extLst>
        <a:ext uri="{E40237B7-FDA0-4F09-8148-C483321AD2D9}">
          <dgm14:cNvPr xmlns:dgm14="http://schemas.microsoft.com/office/drawing/2010/diagram" id="0" name="" descr="Classroom"/>
        </a:ext>
      </dgm:extLst>
    </dgm:pt>
    <dgm:pt modelId="{AA67E815-6D3D-4C50-B885-EEAB0ED1B61B}" type="pres">
      <dgm:prSet presAssocID="{83A40B9B-15D3-446E-A594-3ADED060C40A}" presName="spaceRect" presStyleCnt="0"/>
      <dgm:spPr/>
    </dgm:pt>
    <dgm:pt modelId="{3CAF1185-E093-4C24-A9D7-6593E159FF80}" type="pres">
      <dgm:prSet presAssocID="{83A40B9B-15D3-446E-A594-3ADED060C40A}" presName="textRect" presStyleLbl="revTx" presStyleIdx="4" presStyleCnt="5" custScaleX="138468" custLinFactNeighborX="18316" custLinFactNeighborY="-3981">
        <dgm:presLayoutVars>
          <dgm:chMax val="1"/>
          <dgm:chPref val="1"/>
        </dgm:presLayoutVars>
      </dgm:prSet>
      <dgm:spPr/>
    </dgm:pt>
  </dgm:ptLst>
  <dgm:cxnLst>
    <dgm:cxn modelId="{2A216E07-3F82-4917-9DAB-A829118EB439}" type="presOf" srcId="{7F6A3D8D-E69E-4C7F-B46E-CFC85BDC4B60}" destId="{B3436AE3-6B71-41DE-8513-38F6979F7CE8}" srcOrd="0" destOrd="0" presId="urn:microsoft.com/office/officeart/2018/2/layout/IconCircleList"/>
    <dgm:cxn modelId="{2416A00C-B0A9-4706-8234-847E8B6D562E}" type="presOf" srcId="{D42D2A20-5651-4A4F-A7AA-A18CAE57EE2B}" destId="{1F9DE7A4-869E-4B01-BED1-02D163E2222C}" srcOrd="0" destOrd="0" presId="urn:microsoft.com/office/officeart/2018/2/layout/IconCircleList"/>
    <dgm:cxn modelId="{6E4C711C-F800-4A4F-BB92-9EE25143ECAA}" type="presOf" srcId="{28A01F10-2629-4484-87D7-51D26C243B3C}" destId="{34DC764E-3988-492D-881F-AFA6667D7A9F}" srcOrd="0" destOrd="0" presId="urn:microsoft.com/office/officeart/2018/2/layout/IconCircleList"/>
    <dgm:cxn modelId="{F14E052E-227B-4C78-8ABB-3D9700225F3F}" srcId="{261D265E-A7B4-4946-AD0D-64054BD9CADD}" destId="{83A40B9B-15D3-446E-A594-3ADED060C40A}" srcOrd="4" destOrd="0" parTransId="{DC0C4EB1-772C-470E-8BAB-10DAD530FF4A}" sibTransId="{B1053754-09CC-4D16-B12C-FB2955B3546F}"/>
    <dgm:cxn modelId="{F96FF766-7399-4F0B-A5D7-EA1714E47E25}" type="presOf" srcId="{83A40B9B-15D3-446E-A594-3ADED060C40A}" destId="{3CAF1185-E093-4C24-A9D7-6593E159FF80}" srcOrd="0" destOrd="0" presId="urn:microsoft.com/office/officeart/2018/2/layout/IconCircleList"/>
    <dgm:cxn modelId="{277B2D6B-E252-469F-9594-85A05FE36458}" type="presOf" srcId="{1BC401DA-AE9B-4F5C-944A-E30C3BE3D288}" destId="{C577F4CC-A3A7-45A9-A902-4954EC9FA050}" srcOrd="0" destOrd="0" presId="urn:microsoft.com/office/officeart/2018/2/layout/IconCircleList"/>
    <dgm:cxn modelId="{9958C550-AED3-44F7-BF03-8123C10F2E32}" type="presOf" srcId="{261D265E-A7B4-4946-AD0D-64054BD9CADD}" destId="{AAF29601-B6E1-448B-B37C-6EB585C99920}" srcOrd="0" destOrd="0" presId="urn:microsoft.com/office/officeart/2018/2/layout/IconCircleList"/>
    <dgm:cxn modelId="{65DC458B-8ADA-4A1C-B5AC-763D480010D6}" srcId="{261D265E-A7B4-4946-AD0D-64054BD9CADD}" destId="{D42D2A20-5651-4A4F-A7AA-A18CAE57EE2B}" srcOrd="1" destOrd="0" parTransId="{55415D8B-7B2E-40FA-81AC-CB588BF46D93}" sibTransId="{28A01F10-2629-4484-87D7-51D26C243B3C}"/>
    <dgm:cxn modelId="{729AB5AA-1A42-447D-8705-38FD14C11F6C}" srcId="{261D265E-A7B4-4946-AD0D-64054BD9CADD}" destId="{D103CA9B-181A-4D4A-BD0A-99A60DEED9B4}" srcOrd="3" destOrd="0" parTransId="{9381C99A-FA36-48A6-995A-738F59D494F5}" sibTransId="{E3D1B1AC-B758-49D8-BB2E-8769AA4DB91B}"/>
    <dgm:cxn modelId="{8F15D9B4-097B-4CBE-BFBB-626135146AA2}" srcId="{261D265E-A7B4-4946-AD0D-64054BD9CADD}" destId="{1BC401DA-AE9B-4F5C-944A-E30C3BE3D288}" srcOrd="0" destOrd="0" parTransId="{92522B32-5159-45E7-B8AD-62A79E7CFA34}" sibTransId="{76A102D1-8E3D-4193-AFF7-A35B7FA85E02}"/>
    <dgm:cxn modelId="{F69310BC-B7D0-4168-9738-2713FBE5FAB3}" type="presOf" srcId="{D103CA9B-181A-4D4A-BD0A-99A60DEED9B4}" destId="{72EC3486-6A0A-4729-9DD5-ECDE8BE9FF51}" srcOrd="0" destOrd="0" presId="urn:microsoft.com/office/officeart/2018/2/layout/IconCircleList"/>
    <dgm:cxn modelId="{D27CD7DF-CC11-47F1-B1BF-B063120E0EDB}" srcId="{261D265E-A7B4-4946-AD0D-64054BD9CADD}" destId="{308A0376-F3CA-45ED-8F90-63D1D74DB0D3}" srcOrd="2" destOrd="0" parTransId="{9ADC7C46-DA45-4D39-96A2-D4ED91B52C06}" sibTransId="{7F6A3D8D-E69E-4C7F-B46E-CFC85BDC4B60}"/>
    <dgm:cxn modelId="{382768EB-8821-4DCB-9320-104987647147}" type="presOf" srcId="{E3D1B1AC-B758-49D8-BB2E-8769AA4DB91B}" destId="{A1A7AA11-9281-417A-B6EA-36E9644C2EC5}" srcOrd="0" destOrd="0" presId="urn:microsoft.com/office/officeart/2018/2/layout/IconCircleList"/>
    <dgm:cxn modelId="{A3EAEEF1-B3EC-46C6-8F60-E202630FB737}" type="presOf" srcId="{76A102D1-8E3D-4193-AFF7-A35B7FA85E02}" destId="{FDC4CCEE-43C0-4672-A37A-491FF34AA8BC}" srcOrd="0" destOrd="0" presId="urn:microsoft.com/office/officeart/2018/2/layout/IconCircleList"/>
    <dgm:cxn modelId="{99904CF8-1C92-4362-A047-903ED5940D54}" type="presOf" srcId="{308A0376-F3CA-45ED-8F90-63D1D74DB0D3}" destId="{5A5B14EA-CFFE-462B-A933-65C8C04961A1}" srcOrd="0" destOrd="0" presId="urn:microsoft.com/office/officeart/2018/2/layout/IconCircleList"/>
    <dgm:cxn modelId="{8BEBAB3C-0B5C-4E27-BFE6-39C3FAF8806C}" type="presParOf" srcId="{AAF29601-B6E1-448B-B37C-6EB585C99920}" destId="{53BB1FED-F5DA-4D66-A6A6-5EA50B1A3CBD}" srcOrd="0" destOrd="0" presId="urn:microsoft.com/office/officeart/2018/2/layout/IconCircleList"/>
    <dgm:cxn modelId="{C258CE52-BCA3-4749-ADB4-0F43BA8591A6}" type="presParOf" srcId="{53BB1FED-F5DA-4D66-A6A6-5EA50B1A3CBD}" destId="{27212B56-5B67-4EB3-AC6B-B005F957CA88}" srcOrd="0" destOrd="0" presId="urn:microsoft.com/office/officeart/2018/2/layout/IconCircleList"/>
    <dgm:cxn modelId="{5F16C33B-1BD8-4723-9CDA-E1636EAF64D3}" type="presParOf" srcId="{27212B56-5B67-4EB3-AC6B-B005F957CA88}" destId="{2B9C28E5-C82B-4380-A420-F7E661D18F6A}" srcOrd="0" destOrd="0" presId="urn:microsoft.com/office/officeart/2018/2/layout/IconCircleList"/>
    <dgm:cxn modelId="{20EC5B60-FE4B-446F-9D22-CA45043A6B35}" type="presParOf" srcId="{27212B56-5B67-4EB3-AC6B-B005F957CA88}" destId="{8FE692B9-8F18-4CB7-B819-8A12993F813E}" srcOrd="1" destOrd="0" presId="urn:microsoft.com/office/officeart/2018/2/layout/IconCircleList"/>
    <dgm:cxn modelId="{C51D6B8A-3796-4290-8FFB-2F7794FF66F8}" type="presParOf" srcId="{27212B56-5B67-4EB3-AC6B-B005F957CA88}" destId="{D10F2933-04F9-4466-9E40-00321B136C06}" srcOrd="2" destOrd="0" presId="urn:microsoft.com/office/officeart/2018/2/layout/IconCircleList"/>
    <dgm:cxn modelId="{148DED54-BF08-4C88-8EDA-3F5F40B8AEAD}" type="presParOf" srcId="{27212B56-5B67-4EB3-AC6B-B005F957CA88}" destId="{C577F4CC-A3A7-45A9-A902-4954EC9FA050}" srcOrd="3" destOrd="0" presId="urn:microsoft.com/office/officeart/2018/2/layout/IconCircleList"/>
    <dgm:cxn modelId="{3BA29AE8-0D8E-4936-8B03-0658DFCBD5EA}" type="presParOf" srcId="{53BB1FED-F5DA-4D66-A6A6-5EA50B1A3CBD}" destId="{FDC4CCEE-43C0-4672-A37A-491FF34AA8BC}" srcOrd="1" destOrd="0" presId="urn:microsoft.com/office/officeart/2018/2/layout/IconCircleList"/>
    <dgm:cxn modelId="{0F1B6261-EE25-413E-AF86-D8B27D548758}" type="presParOf" srcId="{53BB1FED-F5DA-4D66-A6A6-5EA50B1A3CBD}" destId="{69AC9D1D-7C23-4ED5-A7BA-10A1A373C91D}" srcOrd="2" destOrd="0" presId="urn:microsoft.com/office/officeart/2018/2/layout/IconCircleList"/>
    <dgm:cxn modelId="{AA3F01C7-A76B-49FF-905A-FBACD865BF47}" type="presParOf" srcId="{69AC9D1D-7C23-4ED5-A7BA-10A1A373C91D}" destId="{94278E55-D1EE-4CDF-BAD5-337230968986}" srcOrd="0" destOrd="0" presId="urn:microsoft.com/office/officeart/2018/2/layout/IconCircleList"/>
    <dgm:cxn modelId="{85D18841-6417-4209-866E-F716029F4AB8}" type="presParOf" srcId="{69AC9D1D-7C23-4ED5-A7BA-10A1A373C91D}" destId="{EB4D32FC-71D3-4FB6-807D-EEDE1327DCF4}" srcOrd="1" destOrd="0" presId="urn:microsoft.com/office/officeart/2018/2/layout/IconCircleList"/>
    <dgm:cxn modelId="{A4FB013E-763C-43DB-BF3B-6DA9014D45A4}" type="presParOf" srcId="{69AC9D1D-7C23-4ED5-A7BA-10A1A373C91D}" destId="{F0FDCC51-3F7B-4ADA-96BF-9FE7D0C83257}" srcOrd="2" destOrd="0" presId="urn:microsoft.com/office/officeart/2018/2/layout/IconCircleList"/>
    <dgm:cxn modelId="{5DDC6013-4023-4903-BFC5-B6FF08F97790}" type="presParOf" srcId="{69AC9D1D-7C23-4ED5-A7BA-10A1A373C91D}" destId="{1F9DE7A4-869E-4B01-BED1-02D163E2222C}" srcOrd="3" destOrd="0" presId="urn:microsoft.com/office/officeart/2018/2/layout/IconCircleList"/>
    <dgm:cxn modelId="{7FBA3DB8-079C-4B77-AAC8-17DE88BAD565}" type="presParOf" srcId="{53BB1FED-F5DA-4D66-A6A6-5EA50B1A3CBD}" destId="{34DC764E-3988-492D-881F-AFA6667D7A9F}" srcOrd="3" destOrd="0" presId="urn:microsoft.com/office/officeart/2018/2/layout/IconCircleList"/>
    <dgm:cxn modelId="{CC7DB260-9193-4935-ADE6-3D2C1498FE28}" type="presParOf" srcId="{53BB1FED-F5DA-4D66-A6A6-5EA50B1A3CBD}" destId="{78C1CD73-8304-47E1-B495-368B1F3BBCC7}" srcOrd="4" destOrd="0" presId="urn:microsoft.com/office/officeart/2018/2/layout/IconCircleList"/>
    <dgm:cxn modelId="{903EE29E-F628-4143-955C-AF6C00C956EA}" type="presParOf" srcId="{78C1CD73-8304-47E1-B495-368B1F3BBCC7}" destId="{191F505F-73FD-4298-B1EC-90505CB6F412}" srcOrd="0" destOrd="0" presId="urn:microsoft.com/office/officeart/2018/2/layout/IconCircleList"/>
    <dgm:cxn modelId="{C95F1122-7189-4C4C-A25F-443FDD4E2384}" type="presParOf" srcId="{78C1CD73-8304-47E1-B495-368B1F3BBCC7}" destId="{BEF946DA-7F8C-4E9A-BA97-F6A66C89403B}" srcOrd="1" destOrd="0" presId="urn:microsoft.com/office/officeart/2018/2/layout/IconCircleList"/>
    <dgm:cxn modelId="{45D3E97D-5505-41E8-8E96-399E8D0743EB}" type="presParOf" srcId="{78C1CD73-8304-47E1-B495-368B1F3BBCC7}" destId="{DD61BD54-3BE2-4BBB-A5B4-8A24AA46BCD9}" srcOrd="2" destOrd="0" presId="urn:microsoft.com/office/officeart/2018/2/layout/IconCircleList"/>
    <dgm:cxn modelId="{BCF9D448-1C97-4B8C-B8E7-342746FF86FB}" type="presParOf" srcId="{78C1CD73-8304-47E1-B495-368B1F3BBCC7}" destId="{5A5B14EA-CFFE-462B-A933-65C8C04961A1}" srcOrd="3" destOrd="0" presId="urn:microsoft.com/office/officeart/2018/2/layout/IconCircleList"/>
    <dgm:cxn modelId="{569AE8DA-F8CC-4315-A25E-8FAF86AAC49B}" type="presParOf" srcId="{53BB1FED-F5DA-4D66-A6A6-5EA50B1A3CBD}" destId="{B3436AE3-6B71-41DE-8513-38F6979F7CE8}" srcOrd="5" destOrd="0" presId="urn:microsoft.com/office/officeart/2018/2/layout/IconCircleList"/>
    <dgm:cxn modelId="{994C2F23-8B53-43EF-9D6D-924E8241E685}" type="presParOf" srcId="{53BB1FED-F5DA-4D66-A6A6-5EA50B1A3CBD}" destId="{F0F678F4-E607-4A69-9D44-8C0AFE30010F}" srcOrd="6" destOrd="0" presId="urn:microsoft.com/office/officeart/2018/2/layout/IconCircleList"/>
    <dgm:cxn modelId="{F7B1F5AB-26BF-4DAF-9F59-B1C56B9F74B9}" type="presParOf" srcId="{F0F678F4-E607-4A69-9D44-8C0AFE30010F}" destId="{D73C423A-E0BC-4CD6-93F4-1CF63C0E4F38}" srcOrd="0" destOrd="0" presId="urn:microsoft.com/office/officeart/2018/2/layout/IconCircleList"/>
    <dgm:cxn modelId="{C4E33F2D-54EF-4EBB-A20A-393837D3C88E}" type="presParOf" srcId="{F0F678F4-E607-4A69-9D44-8C0AFE30010F}" destId="{AB641195-C2BA-4A56-889F-E132C580AC34}" srcOrd="1" destOrd="0" presId="urn:microsoft.com/office/officeart/2018/2/layout/IconCircleList"/>
    <dgm:cxn modelId="{06B67F82-EFC3-4898-91AB-BF8277B6719D}" type="presParOf" srcId="{F0F678F4-E607-4A69-9D44-8C0AFE30010F}" destId="{B2455E94-6560-4445-B6A5-483050DCCA5C}" srcOrd="2" destOrd="0" presId="urn:microsoft.com/office/officeart/2018/2/layout/IconCircleList"/>
    <dgm:cxn modelId="{E81A20F6-874F-49AE-9B7C-2985DB7217C7}" type="presParOf" srcId="{F0F678F4-E607-4A69-9D44-8C0AFE30010F}" destId="{72EC3486-6A0A-4729-9DD5-ECDE8BE9FF51}" srcOrd="3" destOrd="0" presId="urn:microsoft.com/office/officeart/2018/2/layout/IconCircleList"/>
    <dgm:cxn modelId="{4121B0F6-1992-49B5-9502-9523BC11563D}" type="presParOf" srcId="{53BB1FED-F5DA-4D66-A6A6-5EA50B1A3CBD}" destId="{A1A7AA11-9281-417A-B6EA-36E9644C2EC5}" srcOrd="7" destOrd="0" presId="urn:microsoft.com/office/officeart/2018/2/layout/IconCircleList"/>
    <dgm:cxn modelId="{604D4499-0347-4850-9E46-AF6FF2D9B81B}" type="presParOf" srcId="{53BB1FED-F5DA-4D66-A6A6-5EA50B1A3CBD}" destId="{D1E8CD07-83DA-4517-BD6A-469E6D2A3E57}" srcOrd="8" destOrd="0" presId="urn:microsoft.com/office/officeart/2018/2/layout/IconCircleList"/>
    <dgm:cxn modelId="{7EA17C68-9E2C-4DEB-8E92-2CE4B69004E7}" type="presParOf" srcId="{D1E8CD07-83DA-4517-BD6A-469E6D2A3E57}" destId="{2AA245C6-E1FD-4FA8-9D8F-561BDBA1C0D0}" srcOrd="0" destOrd="0" presId="urn:microsoft.com/office/officeart/2018/2/layout/IconCircleList"/>
    <dgm:cxn modelId="{53777651-259D-4949-B714-25993455395A}" type="presParOf" srcId="{D1E8CD07-83DA-4517-BD6A-469E6D2A3E57}" destId="{C2351556-2A67-4E6A-9DCB-401AAA9EE664}" srcOrd="1" destOrd="0" presId="urn:microsoft.com/office/officeart/2018/2/layout/IconCircleList"/>
    <dgm:cxn modelId="{D3360126-E375-4EE6-98FF-6EE4E7055E62}" type="presParOf" srcId="{D1E8CD07-83DA-4517-BD6A-469E6D2A3E57}" destId="{AA67E815-6D3D-4C50-B885-EEAB0ED1B61B}" srcOrd="2" destOrd="0" presId="urn:microsoft.com/office/officeart/2018/2/layout/IconCircleList"/>
    <dgm:cxn modelId="{18AAB7E2-35F7-4236-9984-C603A916981F}" type="presParOf" srcId="{D1E8CD07-83DA-4517-BD6A-469E6D2A3E57}" destId="{3CAF1185-E093-4C24-A9D7-6593E159FF80}"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9C28E5-C82B-4380-A420-F7E661D18F6A}">
      <dsp:nvSpPr>
        <dsp:cNvPr id="0" name=""/>
        <dsp:cNvSpPr/>
      </dsp:nvSpPr>
      <dsp:spPr>
        <a:xfrm>
          <a:off x="301434" y="822092"/>
          <a:ext cx="922935" cy="92293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FE692B9-8F18-4CB7-B819-8A12993F813E}">
      <dsp:nvSpPr>
        <dsp:cNvPr id="0" name=""/>
        <dsp:cNvSpPr/>
      </dsp:nvSpPr>
      <dsp:spPr>
        <a:xfrm>
          <a:off x="495250" y="1015908"/>
          <a:ext cx="535302" cy="53530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577F4CC-A3A7-45A9-A902-4954EC9FA050}">
      <dsp:nvSpPr>
        <dsp:cNvPr id="0" name=""/>
        <dsp:cNvSpPr/>
      </dsp:nvSpPr>
      <dsp:spPr>
        <a:xfrm>
          <a:off x="1422141" y="822092"/>
          <a:ext cx="2175491" cy="92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GB" sz="1400" kern="1200" dirty="0"/>
            <a:t>Keep up-to-date by reading o</a:t>
          </a:r>
          <a:br>
            <a:rPr lang="en-GB" sz="1400" kern="1200" dirty="0"/>
          </a:br>
          <a:r>
            <a:rPr lang="en-GB" sz="1400" kern="1200" dirty="0"/>
            <a:t>latest </a:t>
          </a:r>
          <a:r>
            <a:rPr lang="en-GB" sz="1600" b="1" kern="1200" dirty="0">
              <a:solidFill>
                <a:srgbClr val="00B0F0"/>
              </a:solidFill>
            </a:rPr>
            <a:t>Families First: </a:t>
          </a:r>
          <a:br>
            <a:rPr lang="en-GB" sz="1400" kern="1200" dirty="0"/>
          </a:br>
          <a:r>
            <a:rPr lang="en-GB" sz="1400" kern="1200" dirty="0">
              <a:hlinkClick xmlns:r="http://schemas.openxmlformats.org/officeDocument/2006/relationships" r:id="rId3"/>
            </a:rPr>
            <a:t>Families First News  </a:t>
          </a:r>
          <a:r>
            <a:rPr lang="en-GB" sz="1400" kern="1200" dirty="0"/>
            <a:t>		</a:t>
          </a:r>
          <a:br>
            <a:rPr lang="en-GB" sz="1400" kern="1200" dirty="0"/>
          </a:br>
          <a:endParaRPr lang="en-US" sz="1400" kern="1200" dirty="0"/>
        </a:p>
      </dsp:txBody>
      <dsp:txXfrm>
        <a:off x="1422141" y="822092"/>
        <a:ext cx="2175491" cy="922935"/>
      </dsp:txXfrm>
    </dsp:sp>
    <dsp:sp modelId="{94278E55-D1EE-4CDF-BAD5-337230968986}">
      <dsp:nvSpPr>
        <dsp:cNvPr id="0" name=""/>
        <dsp:cNvSpPr/>
      </dsp:nvSpPr>
      <dsp:spPr>
        <a:xfrm>
          <a:off x="3976696" y="822092"/>
          <a:ext cx="922935" cy="92293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B4D32FC-71D3-4FB6-807D-EEDE1327DCF4}">
      <dsp:nvSpPr>
        <dsp:cNvPr id="0" name=""/>
        <dsp:cNvSpPr/>
      </dsp:nvSpPr>
      <dsp:spPr>
        <a:xfrm>
          <a:off x="4170512" y="1015908"/>
          <a:ext cx="535302" cy="535302"/>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F9DE7A4-869E-4B01-BED1-02D163E2222C}">
      <dsp:nvSpPr>
        <dsp:cNvPr id="0" name=""/>
        <dsp:cNvSpPr/>
      </dsp:nvSpPr>
      <dsp:spPr>
        <a:xfrm>
          <a:off x="5097403" y="822092"/>
          <a:ext cx="2175491" cy="92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GB" sz="1400" kern="1200" dirty="0">
              <a:solidFill>
                <a:prstClr val="black">
                  <a:hueOff val="0"/>
                  <a:satOff val="0"/>
                  <a:lumOff val="0"/>
                  <a:alphaOff val="0"/>
                </a:prstClr>
              </a:solidFill>
              <a:latin typeface="Calibri" panose="020F0502020204030204"/>
              <a:ea typeface="+mn-ea"/>
              <a:cs typeface="+mn-cs"/>
            </a:rPr>
            <a:t>Link to support for families:-</a:t>
          </a:r>
          <a:br>
            <a:rPr lang="en-GB" sz="1400" kern="1200" dirty="0">
              <a:solidFill>
                <a:prstClr val="black">
                  <a:hueOff val="0"/>
                  <a:satOff val="0"/>
                  <a:lumOff val="0"/>
                  <a:alphaOff val="0"/>
                </a:prstClr>
              </a:solidFill>
              <a:latin typeface="Calibri" panose="020F0502020204030204"/>
              <a:ea typeface="+mn-ea"/>
              <a:cs typeface="+mn-cs"/>
            </a:rPr>
          </a:br>
          <a:r>
            <a:rPr lang="en-GB" sz="1600" b="1" kern="1200" dirty="0">
              <a:solidFill>
                <a:srgbClr val="00B0F0"/>
              </a:solidFill>
              <a:latin typeface="Calibri" panose="020F0502020204030204"/>
              <a:ea typeface="+mn-ea"/>
              <a:cs typeface="+mn-cs"/>
              <a:hlinkClick xmlns:r="http://schemas.openxmlformats.org/officeDocument/2006/relationships" r:id="rId6">
                <a:extLst>
                  <a:ext uri="{A12FA001-AC4F-418D-AE19-62706E023703}">
                    <ahyp:hlinkClr xmlns:ahyp="http://schemas.microsoft.com/office/drawing/2018/hyperlinkcolor" val="tx"/>
                  </a:ext>
                </a:extLst>
              </a:hlinkClick>
            </a:rPr>
            <a:t>Families First Website</a:t>
          </a:r>
          <a:br>
            <a:rPr lang="en-GB" sz="1400" kern="1200" dirty="0">
              <a:solidFill>
                <a:prstClr val="black">
                  <a:hueOff val="0"/>
                  <a:satOff val="0"/>
                  <a:lumOff val="0"/>
                  <a:alphaOff val="0"/>
                </a:prstClr>
              </a:solidFill>
              <a:latin typeface="Calibri" panose="020F0502020204030204"/>
              <a:ea typeface="+mn-ea"/>
              <a:cs typeface="+mn-cs"/>
            </a:rPr>
          </a:br>
          <a:endParaRPr lang="en-US" sz="1400" kern="1200" dirty="0">
            <a:solidFill>
              <a:prstClr val="black">
                <a:hueOff val="0"/>
                <a:satOff val="0"/>
                <a:lumOff val="0"/>
                <a:alphaOff val="0"/>
              </a:prstClr>
            </a:solidFill>
            <a:latin typeface="Calibri" panose="020F0502020204030204"/>
            <a:ea typeface="+mn-ea"/>
            <a:cs typeface="+mn-cs"/>
          </a:endParaRPr>
        </a:p>
      </dsp:txBody>
      <dsp:txXfrm>
        <a:off x="5097403" y="822092"/>
        <a:ext cx="2175491" cy="922935"/>
      </dsp:txXfrm>
    </dsp:sp>
    <dsp:sp modelId="{191F505F-73FD-4298-B1EC-90505CB6F412}">
      <dsp:nvSpPr>
        <dsp:cNvPr id="0" name=""/>
        <dsp:cNvSpPr/>
      </dsp:nvSpPr>
      <dsp:spPr>
        <a:xfrm>
          <a:off x="7651957" y="822092"/>
          <a:ext cx="922935" cy="92293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EF946DA-7F8C-4E9A-BA97-F6A66C89403B}">
      <dsp:nvSpPr>
        <dsp:cNvPr id="0" name=""/>
        <dsp:cNvSpPr/>
      </dsp:nvSpPr>
      <dsp:spPr>
        <a:xfrm>
          <a:off x="7845774" y="1015908"/>
          <a:ext cx="535302" cy="53530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A5B14EA-CFFE-462B-A933-65C8C04961A1}">
      <dsp:nvSpPr>
        <dsp:cNvPr id="0" name=""/>
        <dsp:cNvSpPr/>
      </dsp:nvSpPr>
      <dsp:spPr>
        <a:xfrm>
          <a:off x="8772665" y="822092"/>
          <a:ext cx="2175491" cy="92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GB" sz="1600" b="1" kern="1200" dirty="0">
              <a:solidFill>
                <a:srgbClr val="00B0F0"/>
              </a:solidFill>
              <a:latin typeface="Calibri" panose="020F0502020204030204"/>
              <a:ea typeface="+mn-ea"/>
              <a:cs typeface="+mn-cs"/>
            </a:rPr>
            <a:t>Professionals</a:t>
          </a:r>
          <a:r>
            <a:rPr lang="en-GB" sz="1400" kern="1200" dirty="0">
              <a:solidFill>
                <a:prstClr val="black">
                  <a:hueOff val="0"/>
                  <a:satOff val="0"/>
                  <a:lumOff val="0"/>
                  <a:alphaOff val="0"/>
                </a:prstClr>
              </a:solidFill>
              <a:latin typeface="Calibri" panose="020F0502020204030204"/>
              <a:ea typeface="+mn-ea"/>
              <a:cs typeface="+mn-cs"/>
            </a:rPr>
            <a:t> area:-</a:t>
          </a:r>
          <a:r>
            <a:rPr lang="en-GB" sz="1400" kern="1200" dirty="0">
              <a:solidFill>
                <a:prstClr val="black">
                  <a:hueOff val="0"/>
                  <a:satOff val="0"/>
                  <a:lumOff val="0"/>
                  <a:alphaOff val="0"/>
                </a:prstClr>
              </a:solidFill>
              <a:latin typeface="Calibri" panose="020F0502020204030204"/>
              <a:ea typeface="+mn-ea"/>
              <a:cs typeface="+mn-cs"/>
              <a:hlinkClick xmlns:r="http://schemas.openxmlformats.org/officeDocument/2006/relationships" r:id="rId9">
                <a:extLst>
                  <a:ext uri="{A12FA001-AC4F-418D-AE19-62706E023703}">
                    <ahyp:hlinkClr xmlns:ahyp="http://schemas.microsoft.com/office/drawing/2018/hyperlinkcolor" val="tx"/>
                  </a:ext>
                </a:extLst>
              </a:hlinkClick>
            </a:rPr>
            <a:t>Early Help – information for professionals and partners </a:t>
          </a:r>
          <a:endParaRPr lang="en-US" sz="1400" kern="1200" dirty="0">
            <a:solidFill>
              <a:prstClr val="black">
                <a:hueOff val="0"/>
                <a:satOff val="0"/>
                <a:lumOff val="0"/>
                <a:alphaOff val="0"/>
              </a:prstClr>
            </a:solidFill>
            <a:latin typeface="Calibri" panose="020F0502020204030204"/>
            <a:ea typeface="+mn-ea"/>
            <a:cs typeface="+mn-cs"/>
          </a:endParaRPr>
        </a:p>
      </dsp:txBody>
      <dsp:txXfrm>
        <a:off x="8772665" y="822092"/>
        <a:ext cx="2175491" cy="922935"/>
      </dsp:txXfrm>
    </dsp:sp>
    <dsp:sp modelId="{D73C423A-E0BC-4CD6-93F4-1CF63C0E4F38}">
      <dsp:nvSpPr>
        <dsp:cNvPr id="0" name=""/>
        <dsp:cNvSpPr/>
      </dsp:nvSpPr>
      <dsp:spPr>
        <a:xfrm>
          <a:off x="301434" y="2459858"/>
          <a:ext cx="922935" cy="92293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B641195-C2BA-4A56-889F-E132C580AC34}">
      <dsp:nvSpPr>
        <dsp:cNvPr id="0" name=""/>
        <dsp:cNvSpPr/>
      </dsp:nvSpPr>
      <dsp:spPr>
        <a:xfrm>
          <a:off x="495250" y="2653674"/>
          <a:ext cx="535302" cy="535302"/>
        </a:xfrm>
        <a:prstGeom prst="rect">
          <a:avLst/>
        </a:prstGeom>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2EC3486-6A0A-4729-9DD5-ECDE8BE9FF51}">
      <dsp:nvSpPr>
        <dsp:cNvPr id="0" name=""/>
        <dsp:cNvSpPr/>
      </dsp:nvSpPr>
      <dsp:spPr>
        <a:xfrm>
          <a:off x="1422141" y="2459858"/>
          <a:ext cx="2175491" cy="92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GB" sz="1400" kern="1200" dirty="0">
              <a:solidFill>
                <a:prstClr val="black">
                  <a:hueOff val="0"/>
                  <a:satOff val="0"/>
                  <a:lumOff val="0"/>
                  <a:alphaOff val="0"/>
                </a:prstClr>
              </a:solidFill>
              <a:latin typeface="Calibri" panose="020F0502020204030204"/>
              <a:ea typeface="+mn-ea"/>
              <a:cs typeface="+mn-cs"/>
            </a:rPr>
            <a:t>For Families First partnership </a:t>
          </a:r>
          <a:br>
            <a:rPr lang="en-GB" sz="1400" kern="1200" dirty="0">
              <a:solidFill>
                <a:prstClr val="black">
                  <a:hueOff val="0"/>
                  <a:satOff val="0"/>
                  <a:lumOff val="0"/>
                  <a:alphaOff val="0"/>
                </a:prstClr>
              </a:solidFill>
              <a:latin typeface="Calibri" panose="020F0502020204030204"/>
              <a:ea typeface="+mn-ea"/>
              <a:cs typeface="+mn-cs"/>
            </a:rPr>
          </a:br>
          <a:r>
            <a:rPr lang="en-GB" sz="1400" kern="1200" dirty="0">
              <a:solidFill>
                <a:prstClr val="black">
                  <a:hueOff val="0"/>
                  <a:satOff val="0"/>
                  <a:lumOff val="0"/>
                  <a:alphaOff val="0"/>
                </a:prstClr>
              </a:solidFill>
              <a:latin typeface="Calibri" panose="020F0502020204030204"/>
              <a:ea typeface="+mn-ea"/>
              <a:cs typeface="+mn-cs"/>
            </a:rPr>
            <a:t>groups, news sharing and general info email:-			 </a:t>
          </a:r>
          <a:r>
            <a:rPr lang="en-GB" sz="1400" kern="1200" dirty="0">
              <a:solidFill>
                <a:prstClr val="black">
                  <a:hueOff val="0"/>
                  <a:satOff val="0"/>
                  <a:lumOff val="0"/>
                  <a:alphaOff val="0"/>
                </a:prstClr>
              </a:solidFill>
              <a:latin typeface="Calibri" panose="020F0502020204030204"/>
              <a:ea typeface="+mn-ea"/>
              <a:cs typeface="+mn-cs"/>
              <a:hlinkClick xmlns:r="http://schemas.openxmlformats.org/officeDocument/2006/relationships" r:id="rId12">
                <a:extLst>
                  <a:ext uri="{A12FA001-AC4F-418D-AE19-62706E023703}">
                    <ahyp:hlinkClr xmlns:ahyp="http://schemas.microsoft.com/office/drawing/2018/hyperlinkcolor" val="tx"/>
                  </a:ext>
                </a:extLst>
              </a:hlinkClick>
            </a:rPr>
            <a:t>familiesfirst.support@hertfordshire.gov.uk</a:t>
          </a:r>
          <a:endParaRPr lang="en-US" sz="1400" kern="1200" dirty="0">
            <a:solidFill>
              <a:prstClr val="black">
                <a:hueOff val="0"/>
                <a:satOff val="0"/>
                <a:lumOff val="0"/>
                <a:alphaOff val="0"/>
              </a:prstClr>
            </a:solidFill>
            <a:latin typeface="Calibri" panose="020F0502020204030204"/>
            <a:ea typeface="+mn-ea"/>
            <a:cs typeface="+mn-cs"/>
          </a:endParaRPr>
        </a:p>
      </dsp:txBody>
      <dsp:txXfrm>
        <a:off x="1422141" y="2459858"/>
        <a:ext cx="2175491" cy="922935"/>
      </dsp:txXfrm>
    </dsp:sp>
    <dsp:sp modelId="{2AA245C6-E1FD-4FA8-9D8F-561BDBA1C0D0}">
      <dsp:nvSpPr>
        <dsp:cNvPr id="0" name=""/>
        <dsp:cNvSpPr/>
      </dsp:nvSpPr>
      <dsp:spPr>
        <a:xfrm>
          <a:off x="3976696" y="2459858"/>
          <a:ext cx="922935" cy="92293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351556-2A67-4E6A-9DCB-401AAA9EE664}">
      <dsp:nvSpPr>
        <dsp:cNvPr id="0" name=""/>
        <dsp:cNvSpPr/>
      </dsp:nvSpPr>
      <dsp:spPr>
        <a:xfrm>
          <a:off x="4170512" y="2653674"/>
          <a:ext cx="535302" cy="535302"/>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CAF1185-E093-4C24-A9D7-6593E159FF80}">
      <dsp:nvSpPr>
        <dsp:cNvPr id="0" name=""/>
        <dsp:cNvSpPr/>
      </dsp:nvSpPr>
      <dsp:spPr>
        <a:xfrm>
          <a:off x="5077432" y="2423116"/>
          <a:ext cx="3012359" cy="92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GB" sz="1400" kern="1200" dirty="0">
              <a:solidFill>
                <a:prstClr val="black">
                  <a:hueOff val="0"/>
                  <a:satOff val="0"/>
                  <a:lumOff val="0"/>
                  <a:alphaOff val="0"/>
                </a:prstClr>
              </a:solidFill>
              <a:latin typeface="Calibri" panose="020F0502020204030204"/>
              <a:ea typeface="+mn-ea"/>
              <a:cs typeface="+mn-cs"/>
            </a:rPr>
            <a:t>Ensure your service is listed on the </a:t>
          </a:r>
          <a:r>
            <a:rPr lang="en-GB" sz="1600" b="1" kern="1200" dirty="0">
              <a:solidFill>
                <a:srgbClr val="00B0F0"/>
              </a:solidFill>
              <a:latin typeface="Calibri" panose="020F0502020204030204"/>
              <a:ea typeface="+mn-ea"/>
              <a:cs typeface="+mn-cs"/>
            </a:rPr>
            <a:t>Hertfordshire Directory</a:t>
          </a:r>
          <a:r>
            <a:rPr lang="en-GB" sz="1400" kern="1200" dirty="0">
              <a:solidFill>
                <a:prstClr val="black">
                  <a:hueOff val="0"/>
                  <a:satOff val="0"/>
                  <a:lumOff val="0"/>
                  <a:alphaOff val="0"/>
                </a:prstClr>
              </a:solidFill>
              <a:latin typeface="Calibri" panose="020F0502020204030204"/>
              <a:ea typeface="+mn-ea"/>
              <a:cs typeface="+mn-cs"/>
            </a:rPr>
            <a:t>:- </a:t>
          </a:r>
          <a:r>
            <a:rPr lang="en-GB" sz="1400" kern="1200" dirty="0">
              <a:solidFill>
                <a:prstClr val="black">
                  <a:hueOff val="0"/>
                  <a:satOff val="0"/>
                  <a:lumOff val="0"/>
                  <a:alphaOff val="0"/>
                </a:prstClr>
              </a:solidFill>
              <a:latin typeface="Calibri" panose="020F0502020204030204"/>
              <a:ea typeface="+mn-ea"/>
              <a:cs typeface="+mn-cs"/>
              <a:hlinkClick xmlns:r="http://schemas.openxmlformats.org/officeDocument/2006/relationships" r:id="rId15">
                <a:extLst>
                  <a:ext uri="{A12FA001-AC4F-418D-AE19-62706E023703}">
                    <ahyp:hlinkClr xmlns:ahyp="http://schemas.microsoft.com/office/drawing/2018/hyperlinkcolor" val="tx"/>
                  </a:ext>
                </a:extLst>
              </a:hlinkClick>
            </a:rPr>
            <a:t>Register to add a listing | Hertfordshire Directory</a:t>
          </a:r>
          <a:endParaRPr lang="en-US" sz="1400" kern="1200" dirty="0">
            <a:solidFill>
              <a:prstClr val="black">
                <a:hueOff val="0"/>
                <a:satOff val="0"/>
                <a:lumOff val="0"/>
                <a:alphaOff val="0"/>
              </a:prstClr>
            </a:solidFill>
            <a:latin typeface="Calibri" panose="020F0502020204030204"/>
            <a:ea typeface="+mn-ea"/>
            <a:cs typeface="+mn-cs"/>
          </a:endParaRPr>
        </a:p>
      </dsp:txBody>
      <dsp:txXfrm>
        <a:off x="5077432" y="2423116"/>
        <a:ext cx="3012359" cy="922935"/>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6B53BC8-AC37-1A8C-09E6-08956384D84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C3FE5114-E49E-BA03-1FCC-CCA22CE24C1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CB11570-6A1F-4966-8248-13A90A6DA78C}" type="datetimeFigureOut">
              <a:rPr lang="en-GB" smtClean="0"/>
              <a:t>12/12/2024</a:t>
            </a:fld>
            <a:endParaRPr lang="en-GB"/>
          </a:p>
        </p:txBody>
      </p:sp>
      <p:sp>
        <p:nvSpPr>
          <p:cNvPr id="4" name="Footer Placeholder 3">
            <a:extLst>
              <a:ext uri="{FF2B5EF4-FFF2-40B4-BE49-F238E27FC236}">
                <a16:creationId xmlns:a16="http://schemas.microsoft.com/office/drawing/2014/main" id="{1D41BBD9-9906-719E-4F3E-E3C9FDE9C3D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FA2C8335-865F-D8D4-FC50-DA41D937A34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47A8486-1AEC-4C65-8333-D07E4D19CF13}" type="slidenum">
              <a:rPr lang="en-GB" smtClean="0"/>
              <a:t>‹#›</a:t>
            </a:fld>
            <a:endParaRPr lang="en-GB"/>
          </a:p>
        </p:txBody>
      </p:sp>
    </p:spTree>
    <p:extLst>
      <p:ext uri="{BB962C8B-B14F-4D97-AF65-F5344CB8AC3E}">
        <p14:creationId xmlns:p14="http://schemas.microsoft.com/office/powerpoint/2010/main" val="28433659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D3315E-C3E9-4D09-BB56-3AEAE1DEAFEA}" type="datetimeFigureOut">
              <a:rPr lang="en-GB" smtClean="0"/>
              <a:t>12/12/2024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5EAD29-2E0C-491F-B5DC-DB7CB76D7231}" type="slidenum">
              <a:rPr lang="en-GB" smtClean="0"/>
              <a:t>‹#›</a:t>
            </a:fld>
            <a:endParaRPr lang="en-GB"/>
          </a:p>
        </p:txBody>
      </p:sp>
    </p:spTree>
    <p:extLst>
      <p:ext uri="{BB962C8B-B14F-4D97-AF65-F5344CB8AC3E}">
        <p14:creationId xmlns:p14="http://schemas.microsoft.com/office/powerpoint/2010/main" val="25541247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FD29343-9A72-49BD-9A27-EE081CEE6309}" type="slidenum">
              <a:rPr lang="en-GB" smtClean="0"/>
              <a:t>1</a:t>
            </a:fld>
            <a:endParaRPr lang="en-GB"/>
          </a:p>
        </p:txBody>
      </p:sp>
    </p:spTree>
    <p:extLst>
      <p:ext uri="{BB962C8B-B14F-4D97-AF65-F5344CB8AC3E}">
        <p14:creationId xmlns:p14="http://schemas.microsoft.com/office/powerpoint/2010/main" val="36896822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55EAD29-2E0C-491F-B5DC-DB7CB76D7231}" type="slidenum">
              <a:rPr lang="en-GB" smtClean="0"/>
              <a:t>4</a:t>
            </a:fld>
            <a:endParaRPr lang="en-GB"/>
          </a:p>
        </p:txBody>
      </p:sp>
    </p:spTree>
    <p:extLst>
      <p:ext uri="{BB962C8B-B14F-4D97-AF65-F5344CB8AC3E}">
        <p14:creationId xmlns:p14="http://schemas.microsoft.com/office/powerpoint/2010/main" val="8003974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55EAD29-2E0C-491F-B5DC-DB7CB76D7231}" type="slidenum">
              <a:rPr lang="en-GB" smtClean="0"/>
              <a:t>9</a:t>
            </a:fld>
            <a:endParaRPr lang="en-GB"/>
          </a:p>
        </p:txBody>
      </p:sp>
    </p:spTree>
    <p:extLst>
      <p:ext uri="{BB962C8B-B14F-4D97-AF65-F5344CB8AC3E}">
        <p14:creationId xmlns:p14="http://schemas.microsoft.com/office/powerpoint/2010/main" val="13999034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A3CBFFB-E640-4604-A508-0015AA18518A}" type="datetimeFigureOut">
              <a:rPr lang="en-GB" smtClean="0"/>
              <a:t>12/12/2024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C2464AF-B8FF-434F-A3A9-2D5267E63A4D}" type="slidenum">
              <a:rPr lang="en-GB" smtClean="0"/>
              <a:t>‹#›</a:t>
            </a:fld>
            <a:endParaRPr lang="en-GB"/>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84533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65176" y="307962"/>
            <a:ext cx="11375136" cy="833458"/>
          </a:xfrm>
        </p:spPr>
        <p:txBody>
          <a:bodyPr/>
          <a:lstStyle>
            <a:lvl1pPr>
              <a:defRPr b="1">
                <a:solidFill>
                  <a:srgbClr val="00B0F0"/>
                </a:solidFill>
                <a:latin typeface="+mn-lt"/>
              </a:defRPr>
            </a:lvl1pPr>
          </a:lstStyle>
          <a:p>
            <a:r>
              <a:rPr lang="en-US" dirty="0"/>
              <a:t>Click to edit Master title style</a:t>
            </a:r>
          </a:p>
        </p:txBody>
      </p:sp>
      <p:sp>
        <p:nvSpPr>
          <p:cNvPr id="3" name="Content Placeholder 2"/>
          <p:cNvSpPr>
            <a:spLocks noGrp="1"/>
          </p:cNvSpPr>
          <p:nvPr>
            <p:ph idx="1"/>
          </p:nvPr>
        </p:nvSpPr>
        <p:spPr>
          <a:xfrm>
            <a:off x="265176" y="1580558"/>
            <a:ext cx="11375136" cy="4023360"/>
          </a:xfrm>
          <a:no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A3CBFFB-E640-4604-A508-0015AA18518A}" type="datetimeFigureOut">
              <a:rPr lang="en-GB" smtClean="0"/>
              <a:t>12/12/2024</a:t>
            </a:fld>
            <a:endParaRPr lang="en-GB"/>
          </a:p>
        </p:txBody>
      </p:sp>
      <p:sp>
        <p:nvSpPr>
          <p:cNvPr id="5" name="Footer Placeholder 4"/>
          <p:cNvSpPr>
            <a:spLocks noGrp="1"/>
          </p:cNvSpPr>
          <p:nvPr>
            <p:ph type="ftr" sz="quarter" idx="11"/>
          </p:nvPr>
        </p:nvSpPr>
        <p:spPr>
          <a:xfrm>
            <a:off x="3357001" y="6459784"/>
            <a:ext cx="4822804" cy="365125"/>
          </a:xfrm>
        </p:spPr>
        <p:txBody>
          <a:bodyPr/>
          <a:lstStyle>
            <a:lvl1pPr>
              <a:defRPr sz="1800" b="1"/>
            </a:lvl1pPr>
          </a:lstStyle>
          <a:p>
            <a:r>
              <a:rPr lang="en-GB" dirty="0"/>
              <a:t>Keeping in touch</a:t>
            </a:r>
          </a:p>
        </p:txBody>
      </p:sp>
      <p:sp>
        <p:nvSpPr>
          <p:cNvPr id="6" name="Slide Number Placeholder 5"/>
          <p:cNvSpPr>
            <a:spLocks noGrp="1"/>
          </p:cNvSpPr>
          <p:nvPr>
            <p:ph type="sldNum" sz="quarter" idx="12"/>
          </p:nvPr>
        </p:nvSpPr>
        <p:spPr/>
        <p:txBody>
          <a:bodyPr/>
          <a:lstStyle/>
          <a:p>
            <a:fld id="{8C2464AF-B8FF-434F-A3A9-2D5267E63A4D}" type="slidenum">
              <a:rPr lang="en-GB" smtClean="0"/>
              <a:t>‹#›</a:t>
            </a:fld>
            <a:endParaRPr lang="en-GB"/>
          </a:p>
        </p:txBody>
      </p:sp>
      <p:pic>
        <p:nvPicPr>
          <p:cNvPr id="7" name="Content Placeholder 9" descr="A logo for a family&#10;&#10;Description automatically generated">
            <a:extLst>
              <a:ext uri="{FF2B5EF4-FFF2-40B4-BE49-F238E27FC236}">
                <a16:creationId xmlns:a16="http://schemas.microsoft.com/office/drawing/2014/main" id="{FCD9942D-7592-64C0-B2DA-01CE806C4F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3770" y="-10498"/>
            <a:ext cx="1886194" cy="1334530"/>
          </a:xfrm>
          <a:prstGeom prst="rect">
            <a:avLst/>
          </a:prstGeom>
        </p:spPr>
      </p:pic>
    </p:spTree>
    <p:extLst>
      <p:ext uri="{BB962C8B-B14F-4D97-AF65-F5344CB8AC3E}">
        <p14:creationId xmlns:p14="http://schemas.microsoft.com/office/powerpoint/2010/main" val="37557017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A3CBFFB-E640-4604-A508-0015AA18518A}" type="datetimeFigureOut">
              <a:rPr lang="en-GB" smtClean="0"/>
              <a:t>12/12/2024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C2464AF-B8FF-434F-A3A9-2D5267E63A4D}" type="slidenum">
              <a:rPr lang="en-GB" smtClean="0"/>
              <a:t>‹#›</a:t>
            </a:fld>
            <a:endParaRPr lang="en-GB"/>
          </a:p>
        </p:txBody>
      </p:sp>
    </p:spTree>
    <p:extLst>
      <p:ext uri="{BB962C8B-B14F-4D97-AF65-F5344CB8AC3E}">
        <p14:creationId xmlns:p14="http://schemas.microsoft.com/office/powerpoint/2010/main" val="36837963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A3CBFFB-E640-4604-A508-0015AA18518A}" type="datetimeFigureOut">
              <a:rPr lang="en-GB" smtClean="0"/>
              <a:t>12/12/2024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C2464AF-B8FF-434F-A3A9-2D5267E63A4D}" type="slidenum">
              <a:rPr lang="en-GB" smtClean="0"/>
              <a:t>‹#›</a:t>
            </a:fld>
            <a:endParaRPr lang="en-GB"/>
          </a:p>
        </p:txBody>
      </p:sp>
    </p:spTree>
    <p:extLst>
      <p:ext uri="{BB962C8B-B14F-4D97-AF65-F5344CB8AC3E}">
        <p14:creationId xmlns:p14="http://schemas.microsoft.com/office/powerpoint/2010/main" val="21622683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BA3CBFFB-E640-4604-A508-0015AA18518A}" type="datetimeFigureOut">
              <a:rPr lang="en-GB" smtClean="0"/>
              <a:t>12/12/2024</a:t>
            </a:fld>
            <a:endParaRPr lang="en-GB"/>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GB"/>
          </a:p>
        </p:txBody>
      </p:sp>
      <p:sp>
        <p:nvSpPr>
          <p:cNvPr id="9" name="Slide Number Placeholder 8"/>
          <p:cNvSpPr>
            <a:spLocks noGrp="1"/>
          </p:cNvSpPr>
          <p:nvPr>
            <p:ph type="sldNum" sz="quarter" idx="12"/>
          </p:nvPr>
        </p:nvSpPr>
        <p:spPr/>
        <p:txBody>
          <a:bodyPr/>
          <a:lstStyle/>
          <a:p>
            <a:fld id="{8C2464AF-B8FF-434F-A3A9-2D5267E63A4D}" type="slidenum">
              <a:rPr lang="en-GB" smtClean="0"/>
              <a:t>‹#›</a:t>
            </a:fld>
            <a:endParaRPr lang="en-GB"/>
          </a:p>
        </p:txBody>
      </p:sp>
      <p:sp>
        <p:nvSpPr>
          <p:cNvPr id="2" name="Rectangle 1">
            <a:extLst>
              <a:ext uri="{FF2B5EF4-FFF2-40B4-BE49-F238E27FC236}">
                <a16:creationId xmlns:a16="http://schemas.microsoft.com/office/drawing/2014/main" id="{165E5B39-9CED-4A7B-F284-05ED8EB0FB27}"/>
              </a:ext>
            </a:extLst>
          </p:cNvPr>
          <p:cNvSpPr/>
          <p:nvPr userDrawn="1"/>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Rectangle 2">
            <a:extLst>
              <a:ext uri="{FF2B5EF4-FFF2-40B4-BE49-F238E27FC236}">
                <a16:creationId xmlns:a16="http://schemas.microsoft.com/office/drawing/2014/main" id="{13281338-B1ED-5D96-698D-8B1E25C7BE91}"/>
              </a:ext>
            </a:extLst>
          </p:cNvPr>
          <p:cNvSpPr/>
          <p:nvPr userDrawn="1"/>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0377158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BA3CBFFB-E640-4604-A508-0015AA18518A}" type="datetimeFigureOut">
              <a:rPr lang="en-GB" smtClean="0"/>
              <a:t>12/12/2024</a:t>
            </a:fld>
            <a:endParaRPr lang="en-GB"/>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GB"/>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8C2464AF-B8FF-434F-A3A9-2D5267E63A4D}" type="slidenum">
              <a:rPr lang="en-GB" smtClean="0"/>
              <a:t>‹#›</a:t>
            </a:fld>
            <a:endParaRPr lang="en-GB"/>
          </a:p>
        </p:txBody>
      </p:sp>
    </p:spTree>
    <p:extLst>
      <p:ext uri="{BB962C8B-B14F-4D97-AF65-F5344CB8AC3E}">
        <p14:creationId xmlns:p14="http://schemas.microsoft.com/office/powerpoint/2010/main" val="16792356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BA3CBFFB-E640-4604-A508-0015AA18518A}" type="datetimeFigureOut">
              <a:rPr lang="en-GB" smtClean="0"/>
              <a:t>12/12/2024</a:t>
            </a:fld>
            <a:endParaRPr lang="en-GB"/>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GB"/>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8C2464AF-B8FF-434F-A3A9-2D5267E63A4D}" type="slidenum">
              <a:rPr lang="en-GB" smtClean="0"/>
              <a:t>‹#›</a:t>
            </a:fld>
            <a:endParaRPr lang="en-GB"/>
          </a:p>
        </p:txBody>
      </p:sp>
    </p:spTree>
    <p:extLst>
      <p:ext uri="{BB962C8B-B14F-4D97-AF65-F5344CB8AC3E}">
        <p14:creationId xmlns:p14="http://schemas.microsoft.com/office/powerpoint/2010/main" val="4035728993"/>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4" r:id="rId3"/>
    <p:sldLayoutId id="2147483786" r:id="rId4"/>
    <p:sldLayoutId id="2147483787" r:id="rId5"/>
    <p:sldLayoutId id="2147483788" r:id="rId6"/>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ww.hertfordshire.gov.uk/about-the-council/news/cost-of-living/help-to-manage-the-cost-of-living.aspx?utm_campaign=2821372_Dacorum%20Life%20-%2014%20November&amp;utm_medium=email&amp;utm_source=Dacorum%20Borough%20Council&amp;dm_i=3QGJ,1OGZG,79CYZR,6HF3Y,1" TargetMode="External"/><Relationship Id="rId1" Type="http://schemas.openxmlformats.org/officeDocument/2006/relationships/slideLayout" Target="../slideLayouts/slideLayout2.xml"/><Relationship Id="rId4" Type="http://schemas.openxmlformats.org/officeDocument/2006/relationships/image" Target="../media/image16.svg"/></Relationships>
</file>

<file path=ppt/slides/_rels/slide11.xml.rels><?xml version="1.0" encoding="UTF-8" standalone="yes"?>
<Relationships xmlns="http://schemas.openxmlformats.org/package/2006/relationships"><Relationship Id="rId3" Type="http://schemas.openxmlformats.org/officeDocument/2006/relationships/hyperlink" Target="https://www.hertscf.org.uk/warmspaces" TargetMode="External"/><Relationship Id="rId7" Type="http://schemas.openxmlformats.org/officeDocument/2006/relationships/image" Target="../media/image17.emf"/><Relationship Id="rId2" Type="http://schemas.openxmlformats.org/officeDocument/2006/relationships/hyperlink" Target="https://www.hertscf.org.uk/householdsupport" TargetMode="External"/><Relationship Id="rId1" Type="http://schemas.openxmlformats.org/officeDocument/2006/relationships/slideLayout" Target="../slideLayouts/slideLayout2.xml"/><Relationship Id="rId6" Type="http://schemas.openxmlformats.org/officeDocument/2006/relationships/oleObject" Target="../embeddings/oleObject4.bin"/><Relationship Id="rId5" Type="http://schemas.openxmlformats.org/officeDocument/2006/relationships/hyperlink" Target="https://www.hertscf.org.uk/hcfgrants" TargetMode="External"/><Relationship Id="rId4" Type="http://schemas.openxmlformats.org/officeDocument/2006/relationships/hyperlink" Target="https://www.hertscf.org.uk/hertfordshire-childrens-fund" TargetMode="External"/></Relationships>
</file>

<file path=ppt/slides/_rels/slide12.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19.emf"/></Relationships>
</file>

<file path=ppt/slides/_rels/slide13.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oleObject" Target="../embeddings/oleObject5.bin"/><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image" Target="../media/image22.emf"/><Relationship Id="rId7" Type="http://schemas.openxmlformats.org/officeDocument/2006/relationships/oleObject" Target="../embeddings/oleObject7.bin"/><Relationship Id="rId2" Type="http://schemas.openxmlformats.org/officeDocument/2006/relationships/oleObject" Target="../embeddings/oleObject6.bin"/><Relationship Id="rId1" Type="http://schemas.openxmlformats.org/officeDocument/2006/relationships/slideLayout" Target="../slideLayouts/slideLayout2.xml"/><Relationship Id="rId6" Type="http://schemas.openxmlformats.org/officeDocument/2006/relationships/hyperlink" Target="https://www.saferplaces.co.uk/" TargetMode="External"/><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oleObject" Target="../embeddings/oleObject8.bin"/><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image" Target="../media/image28.emf"/><Relationship Id="rId7" Type="http://schemas.openxmlformats.org/officeDocument/2006/relationships/oleObject" Target="../embeddings/oleObject11.bin"/><Relationship Id="rId2" Type="http://schemas.openxmlformats.org/officeDocument/2006/relationships/oleObject" Target="../embeddings/oleObject9.bin"/><Relationship Id="rId1" Type="http://schemas.openxmlformats.org/officeDocument/2006/relationships/slideLayout" Target="../slideLayouts/slideLayout2.xml"/><Relationship Id="rId6" Type="http://schemas.openxmlformats.org/officeDocument/2006/relationships/image" Target="../media/image30.emf"/><Relationship Id="rId5" Type="http://schemas.openxmlformats.org/officeDocument/2006/relationships/oleObject" Target="../embeddings/oleObject10.bin"/><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sportinherts.org.uk/happy-activity-camps?utm_source=Social&amp;utm_medium=email&amp;utm_campaign=HAPpy+Winter+24&amp;utm_content=internal"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eur02.safelinks.protection.outlook.com/ap/t-59584e83/?url=https%3A%2F%2Fteams.microsoft.com%2Fl%2Fmeetup-join%2F19%253ameeting_OTcxNzA4NjAtYWE2Yy00YTI4LWIwYjktMWJhYmUxNmYyMzY0%2540thread.v2%2F0%3Fcontext%3D%257b%2522Tid%2522%253a%252253e92c36-6617-4e71-a989-dd739ad32a4d%2522%252c%2522Oid%2522%253a%2522471a7f75-56a5-4ad2-8537-bdddd0a34635%2522%257d&amp;data=05%7C02%7CTeresa.Meehan%40hertfordshire.gov.uk%7Cd62b357c694645d1c47b08dd154c1d9e%7C53e92c3666174e71a989dd739ad32a4d%7C0%7C0%7C638690138848298188%7CUnknown%7CTWFpbGZsb3d8eyJFbXB0eU1hcGkiOnRydWUsIlYiOiIwLjAuMDAwMCIsIlAiOiJXaW4zMiIsIkFOIjoiTWFpbCIsIldUIjoyfQ%3D%3D%7C0%7C%7C%7C&amp;sdata=k%2BF8G%2FA1YFgd%2FSSMx9QtYxxW4GDPxBQVRh%2FaEJOLM6c%3D&amp;reserved=0" TargetMode="External"/><Relationship Id="rId2" Type="http://schemas.openxmlformats.org/officeDocument/2006/relationships/hyperlink" Target="http://www.hertfordshire.gov.uk/localoffer" TargetMode="Externa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hyperlink" Target="https://eur02.safelinks.protection.outlook.com/?url=https%3A%2F%2Fevents.teams.microsoft.com%2Fevent%2F4d111ba5-942c-4e62-b4f2-b814a3932903%4053e92c36-6617-4e71-a989-dd739ad32a4d&amp;data=05%7C02%7CTeresa.Meehan%40hertfordshire.gov.uk%7Cd62b357c694645d1c47b08dd154c1d9e%7C53e92c3666174e71a989dd739ad32a4d%7C0%7C0%7C638690138848332497%7CUnknown%7CTWFpbGZsb3d8eyJFbXB0eU1hcGkiOnRydWUsIlYiOiIwLjAuMDAwMCIsIlAiOiJXaW4zMiIsIkFOIjoiTWFpbCIsIldUIjoyfQ%3D%3D%7C0%7C%7C%7C&amp;sdata=CALY8Oi3sq0BxPfl6%2FTgEYp7T5OdTpvzfuxU7JJUwUg%3D&amp;reserved=0" TargetMode="External"/><Relationship Id="rId4" Type="http://schemas.openxmlformats.org/officeDocument/2006/relationships/hyperlink" Target="https://eur02.safelinks.protection.outlook.com/ap/t-59584e83/?url=https%3A%2F%2Fteams.microsoft.com%2Fl%2Fmeetup-join%2F19%253ameeting_YjRhMzBlY2EtZmE4Yy00MDAwLThlMTMtNGU2MzBiMTUzMTQ2%2540thread.v2%2F0%3Fcontext%3D%257b%2522Tid%2522%253a%252253e92c36-6617-4e71-a989-dd739ad32a4d%2522%252c%2522Oid%2522%253a%2522471a7f75-56a5-4ad2-8537-bdddd0a34635%2522%257d&amp;data=05%7C02%7CTeresa.Meehan%40hertfordshire.gov.uk%7Cd62b357c694645d1c47b08dd154c1d9e%7C53e92c3666174e71a989dd739ad32a4d%7C0%7C0%7C638690138848316090%7CUnknown%7CTWFpbGZsb3d8eyJFbXB0eU1hcGkiOnRydWUsIlYiOiIwLjAuMDAwMCIsIlAiOiJXaW4zMiIsIkFOIjoiTWFpbCIsIldUIjoyfQ%3D%3D%7C0%7C%7C%7C&amp;sdata=%2F6iMJ6K8HCtn3aJtcMGBhCUOdGW6kNgNzioRL%2BucPGM%3D&amp;reserved=0"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mailto:ifst.dacorum&amp;stalbans@hertfordshire.gov.uk"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emf"/><Relationship Id="rId5" Type="http://schemas.openxmlformats.org/officeDocument/2006/relationships/oleObject" Target="../embeddings/oleObject1.bin"/><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hyperlink" Target="mailto:Ruth.Coleman@hertfordshire.gov.uk" TargetMode="External"/><Relationship Id="rId2" Type="http://schemas.openxmlformats.org/officeDocument/2006/relationships/hyperlink" Target="mailto:Alison.Cowie@hertfordshire.gov.uk" TargetMode="Externa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hyperlink" Target="https://www.hertfordshire.gov.uk/services/schools-and-education/childcare-and-advice-for-parents/parents-and-family-support/relationships/relationship-support-for-parents.aspx?searchInput=&amp;page=1&amp;resultsPerPage=10&amp;view=card"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directory.hertfordshire.gov.uk/Categories/53" TargetMode="External"/><Relationship Id="rId2" Type="http://schemas.openxmlformats.org/officeDocument/2006/relationships/hyperlink" Target="https://events.hertfordshire.gov.uk/local-offer" TargetMode="Externa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www.hertshealthevidence.org/yphws"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hyperlink" Target="https://eur02.safelinks.protection.outlook.com/?url=https%3A%2F%2Fhrt.maximusuk.co.uk%2Freferrers%2F&amp;data=05%7C02%7CChloe.Keane%40hertfordshire.gov.uk%7C6eccadc8990d427f1b7e08dd0e0fea32%7C53e92c3666174e71a989dd739ad32a4d%7C0%7C0%7C638682183722976390%7CUnknown%7CTWFpbGZsb3d8eyJFbXB0eU1hcGkiOnRydWUsIlYiOiIwLjAuMDAwMCIsIlAiOiJXaW4zMiIsIkFOIjoiTWFpbCIsIldUIjoyfQ%3D%3D%7C0%7C%7C%7C&amp;sdata=7P2IIOR31W4hU%2FqA4%2F71MFYiWAYaxEoNWQD%2FathCWCE%3D&amp;reserved=0" TargetMode="External"/><Relationship Id="rId7" Type="http://schemas.openxmlformats.org/officeDocument/2006/relationships/oleObject" Target="../embeddings/oleObject3.bin"/><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emf"/><Relationship Id="rId5" Type="http://schemas.openxmlformats.org/officeDocument/2006/relationships/oleObject" Target="../embeddings/oleObject2.bin"/><Relationship Id="rId4" Type="http://schemas.openxmlformats.org/officeDocument/2006/relationships/hyperlink" Target="https://eur02.safelinks.protection.outlook.com/?url=https%3A%2F%2Fhrt.maximusuk.co.uk%2F&amp;data=05%7C02%7CChloe.Keane%40hertfordshire.gov.uk%7C6eccadc8990d427f1b7e08dd0e0fea32%7C53e92c3666174e71a989dd739ad32a4d%7C0%7C0%7C638682183723008175%7CUnknown%7CTWFpbGZsb3d8eyJFbXB0eU1hcGkiOnRydWUsIlYiOiIwLjAuMDAwMCIsIlAiOiJXaW4zMiIsIkFOIjoiTWFpbCIsIldUIjoyfQ%3D%3D%7C0%7C%7C%7C&amp;sdata=9ErjQcJdLl529697iGg9dXFwYESxWhZCCc4ade0OmQg%3D&amp;reserved=0" TargetMode="External"/><Relationship Id="rId9"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79" y="3586351"/>
            <a:ext cx="4880621" cy="2467779"/>
          </a:xfrm>
        </p:spPr>
        <p:txBody>
          <a:bodyPr>
            <a:normAutofit fontScale="90000"/>
          </a:bodyPr>
          <a:lstStyle/>
          <a:p>
            <a:r>
              <a:rPr lang="en-GB" sz="5400" b="1" dirty="0">
                <a:latin typeface="Calibri" panose="020F0502020204030204" pitchFamily="34" charset="0"/>
                <a:cs typeface="Calibri" panose="020F0502020204030204" pitchFamily="34" charset="0"/>
              </a:rPr>
              <a:t>Families First </a:t>
            </a:r>
            <a:br>
              <a:rPr lang="en-GB" sz="5400" b="1" dirty="0">
                <a:latin typeface="Calibri" panose="020F0502020204030204" pitchFamily="34" charset="0"/>
                <a:cs typeface="Calibri" panose="020F0502020204030204" pitchFamily="34" charset="0"/>
              </a:rPr>
            </a:br>
            <a:r>
              <a:rPr lang="en-GB" sz="5400" b="1" dirty="0">
                <a:latin typeface="Calibri" panose="020F0502020204030204" pitchFamily="34" charset="0"/>
                <a:cs typeface="Calibri" panose="020F0502020204030204" pitchFamily="34" charset="0"/>
              </a:rPr>
              <a:t>News sharing</a:t>
            </a:r>
            <a:br>
              <a:rPr lang="en-GB" sz="5400" b="1" dirty="0">
                <a:latin typeface="Calibri" panose="020F0502020204030204" pitchFamily="34" charset="0"/>
                <a:cs typeface="Calibri" panose="020F0502020204030204" pitchFamily="34" charset="0"/>
              </a:rPr>
            </a:br>
            <a:br>
              <a:rPr lang="en-GB" sz="5400" b="1" dirty="0">
                <a:latin typeface="Calibri" panose="020F0502020204030204" pitchFamily="34" charset="0"/>
                <a:cs typeface="Calibri" panose="020F0502020204030204" pitchFamily="34" charset="0"/>
              </a:rPr>
            </a:br>
            <a:br>
              <a:rPr lang="en-GB" sz="5400" b="1" dirty="0">
                <a:latin typeface="Calibri" panose="020F0502020204030204" pitchFamily="34" charset="0"/>
                <a:cs typeface="Calibri" panose="020F0502020204030204" pitchFamily="34" charset="0"/>
              </a:rPr>
            </a:br>
            <a:r>
              <a:rPr lang="en-GB" sz="4400" b="1" dirty="0">
                <a:solidFill>
                  <a:schemeClr val="tx1"/>
                </a:solidFill>
                <a:latin typeface="Calibri" panose="020F0502020204030204" pitchFamily="34" charset="0"/>
                <a:cs typeface="Calibri" panose="020F0502020204030204" pitchFamily="34" charset="0"/>
              </a:rPr>
              <a:t>Keeping in Touch</a:t>
            </a:r>
            <a:br>
              <a:rPr lang="en-GB" sz="4400" b="1" dirty="0">
                <a:solidFill>
                  <a:schemeClr val="tx1"/>
                </a:solidFill>
                <a:latin typeface="Calibri" panose="020F0502020204030204" pitchFamily="34" charset="0"/>
                <a:cs typeface="Calibri" panose="020F0502020204030204" pitchFamily="34" charset="0"/>
              </a:rPr>
            </a:br>
            <a:br>
              <a:rPr lang="en-GB" sz="4400" b="1" dirty="0">
                <a:solidFill>
                  <a:schemeClr val="tx1"/>
                </a:solidFill>
                <a:latin typeface="Calibri" panose="020F0502020204030204" pitchFamily="34" charset="0"/>
                <a:cs typeface="Calibri" panose="020F0502020204030204" pitchFamily="34" charset="0"/>
              </a:rPr>
            </a:br>
            <a:r>
              <a:rPr lang="en-GB" sz="3100" dirty="0">
                <a:solidFill>
                  <a:schemeClr val="bg1"/>
                </a:solidFill>
                <a:latin typeface="Calibri" panose="020F0502020204030204" pitchFamily="34" charset="0"/>
                <a:cs typeface="Calibri" panose="020F0502020204030204" pitchFamily="34" charset="0"/>
              </a:rPr>
              <a:t>KAREN DORNEY</a:t>
            </a:r>
            <a:br>
              <a:rPr lang="en-GB" sz="3100" dirty="0">
                <a:solidFill>
                  <a:schemeClr val="bg1"/>
                </a:solidFill>
                <a:latin typeface="Calibri" panose="020F0502020204030204" pitchFamily="34" charset="0"/>
                <a:cs typeface="Calibri" panose="020F0502020204030204" pitchFamily="34" charset="0"/>
              </a:rPr>
            </a:br>
            <a:r>
              <a:rPr lang="en-GB" sz="2700" dirty="0">
                <a:solidFill>
                  <a:schemeClr val="bg1"/>
                </a:solidFill>
                <a:latin typeface="Calibri" panose="020F0502020204030204" pitchFamily="34" charset="0"/>
                <a:cs typeface="Calibri" panose="020F0502020204030204" pitchFamily="34" charset="0"/>
              </a:rPr>
              <a:t>HEAD OF SERVICE</a:t>
            </a:r>
            <a:br>
              <a:rPr lang="en-GB" sz="2200" dirty="0">
                <a:solidFill>
                  <a:schemeClr val="bg1"/>
                </a:solidFill>
                <a:latin typeface="Calibri" panose="020F0502020204030204" pitchFamily="34" charset="0"/>
                <a:cs typeface="Calibri" panose="020F0502020204030204" pitchFamily="34" charset="0"/>
              </a:rPr>
            </a:br>
            <a:r>
              <a:rPr lang="en-GB" sz="1800" dirty="0">
                <a:solidFill>
                  <a:schemeClr val="bg1"/>
                </a:solidFill>
                <a:latin typeface="Calibri" panose="020F0502020204030204" pitchFamily="34" charset="0"/>
                <a:cs typeface="Calibri" panose="020F0502020204030204" pitchFamily="34" charset="0"/>
              </a:rPr>
              <a:t>SUPPORTING FAMILIES | CHILDRENS SERVICES</a:t>
            </a:r>
            <a:br>
              <a:rPr lang="en-GB" sz="1300" dirty="0">
                <a:solidFill>
                  <a:schemeClr val="bg1"/>
                </a:solidFill>
                <a:latin typeface="Calibri" panose="020F0502020204030204" pitchFamily="34" charset="0"/>
                <a:cs typeface="Calibri" panose="020F0502020204030204" pitchFamily="34" charset="0"/>
              </a:rPr>
            </a:br>
            <a:br>
              <a:rPr lang="en-GB" sz="2700" dirty="0"/>
            </a:br>
            <a:endParaRPr lang="en-GB" b="1" dirty="0">
              <a:latin typeface="Calibri" panose="020F0502020204030204" pitchFamily="34" charset="0"/>
              <a:cs typeface="Calibri" panose="020F0502020204030204" pitchFamily="34" charset="0"/>
            </a:endParaRPr>
          </a:p>
        </p:txBody>
      </p:sp>
      <p:pic>
        <p:nvPicPr>
          <p:cNvPr id="10" name="Content Placeholder 9" descr="A logo for a family&#10;&#10;Description automatically generated">
            <a:extLst>
              <a:ext uri="{FF2B5EF4-FFF2-40B4-BE49-F238E27FC236}">
                <a16:creationId xmlns:a16="http://schemas.microsoft.com/office/drawing/2014/main" id="{DB6BFE24-0AA0-FA0B-27DF-B83A71FDF34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605273" y="2768725"/>
            <a:ext cx="4992624" cy="3532409"/>
          </a:xfrm>
        </p:spPr>
      </p:pic>
      <p:sp>
        <p:nvSpPr>
          <p:cNvPr id="9" name="Content Placeholder 8">
            <a:extLst>
              <a:ext uri="{FF2B5EF4-FFF2-40B4-BE49-F238E27FC236}">
                <a16:creationId xmlns:a16="http://schemas.microsoft.com/office/drawing/2014/main" id="{06DA2ABD-6410-031A-BC37-5DCE7275D8B0}"/>
              </a:ext>
            </a:extLst>
          </p:cNvPr>
          <p:cNvSpPr>
            <a:spLocks noGrp="1"/>
          </p:cNvSpPr>
          <p:nvPr>
            <p:ph type="body" sz="half" idx="2"/>
          </p:nvPr>
        </p:nvSpPr>
        <p:spPr>
          <a:xfrm>
            <a:off x="1880475" y="6291931"/>
            <a:ext cx="2096614" cy="647529"/>
          </a:xfrm>
        </p:spPr>
        <p:txBody>
          <a:bodyPr>
            <a:normAutofit fontScale="92500"/>
          </a:bodyPr>
          <a:lstStyle/>
          <a:p>
            <a:r>
              <a:rPr lang="en-GB" sz="2300" b="1" dirty="0">
                <a:solidFill>
                  <a:schemeClr val="bg1"/>
                </a:solidFill>
              </a:rPr>
              <a:t>DECEMBER 2024</a:t>
            </a:r>
          </a:p>
          <a:p>
            <a:endParaRPr lang="en-GB" dirty="0"/>
          </a:p>
        </p:txBody>
      </p:sp>
      <p:pic>
        <p:nvPicPr>
          <p:cNvPr id="14" name="Picture 13" descr="Blank speech balloons">
            <a:extLst>
              <a:ext uri="{FF2B5EF4-FFF2-40B4-BE49-F238E27FC236}">
                <a16:creationId xmlns:a16="http://schemas.microsoft.com/office/drawing/2014/main" id="{BD131BDD-EC25-2640-4BE5-E4ACA2474F59}"/>
              </a:ext>
            </a:extLst>
          </p:cNvPr>
          <p:cNvPicPr>
            <a:picLocks noChangeAspect="1"/>
          </p:cNvPicPr>
          <p:nvPr/>
        </p:nvPicPr>
        <p:blipFill rotWithShape="1">
          <a:blip r:embed="rId4">
            <a:extLst>
              <a:ext uri="{28A0092B-C50C-407E-A947-70E740481C1C}">
                <a14:useLocalDpi xmlns:a14="http://schemas.microsoft.com/office/drawing/2010/main" val="0"/>
              </a:ext>
            </a:extLst>
          </a:blip>
          <a:srcRect b="45700"/>
          <a:stretch/>
        </p:blipFill>
        <p:spPr>
          <a:xfrm>
            <a:off x="4135965" y="22561"/>
            <a:ext cx="8159007" cy="2300510"/>
          </a:xfrm>
          <a:prstGeom prst="rect">
            <a:avLst/>
          </a:prstGeom>
        </p:spPr>
      </p:pic>
    </p:spTree>
    <p:extLst>
      <p:ext uri="{BB962C8B-B14F-4D97-AF65-F5344CB8AC3E}">
        <p14:creationId xmlns:p14="http://schemas.microsoft.com/office/powerpoint/2010/main" val="19632123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DF655-2068-E174-FE89-AF2DE34EC169}"/>
              </a:ext>
            </a:extLst>
          </p:cNvPr>
          <p:cNvSpPr>
            <a:spLocks noGrp="1"/>
          </p:cNvSpPr>
          <p:nvPr>
            <p:ph type="title"/>
          </p:nvPr>
        </p:nvSpPr>
        <p:spPr>
          <a:xfrm>
            <a:off x="1097280" y="286603"/>
            <a:ext cx="10058400" cy="1450757"/>
          </a:xfrm>
        </p:spPr>
        <p:txBody>
          <a:bodyPr>
            <a:normAutofit/>
          </a:bodyPr>
          <a:lstStyle/>
          <a:p>
            <a:r>
              <a:rPr lang="en-GB" b="1" dirty="0">
                <a:solidFill>
                  <a:srgbClr val="00B0F0"/>
                </a:solidFill>
                <a:latin typeface="+mn-lt"/>
              </a:rPr>
              <a:t>Support and services available to manage the cost of living</a:t>
            </a:r>
          </a:p>
        </p:txBody>
      </p:sp>
      <p:sp>
        <p:nvSpPr>
          <p:cNvPr id="3" name="Content Placeholder 2">
            <a:extLst>
              <a:ext uri="{FF2B5EF4-FFF2-40B4-BE49-F238E27FC236}">
                <a16:creationId xmlns:a16="http://schemas.microsoft.com/office/drawing/2014/main" id="{A74948F7-200F-AE08-AF69-8FAA50779315}"/>
              </a:ext>
            </a:extLst>
          </p:cNvPr>
          <p:cNvSpPr>
            <a:spLocks noGrp="1"/>
          </p:cNvSpPr>
          <p:nvPr>
            <p:ph idx="1"/>
          </p:nvPr>
        </p:nvSpPr>
        <p:spPr>
          <a:xfrm>
            <a:off x="1097279" y="1845734"/>
            <a:ext cx="6454987" cy="4023360"/>
          </a:xfrm>
        </p:spPr>
        <p:txBody>
          <a:bodyPr>
            <a:normAutofit/>
          </a:bodyPr>
          <a:lstStyle/>
          <a:p>
            <a:endParaRPr lang="en-GB" sz="1700" dirty="0">
              <a:latin typeface="Arial" panose="020B0604020202020204" pitchFamily="34" charset="0"/>
              <a:ea typeface="Calibri" panose="020F0502020204030204" pitchFamily="34" charset="0"/>
            </a:endParaRPr>
          </a:p>
          <a:p>
            <a:r>
              <a:rPr lang="en-GB" sz="1700" dirty="0">
                <a:effectLst/>
                <a:latin typeface="Arial" panose="020B0604020202020204" pitchFamily="34" charset="0"/>
                <a:ea typeface="Calibri" panose="020F0502020204030204" pitchFamily="34" charset="0"/>
              </a:rPr>
              <a:t>This winter, Hertfordshire County Council wants to make sure that advice and support is available to help every resident deal with the rising cost of living.</a:t>
            </a:r>
            <a:endParaRPr lang="en-GB" sz="1700" dirty="0">
              <a:effectLst/>
              <a:latin typeface="Calibri" panose="020F0502020204030204" pitchFamily="34" charset="0"/>
              <a:ea typeface="Calibri" panose="020F0502020204030204" pitchFamily="34" charset="0"/>
            </a:endParaRPr>
          </a:p>
          <a:p>
            <a:r>
              <a:rPr lang="en-GB" sz="1700" dirty="0">
                <a:effectLst/>
                <a:latin typeface="Arial" panose="020B0604020202020204" pitchFamily="34" charset="0"/>
                <a:ea typeface="Calibri" panose="020F0502020204030204" pitchFamily="34" charset="0"/>
              </a:rPr>
              <a:t>Practical help is available for those who need it most. To make sure everyone knows what financial and practical support is available, the council is highlighting advice and services Hertfordshire residents can access.</a:t>
            </a:r>
            <a:endParaRPr lang="en-GB" sz="1700" dirty="0">
              <a:hlinkClick r:id="rId2"/>
            </a:endParaRPr>
          </a:p>
          <a:p>
            <a:endParaRPr lang="en-GB" sz="1700" dirty="0">
              <a:hlinkClick r:id="rId2"/>
            </a:endParaRPr>
          </a:p>
          <a:p>
            <a:r>
              <a:rPr lang="en-GB" sz="1700" dirty="0">
                <a:hlinkClick r:id="rId2"/>
              </a:rPr>
              <a:t>Help to manage the cost of living | Hertfordshire County Council</a:t>
            </a:r>
            <a:endParaRPr lang="en-GB" sz="1700" dirty="0"/>
          </a:p>
        </p:txBody>
      </p:sp>
      <p:pic>
        <p:nvPicPr>
          <p:cNvPr id="5" name="Graphic 4" descr="Pound with solid fill">
            <a:extLst>
              <a:ext uri="{FF2B5EF4-FFF2-40B4-BE49-F238E27FC236}">
                <a16:creationId xmlns:a16="http://schemas.microsoft.com/office/drawing/2014/main" id="{B7C38E5C-83A3-FB32-023C-03F6CC9FB43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20570" y="2084269"/>
            <a:ext cx="3135109" cy="3135109"/>
          </a:xfrm>
          <a:prstGeom prst="rect">
            <a:avLst/>
          </a:prstGeom>
        </p:spPr>
      </p:pic>
    </p:spTree>
    <p:extLst>
      <p:ext uri="{BB962C8B-B14F-4D97-AF65-F5344CB8AC3E}">
        <p14:creationId xmlns:p14="http://schemas.microsoft.com/office/powerpoint/2010/main" val="18897730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863B8-EC9F-8F5F-6447-83B3BBB1AE26}"/>
              </a:ext>
            </a:extLst>
          </p:cNvPr>
          <p:cNvSpPr>
            <a:spLocks noGrp="1"/>
          </p:cNvSpPr>
          <p:nvPr>
            <p:ph type="title"/>
          </p:nvPr>
        </p:nvSpPr>
        <p:spPr>
          <a:xfrm>
            <a:off x="335865" y="585846"/>
            <a:ext cx="11375136" cy="833458"/>
          </a:xfrm>
        </p:spPr>
        <p:txBody>
          <a:bodyPr>
            <a:normAutofit fontScale="90000"/>
          </a:bodyPr>
          <a:lstStyle/>
          <a:p>
            <a:r>
              <a:rPr lang="en-GB" b="1" dirty="0">
                <a:solidFill>
                  <a:srgbClr val="00B0F0"/>
                </a:solidFill>
                <a:effectLst/>
                <a:latin typeface="Calibri" panose="020F0502020204030204" pitchFamily="34" charset="0"/>
                <a:ea typeface="Times New Roman" panose="02020603050405020304" pitchFamily="18" charset="0"/>
                <a:cs typeface="Times New Roman" panose="02020603050405020304" pitchFamily="18" charset="0"/>
              </a:rPr>
              <a:t>Hertfordshire Community Foundation</a:t>
            </a:r>
            <a:br>
              <a:rPr lang="en-GB" b="1" dirty="0">
                <a:solidFill>
                  <a:srgbClr val="00B0F0"/>
                </a:solidFill>
                <a:effectLst/>
                <a:latin typeface="Calibri" panose="020F0502020204030204" pitchFamily="34" charset="0"/>
                <a:ea typeface="Times New Roman" panose="02020603050405020304" pitchFamily="18" charset="0"/>
                <a:cs typeface="Times New Roman" panose="02020603050405020304" pitchFamily="18" charset="0"/>
              </a:rPr>
            </a:br>
            <a:r>
              <a:rPr lang="en-GB" b="1"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Cost of Living response</a:t>
            </a:r>
            <a:endParaRPr lang="en-GB" sz="11500" dirty="0">
              <a:solidFill>
                <a:schemeClr val="tx1"/>
              </a:solidFill>
            </a:endParaRPr>
          </a:p>
        </p:txBody>
      </p:sp>
      <p:sp>
        <p:nvSpPr>
          <p:cNvPr id="3" name="Rectangle 2">
            <a:extLst>
              <a:ext uri="{FF2B5EF4-FFF2-40B4-BE49-F238E27FC236}">
                <a16:creationId xmlns:a16="http://schemas.microsoft.com/office/drawing/2014/main" id="{653AF2BB-F4DB-CA31-21FA-D618C6D0B215}"/>
              </a:ext>
            </a:extLst>
          </p:cNvPr>
          <p:cNvSpPr>
            <a:spLocks noChangeArrowheads="1"/>
          </p:cNvSpPr>
          <p:nvPr/>
        </p:nvSpPr>
        <p:spPr bwMode="auto">
          <a:xfrm>
            <a:off x="2152891" y="331036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5" name="TextBox 4">
            <a:extLst>
              <a:ext uri="{FF2B5EF4-FFF2-40B4-BE49-F238E27FC236}">
                <a16:creationId xmlns:a16="http://schemas.microsoft.com/office/drawing/2014/main" id="{C042A3B5-6780-1B8C-FD36-4C6912CE7FF3}"/>
              </a:ext>
            </a:extLst>
          </p:cNvPr>
          <p:cNvSpPr txBox="1"/>
          <p:nvPr/>
        </p:nvSpPr>
        <p:spPr>
          <a:xfrm>
            <a:off x="335865" y="1794308"/>
            <a:ext cx="10225455" cy="4524315"/>
          </a:xfrm>
          <a:prstGeom prst="rect">
            <a:avLst/>
          </a:prstGeom>
          <a:noFill/>
        </p:spPr>
        <p:txBody>
          <a:bodyPr wrap="square" rtlCol="0">
            <a:spAutoFit/>
          </a:bodyPr>
          <a:lstStyle/>
          <a:p>
            <a:pPr marL="228600" indent="-228600">
              <a:lnSpc>
                <a:spcPct val="150000"/>
              </a:lnSpc>
              <a:buClr>
                <a:schemeClr val="accent2"/>
              </a:buClr>
              <a:buFont typeface="Arial" panose="020B0604020202020204" pitchFamily="34" charset="0"/>
              <a:buChar char="•"/>
            </a:pPr>
            <a:r>
              <a:rPr lang="en-US" sz="1800" dirty="0">
                <a:solidFill>
                  <a:schemeClr val="tx2"/>
                </a:solidFill>
                <a:hlinkClick r:id="rId2"/>
              </a:rPr>
              <a:t>Household Support Fund </a:t>
            </a:r>
            <a:r>
              <a:rPr lang="en-US" sz="1800" dirty="0">
                <a:solidFill>
                  <a:schemeClr val="tx2"/>
                </a:solidFill>
              </a:rPr>
              <a:t>-  HCC/govt funding to address cost of living crisis for most disadvantaged adults and families – in the last 12 months have funded 57 groups with over £400,000 – over 30,000 beneficiaries</a:t>
            </a:r>
          </a:p>
          <a:p>
            <a:pPr marL="228600" indent="-228600">
              <a:lnSpc>
                <a:spcPct val="150000"/>
              </a:lnSpc>
              <a:buClr>
                <a:schemeClr val="accent2"/>
              </a:buClr>
              <a:buFont typeface="Arial" panose="020B0604020202020204" pitchFamily="34" charset="0"/>
              <a:buChar char="•"/>
            </a:pPr>
            <a:r>
              <a:rPr lang="en-US" sz="1800" dirty="0">
                <a:solidFill>
                  <a:srgbClr val="0070C0"/>
                </a:solidFill>
                <a:hlinkClick r:id="rId3"/>
              </a:rPr>
              <a:t>Community Spaces </a:t>
            </a:r>
            <a:r>
              <a:rPr lang="en-US" sz="1800" dirty="0">
                <a:solidFill>
                  <a:schemeClr val="tx2"/>
                </a:solidFill>
              </a:rPr>
              <a:t>– since funded through HSF have made 46 grants with £84.5k  provide safe space for residents to escape the cold or the heat and gain advice – reduce isolation</a:t>
            </a:r>
          </a:p>
          <a:p>
            <a:pPr marL="228600" indent="-228600">
              <a:lnSpc>
                <a:spcPct val="150000"/>
              </a:lnSpc>
              <a:buClr>
                <a:schemeClr val="accent2"/>
              </a:buClr>
              <a:buFont typeface="Arial" panose="020B0604020202020204" pitchFamily="34" charset="0"/>
              <a:buChar char="•"/>
            </a:pPr>
            <a:r>
              <a:rPr lang="en-US" sz="1800" dirty="0">
                <a:solidFill>
                  <a:srgbClr val="0070C0"/>
                </a:solidFill>
                <a:hlinkClick r:id="rId4"/>
              </a:rPr>
              <a:t>Hertfordshire Children’s Fund </a:t>
            </a:r>
            <a:r>
              <a:rPr lang="en-US" sz="1800" dirty="0">
                <a:solidFill>
                  <a:schemeClr val="tx2"/>
                </a:solidFill>
              </a:rPr>
              <a:t>– help for families – application via professional referral route </a:t>
            </a:r>
            <a:r>
              <a:rPr lang="en-US" sz="1800" dirty="0" err="1">
                <a:solidFill>
                  <a:schemeClr val="tx2"/>
                </a:solidFill>
              </a:rPr>
              <a:t>eg</a:t>
            </a:r>
            <a:r>
              <a:rPr lang="en-US" sz="1800" dirty="0">
                <a:solidFill>
                  <a:schemeClr val="tx2"/>
                </a:solidFill>
              </a:rPr>
              <a:t> health visitor, tenancy support, social worker – in the last 12 months 198 families benefited from grants totaling £60,000 av just over £300</a:t>
            </a:r>
          </a:p>
          <a:p>
            <a:pPr marL="228600" indent="-228600">
              <a:lnSpc>
                <a:spcPct val="150000"/>
              </a:lnSpc>
              <a:buClr>
                <a:schemeClr val="accent2"/>
              </a:buClr>
              <a:buFont typeface="Arial" panose="020B0604020202020204" pitchFamily="34" charset="0"/>
              <a:buChar char="•"/>
            </a:pPr>
            <a:r>
              <a:rPr lang="en-US" sz="1800" dirty="0">
                <a:solidFill>
                  <a:schemeClr val="accent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HCF Grants</a:t>
            </a:r>
            <a:r>
              <a:rPr lang="en-US" sz="1800" dirty="0">
                <a:solidFill>
                  <a:schemeClr val="accent1"/>
                </a:solidFill>
                <a:latin typeface="Open Sans" panose="020B0606030504020204" pitchFamily="34" charset="0"/>
                <a:ea typeface="Open Sans" panose="020B0606030504020204" pitchFamily="34" charset="0"/>
                <a:cs typeface="Open Sans" panose="020B0606030504020204" pitchFamily="34" charset="0"/>
              </a:rPr>
              <a:t> </a:t>
            </a:r>
            <a:r>
              <a:rPr lang="en-US" sz="1800" dirty="0">
                <a:solidFill>
                  <a:schemeClr val="tx2"/>
                </a:solidFill>
                <a:latin typeface="Open Sans" panose="020B0606030504020204" pitchFamily="34" charset="0"/>
                <a:ea typeface="Open Sans" panose="020B0606030504020204" pitchFamily="34" charset="0"/>
                <a:cs typeface="Open Sans" panose="020B0606030504020204" pitchFamily="34" charset="0"/>
              </a:rPr>
              <a:t>Apply here - £360,000 available HSF6</a:t>
            </a:r>
          </a:p>
          <a:p>
            <a:pPr marL="228600" indent="-228600">
              <a:lnSpc>
                <a:spcPct val="150000"/>
              </a:lnSpc>
              <a:buClr>
                <a:schemeClr val="accent2"/>
              </a:buClr>
              <a:buFont typeface="Arial" panose="020B0604020202020204" pitchFamily="34" charset="0"/>
              <a:buChar char="•"/>
            </a:pPr>
            <a:endParaRPr lang="en-US" sz="1800" dirty="0">
              <a:solidFill>
                <a:schemeClr val="tx2"/>
              </a:solidFill>
            </a:endParaRPr>
          </a:p>
          <a:p>
            <a:endParaRPr lang="en-GB" dirty="0"/>
          </a:p>
        </p:txBody>
      </p:sp>
      <p:sp>
        <p:nvSpPr>
          <p:cNvPr id="6" name="TextBox 5">
            <a:extLst>
              <a:ext uri="{FF2B5EF4-FFF2-40B4-BE49-F238E27FC236}">
                <a16:creationId xmlns:a16="http://schemas.microsoft.com/office/drawing/2014/main" id="{BD3F08E1-122F-BFF9-D5C7-70A710005DB3}"/>
              </a:ext>
            </a:extLst>
          </p:cNvPr>
          <p:cNvSpPr txBox="1"/>
          <p:nvPr/>
        </p:nvSpPr>
        <p:spPr>
          <a:xfrm>
            <a:off x="7095744" y="4937134"/>
            <a:ext cx="2560320" cy="1698927"/>
          </a:xfrm>
          <a:prstGeom prst="rect">
            <a:avLst/>
          </a:prstGeom>
          <a:noFill/>
        </p:spPr>
        <p:txBody>
          <a:bodyPr wrap="square" rtlCol="0">
            <a:spAutoFit/>
          </a:bodyPr>
          <a:lstStyle/>
          <a:p>
            <a:pPr>
              <a:lnSpc>
                <a:spcPct val="120000"/>
              </a:lnSpc>
              <a:spcBef>
                <a:spcPts val="0"/>
              </a:spcBef>
            </a:pPr>
            <a:r>
              <a:rPr lang="en-US" sz="1800" dirty="0"/>
              <a:t>For more info:</a:t>
            </a:r>
            <a:br>
              <a:rPr lang="en-US" sz="1800" dirty="0"/>
            </a:br>
            <a:r>
              <a:rPr lang="en-US" sz="1800" dirty="0"/>
              <a:t>www.hertscf.org.uk</a:t>
            </a:r>
          </a:p>
          <a:p>
            <a:pPr>
              <a:lnSpc>
                <a:spcPct val="120000"/>
              </a:lnSpc>
              <a:spcBef>
                <a:spcPts val="0"/>
              </a:spcBef>
            </a:pPr>
            <a:r>
              <a:rPr lang="en-US" sz="1800" dirty="0"/>
              <a:t>grants@hertscf.org.uk</a:t>
            </a:r>
          </a:p>
          <a:p>
            <a:pPr>
              <a:lnSpc>
                <a:spcPct val="120000"/>
              </a:lnSpc>
              <a:spcBef>
                <a:spcPts val="0"/>
              </a:spcBef>
            </a:pPr>
            <a:r>
              <a:rPr lang="en-US" sz="1800" dirty="0"/>
              <a:t>01707 251351</a:t>
            </a:r>
          </a:p>
          <a:p>
            <a:endParaRPr lang="en-GB" dirty="0"/>
          </a:p>
        </p:txBody>
      </p:sp>
      <p:graphicFrame>
        <p:nvGraphicFramePr>
          <p:cNvPr id="7" name="Object 6">
            <a:extLst>
              <a:ext uri="{FF2B5EF4-FFF2-40B4-BE49-F238E27FC236}">
                <a16:creationId xmlns:a16="http://schemas.microsoft.com/office/drawing/2014/main" id="{32B3890F-F2F3-85E3-20BB-50F762E283B5}"/>
              </a:ext>
            </a:extLst>
          </p:cNvPr>
          <p:cNvGraphicFramePr>
            <a:graphicFrameLocks noChangeAspect="1"/>
          </p:cNvGraphicFramePr>
          <p:nvPr>
            <p:extLst>
              <p:ext uri="{D42A27DB-BD31-4B8C-83A1-F6EECF244321}">
                <p14:modId xmlns:p14="http://schemas.microsoft.com/office/powerpoint/2010/main" val="1807296124"/>
              </p:ext>
            </p:extLst>
          </p:nvPr>
        </p:nvGraphicFramePr>
        <p:xfrm>
          <a:off x="10561320" y="5220467"/>
          <a:ext cx="1171575" cy="1033264"/>
        </p:xfrm>
        <a:graphic>
          <a:graphicData uri="http://schemas.openxmlformats.org/presentationml/2006/ole">
            <mc:AlternateContent xmlns:mc="http://schemas.openxmlformats.org/markup-compatibility/2006">
              <mc:Choice xmlns:v="urn:schemas-microsoft-com:vml" Requires="v">
                <p:oleObj name="Acrobat Document" showAsIcon="1" r:id="rId6" imgW="914608" imgH="806335" progId="AcroExch.Document.DC">
                  <p:embed/>
                </p:oleObj>
              </mc:Choice>
              <mc:Fallback>
                <p:oleObj name="Acrobat Document" showAsIcon="1" r:id="rId6" imgW="914608" imgH="806335" progId="AcroExch.Document.DC">
                  <p:embed/>
                  <p:pic>
                    <p:nvPicPr>
                      <p:cNvPr id="0" name=""/>
                      <p:cNvPicPr/>
                      <p:nvPr/>
                    </p:nvPicPr>
                    <p:blipFill>
                      <a:blip r:embed="rId7"/>
                      <a:stretch>
                        <a:fillRect/>
                      </a:stretch>
                    </p:blipFill>
                    <p:spPr>
                      <a:xfrm>
                        <a:off x="10561320" y="5220467"/>
                        <a:ext cx="1171575" cy="1033264"/>
                      </a:xfrm>
                      <a:prstGeom prst="rect">
                        <a:avLst/>
                      </a:prstGeom>
                    </p:spPr>
                  </p:pic>
                </p:oleObj>
              </mc:Fallback>
            </mc:AlternateContent>
          </a:graphicData>
        </a:graphic>
      </p:graphicFrame>
    </p:spTree>
    <p:extLst>
      <p:ext uri="{BB962C8B-B14F-4D97-AF65-F5344CB8AC3E}">
        <p14:creationId xmlns:p14="http://schemas.microsoft.com/office/powerpoint/2010/main" val="15159778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F2553-E357-06D6-C1FB-43F16BC4F330}"/>
              </a:ext>
            </a:extLst>
          </p:cNvPr>
          <p:cNvSpPr>
            <a:spLocks noGrp="1"/>
          </p:cNvSpPr>
          <p:nvPr>
            <p:ph type="title"/>
          </p:nvPr>
        </p:nvSpPr>
        <p:spPr>
          <a:xfrm>
            <a:off x="384048" y="307962"/>
            <a:ext cx="11256264" cy="833458"/>
          </a:xfrm>
        </p:spPr>
        <p:txBody>
          <a:bodyPr>
            <a:normAutofit fontScale="90000"/>
          </a:bodyPr>
          <a:lstStyle/>
          <a:p>
            <a:r>
              <a:rPr lang="en-GB" b="1" dirty="0">
                <a:solidFill>
                  <a:srgbClr val="00B0F0"/>
                </a:solidFill>
              </a:rPr>
              <a:t>Welcome Space Network </a:t>
            </a:r>
            <a:br>
              <a:rPr lang="en-GB" dirty="0"/>
            </a:br>
            <a:r>
              <a:rPr lang="en-GB" b="1" dirty="0">
                <a:solidFill>
                  <a:schemeClr val="tx1"/>
                </a:solidFill>
              </a:rPr>
              <a:t>Home Energy Support</a:t>
            </a:r>
          </a:p>
        </p:txBody>
      </p:sp>
      <p:sp>
        <p:nvSpPr>
          <p:cNvPr id="3" name="Content Placeholder 2">
            <a:extLst>
              <a:ext uri="{FF2B5EF4-FFF2-40B4-BE49-F238E27FC236}">
                <a16:creationId xmlns:a16="http://schemas.microsoft.com/office/drawing/2014/main" id="{360534B7-7AE7-8147-161D-49B0F9BC05D5}"/>
              </a:ext>
            </a:extLst>
          </p:cNvPr>
          <p:cNvSpPr>
            <a:spLocks noGrp="1"/>
          </p:cNvSpPr>
          <p:nvPr>
            <p:ph idx="1"/>
          </p:nvPr>
        </p:nvSpPr>
        <p:spPr>
          <a:xfrm>
            <a:off x="384048" y="1562269"/>
            <a:ext cx="11137392" cy="4474043"/>
          </a:xfrm>
        </p:spPr>
        <p:txBody>
          <a:bodyPr/>
          <a:lstStyle/>
          <a:p>
            <a:r>
              <a:rPr lang="en-GB" dirty="0">
                <a:solidFill>
                  <a:schemeClr val="tx1"/>
                </a:solidFill>
                <a:effectLst/>
                <a:ea typeface="Calibri" panose="020F0502020204030204" pitchFamily="34" charset="0"/>
              </a:rPr>
              <a:t>Communities 1</a:t>
            </a:r>
            <a:r>
              <a:rPr lang="en-GB" baseline="30000" dirty="0">
                <a:solidFill>
                  <a:schemeClr val="tx1"/>
                </a:solidFill>
                <a:effectLst/>
                <a:ea typeface="Calibri" panose="020F0502020204030204" pitchFamily="34" charset="0"/>
              </a:rPr>
              <a:t>st</a:t>
            </a:r>
            <a:r>
              <a:rPr lang="en-GB" dirty="0">
                <a:solidFill>
                  <a:schemeClr val="tx1"/>
                </a:solidFill>
                <a:effectLst/>
                <a:ea typeface="Calibri" panose="020F0502020204030204" pitchFamily="34" charset="0"/>
              </a:rPr>
              <a:t> are delivering for Cadent. </a:t>
            </a:r>
          </a:p>
          <a:p>
            <a:r>
              <a:rPr lang="en-US" kern="100" dirty="0">
                <a:solidFill>
                  <a:schemeClr val="tx1"/>
                </a:solidFill>
                <a:effectLst/>
                <a:ea typeface="Aptos" panose="020B0004020202020204" pitchFamily="34" charset="0"/>
                <a:cs typeface="Times New Roman" panose="02020603050405020304" pitchFamily="18" charset="0"/>
              </a:rPr>
              <a:t>‘Warm Space’ </a:t>
            </a:r>
            <a:r>
              <a:rPr lang="en-US" kern="100" dirty="0" err="1">
                <a:solidFill>
                  <a:schemeClr val="tx1"/>
                </a:solidFill>
                <a:effectLst/>
                <a:ea typeface="Aptos" panose="020B0004020202020204" pitchFamily="34" charset="0"/>
                <a:cs typeface="Times New Roman" panose="02020603050405020304" pitchFamily="18" charset="0"/>
              </a:rPr>
              <a:t>centres</a:t>
            </a:r>
            <a:r>
              <a:rPr lang="en-US" kern="100" dirty="0">
                <a:solidFill>
                  <a:schemeClr val="tx1"/>
                </a:solidFill>
                <a:effectLst/>
                <a:ea typeface="Aptos" panose="020B0004020202020204" pitchFamily="34" charset="0"/>
                <a:cs typeface="Times New Roman" panose="02020603050405020304" pitchFamily="18" charset="0"/>
              </a:rPr>
              <a:t> were the initial response in supporting individuals affected by ongoing cost-of-living pressures. Evolving from this initiative, a Welcome Hub is a safe community space that is accessible for everyone to attend on a regular basis. A variety of activities are delivered by staff and volunteers, with free or low-cost refreshments provided.</a:t>
            </a:r>
            <a:r>
              <a:rPr lang="en-GB" kern="100" dirty="0">
                <a:solidFill>
                  <a:schemeClr val="tx1"/>
                </a:solidFill>
                <a:effectLst/>
                <a:ea typeface="Aptos" panose="020B0004020202020204" pitchFamily="34" charset="0"/>
                <a:cs typeface="Times New Roman" panose="02020603050405020304" pitchFamily="18" charset="0"/>
              </a:rPr>
              <a:t> </a:t>
            </a:r>
          </a:p>
          <a:p>
            <a:pPr marL="0" indent="0">
              <a:buNone/>
            </a:pPr>
            <a:endParaRPr lang="en-GB" dirty="0">
              <a:solidFill>
                <a:schemeClr val="tx1"/>
              </a:solidFill>
              <a:ea typeface="Calibri" panose="020F0502020204030204" pitchFamily="34" charset="0"/>
            </a:endParaRPr>
          </a:p>
          <a:p>
            <a:r>
              <a:rPr lang="en-GB" dirty="0">
                <a:solidFill>
                  <a:schemeClr val="tx1"/>
                </a:solidFill>
                <a:effectLst/>
                <a:ea typeface="Calibri" panose="020F0502020204030204" pitchFamily="34" charset="0"/>
              </a:rPr>
              <a:t>For more information see below:</a:t>
            </a:r>
          </a:p>
          <a:p>
            <a:endParaRPr lang="en-GB" dirty="0"/>
          </a:p>
        </p:txBody>
      </p:sp>
      <p:pic>
        <p:nvPicPr>
          <p:cNvPr id="4" name="Picture 3" descr="A wifi symbol with text&#10;&#10;Description automatically generated">
            <a:extLst>
              <a:ext uri="{FF2B5EF4-FFF2-40B4-BE49-F238E27FC236}">
                <a16:creationId xmlns:a16="http://schemas.microsoft.com/office/drawing/2014/main" id="{ACA618F1-0081-C982-9D3B-72E884E4D01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50271" y="3438093"/>
            <a:ext cx="4479729" cy="2313289"/>
          </a:xfrm>
          <a:prstGeom prst="rect">
            <a:avLst/>
          </a:prstGeom>
          <a:noFill/>
          <a:ln>
            <a:noFill/>
          </a:ln>
        </p:spPr>
      </p:pic>
      <p:graphicFrame>
        <p:nvGraphicFramePr>
          <p:cNvPr id="5" name="Object 4">
            <a:extLst>
              <a:ext uri="{FF2B5EF4-FFF2-40B4-BE49-F238E27FC236}">
                <a16:creationId xmlns:a16="http://schemas.microsoft.com/office/drawing/2014/main" id="{9A1928ED-4F4C-27D5-1321-3110C05A630B}"/>
              </a:ext>
            </a:extLst>
          </p:cNvPr>
          <p:cNvGraphicFramePr>
            <a:graphicFrameLocks noChangeAspect="1"/>
          </p:cNvGraphicFramePr>
          <p:nvPr>
            <p:extLst>
              <p:ext uri="{D42A27DB-BD31-4B8C-83A1-F6EECF244321}">
                <p14:modId xmlns:p14="http://schemas.microsoft.com/office/powerpoint/2010/main" val="1372919302"/>
              </p:ext>
            </p:extLst>
          </p:nvPr>
        </p:nvGraphicFramePr>
        <p:xfrm>
          <a:off x="1262759" y="4317101"/>
          <a:ext cx="1617601" cy="1426634"/>
        </p:xfrm>
        <a:graphic>
          <a:graphicData uri="http://schemas.openxmlformats.org/presentationml/2006/ole">
            <mc:AlternateContent xmlns:mc="http://schemas.openxmlformats.org/markup-compatibility/2006">
              <mc:Choice xmlns:v="urn:schemas-microsoft-com:vml" Requires="v">
                <p:oleObj name="Document" showAsIcon="1" r:id="rId3" imgW="914608" imgH="806335" progId="Word.Document.12">
                  <p:embed/>
                </p:oleObj>
              </mc:Choice>
              <mc:Fallback>
                <p:oleObj name="Document" showAsIcon="1" r:id="rId3" imgW="914608" imgH="806335" progId="Word.Document.12">
                  <p:embed/>
                  <p:pic>
                    <p:nvPicPr>
                      <p:cNvPr id="5" name="Object 4">
                        <a:extLst>
                          <a:ext uri="{FF2B5EF4-FFF2-40B4-BE49-F238E27FC236}">
                            <a16:creationId xmlns:a16="http://schemas.microsoft.com/office/drawing/2014/main" id="{9A1928ED-4F4C-27D5-1321-3110C05A630B}"/>
                          </a:ext>
                        </a:extLst>
                      </p:cNvPr>
                      <p:cNvPicPr/>
                      <p:nvPr/>
                    </p:nvPicPr>
                    <p:blipFill>
                      <a:blip r:embed="rId4"/>
                      <a:stretch>
                        <a:fillRect/>
                      </a:stretch>
                    </p:blipFill>
                    <p:spPr>
                      <a:xfrm>
                        <a:off x="1262759" y="4317101"/>
                        <a:ext cx="1617601" cy="1426634"/>
                      </a:xfrm>
                      <a:prstGeom prst="rect">
                        <a:avLst/>
                      </a:prstGeom>
                    </p:spPr>
                  </p:pic>
                </p:oleObj>
              </mc:Fallback>
            </mc:AlternateContent>
          </a:graphicData>
        </a:graphic>
      </p:graphicFrame>
    </p:spTree>
    <p:extLst>
      <p:ext uri="{BB962C8B-B14F-4D97-AF65-F5344CB8AC3E}">
        <p14:creationId xmlns:p14="http://schemas.microsoft.com/office/powerpoint/2010/main" val="10812467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27699-5E53-E1E2-10DC-66667EE53585}"/>
              </a:ext>
            </a:extLst>
          </p:cNvPr>
          <p:cNvSpPr>
            <a:spLocks noGrp="1"/>
          </p:cNvSpPr>
          <p:nvPr>
            <p:ph type="title"/>
          </p:nvPr>
        </p:nvSpPr>
        <p:spPr/>
        <p:txBody>
          <a:bodyPr>
            <a:normAutofit/>
          </a:bodyPr>
          <a:lstStyle/>
          <a:p>
            <a:r>
              <a:rPr lang="en-GB" b="1" dirty="0">
                <a:solidFill>
                  <a:srgbClr val="00B0F0"/>
                </a:solidFill>
                <a:effectLst/>
                <a:latin typeface="Calibri" panose="020F0502020204030204" pitchFamily="34" charset="0"/>
                <a:ea typeface="Calibri" panose="020F0502020204030204" pitchFamily="34" charset="0"/>
              </a:rPr>
              <a:t>Phoenix Programme </a:t>
            </a:r>
            <a:endParaRPr lang="en-GB" b="1" dirty="0">
              <a:solidFill>
                <a:srgbClr val="00B0F0"/>
              </a:solidFill>
            </a:endParaRPr>
          </a:p>
        </p:txBody>
      </p:sp>
      <p:sp>
        <p:nvSpPr>
          <p:cNvPr id="3" name="Content Placeholder 2">
            <a:extLst>
              <a:ext uri="{FF2B5EF4-FFF2-40B4-BE49-F238E27FC236}">
                <a16:creationId xmlns:a16="http://schemas.microsoft.com/office/drawing/2014/main" id="{92ECB22B-9A7F-8C48-BF34-C7FB2B75579C}"/>
              </a:ext>
            </a:extLst>
          </p:cNvPr>
          <p:cNvSpPr>
            <a:spLocks noGrp="1"/>
          </p:cNvSpPr>
          <p:nvPr>
            <p:ph idx="1"/>
          </p:nvPr>
        </p:nvSpPr>
        <p:spPr>
          <a:xfrm>
            <a:off x="265175" y="1494853"/>
            <a:ext cx="6830105" cy="3605942"/>
          </a:xfrm>
        </p:spPr>
        <p:txBody>
          <a:bodyPr>
            <a:normAutofit/>
          </a:bodyPr>
          <a:lstStyle/>
          <a:p>
            <a:r>
              <a:rPr lang="en-GB" sz="2800" dirty="0"/>
              <a:t>The Phoenix Programme is a scheme to support female survivors of Domestic Abuse, rebuild confidence and develop skills to gain sustainable employment. </a:t>
            </a:r>
          </a:p>
          <a:p>
            <a:endParaRPr lang="en-GB" sz="2800" dirty="0"/>
          </a:p>
          <a:p>
            <a:r>
              <a:rPr lang="en-GB" sz="2800" dirty="0"/>
              <a:t>Please cascade this information to your colleagues. </a:t>
            </a:r>
          </a:p>
        </p:txBody>
      </p:sp>
      <p:sp>
        <p:nvSpPr>
          <p:cNvPr id="4" name="TextBox 3">
            <a:extLst>
              <a:ext uri="{FF2B5EF4-FFF2-40B4-BE49-F238E27FC236}">
                <a16:creationId xmlns:a16="http://schemas.microsoft.com/office/drawing/2014/main" id="{B3765E50-3AF4-48EC-DF1A-D50D1835FEF9}"/>
              </a:ext>
            </a:extLst>
          </p:cNvPr>
          <p:cNvSpPr txBox="1"/>
          <p:nvPr/>
        </p:nvSpPr>
        <p:spPr>
          <a:xfrm>
            <a:off x="7095281" y="3297824"/>
            <a:ext cx="4508726" cy="1200329"/>
          </a:xfrm>
          <a:prstGeom prst="rect">
            <a:avLst/>
          </a:prstGeom>
          <a:noFill/>
        </p:spPr>
        <p:txBody>
          <a:bodyPr wrap="square" rtlCol="0">
            <a:spAutoFit/>
          </a:bodyPr>
          <a:lstStyle/>
          <a:p>
            <a:r>
              <a:rPr lang="en-GB" dirty="0"/>
              <a:t>Please see below for more information: </a:t>
            </a:r>
          </a:p>
          <a:p>
            <a:endParaRPr lang="en-GB" dirty="0"/>
          </a:p>
          <a:p>
            <a:r>
              <a:rPr lang="en-GB" b="1" dirty="0"/>
              <a:t>Programme Pocket Guide and Referral Form</a:t>
            </a:r>
          </a:p>
          <a:p>
            <a:endParaRPr lang="en-GB" dirty="0"/>
          </a:p>
        </p:txBody>
      </p:sp>
      <p:graphicFrame>
        <p:nvGraphicFramePr>
          <p:cNvPr id="6" name="Object 5">
            <a:extLst>
              <a:ext uri="{FF2B5EF4-FFF2-40B4-BE49-F238E27FC236}">
                <a16:creationId xmlns:a16="http://schemas.microsoft.com/office/drawing/2014/main" id="{EA4A8840-A341-367A-794A-026975637963}"/>
              </a:ext>
            </a:extLst>
          </p:cNvPr>
          <p:cNvGraphicFramePr>
            <a:graphicFrameLocks noChangeAspect="1"/>
          </p:cNvGraphicFramePr>
          <p:nvPr>
            <p:extLst>
              <p:ext uri="{D42A27DB-BD31-4B8C-83A1-F6EECF244321}">
                <p14:modId xmlns:p14="http://schemas.microsoft.com/office/powerpoint/2010/main" val="1387451685"/>
              </p:ext>
            </p:extLst>
          </p:nvPr>
        </p:nvGraphicFramePr>
        <p:xfrm>
          <a:off x="9488540" y="4604561"/>
          <a:ext cx="1243161" cy="1096399"/>
        </p:xfrm>
        <a:graphic>
          <a:graphicData uri="http://schemas.openxmlformats.org/presentationml/2006/ole">
            <mc:AlternateContent xmlns:mc="http://schemas.openxmlformats.org/markup-compatibility/2006">
              <mc:Choice xmlns:v="urn:schemas-microsoft-com:vml" Requires="v">
                <p:oleObj name="Acrobat Document" showAsIcon="1" r:id="rId2" imgW="914608" imgH="806335" progId="AcroExch.Document.DC">
                  <p:embed/>
                </p:oleObj>
              </mc:Choice>
              <mc:Fallback>
                <p:oleObj name="Acrobat Document" showAsIcon="1" r:id="rId2" imgW="914608" imgH="806335" progId="AcroExch.Document.DC">
                  <p:embed/>
                  <p:pic>
                    <p:nvPicPr>
                      <p:cNvPr id="6" name="Object 5">
                        <a:extLst>
                          <a:ext uri="{FF2B5EF4-FFF2-40B4-BE49-F238E27FC236}">
                            <a16:creationId xmlns:a16="http://schemas.microsoft.com/office/drawing/2014/main" id="{EA4A8840-A341-367A-794A-026975637963}"/>
                          </a:ext>
                        </a:extLst>
                      </p:cNvPr>
                      <p:cNvPicPr/>
                      <p:nvPr/>
                    </p:nvPicPr>
                    <p:blipFill>
                      <a:blip r:embed="rId3"/>
                      <a:stretch>
                        <a:fillRect/>
                      </a:stretch>
                    </p:blipFill>
                    <p:spPr>
                      <a:xfrm>
                        <a:off x="9488540" y="4604561"/>
                        <a:ext cx="1243161" cy="1096399"/>
                      </a:xfrm>
                      <a:prstGeom prst="rect">
                        <a:avLst/>
                      </a:prstGeom>
                    </p:spPr>
                  </p:pic>
                </p:oleObj>
              </mc:Fallback>
            </mc:AlternateContent>
          </a:graphicData>
        </a:graphic>
      </p:graphicFrame>
      <p:pic>
        <p:nvPicPr>
          <p:cNvPr id="8" name="Picture 7">
            <a:extLst>
              <a:ext uri="{FF2B5EF4-FFF2-40B4-BE49-F238E27FC236}">
                <a16:creationId xmlns:a16="http://schemas.microsoft.com/office/drawing/2014/main" id="{939E2411-C270-1938-0F2E-DD88D8B9428C}"/>
              </a:ext>
            </a:extLst>
          </p:cNvPr>
          <p:cNvPicPr>
            <a:picLocks noChangeAspect="1"/>
          </p:cNvPicPr>
          <p:nvPr/>
        </p:nvPicPr>
        <p:blipFill>
          <a:blip r:embed="rId4"/>
          <a:stretch>
            <a:fillRect/>
          </a:stretch>
        </p:blipFill>
        <p:spPr>
          <a:xfrm>
            <a:off x="8403850" y="509143"/>
            <a:ext cx="2751830" cy="2599599"/>
          </a:xfrm>
          <a:prstGeom prst="rect">
            <a:avLst/>
          </a:prstGeom>
        </p:spPr>
      </p:pic>
    </p:spTree>
    <p:extLst>
      <p:ext uri="{BB962C8B-B14F-4D97-AF65-F5344CB8AC3E}">
        <p14:creationId xmlns:p14="http://schemas.microsoft.com/office/powerpoint/2010/main" val="16302572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48EFA-0423-ED3B-A120-E1F7A5AC926E}"/>
              </a:ext>
            </a:extLst>
          </p:cNvPr>
          <p:cNvSpPr>
            <a:spLocks noGrp="1"/>
          </p:cNvSpPr>
          <p:nvPr>
            <p:ph type="title"/>
          </p:nvPr>
        </p:nvSpPr>
        <p:spPr/>
        <p:txBody>
          <a:bodyPr/>
          <a:lstStyle/>
          <a:p>
            <a:r>
              <a:rPr lang="en-GB" b="1" dirty="0">
                <a:solidFill>
                  <a:srgbClr val="00B0F0"/>
                </a:solidFill>
                <a:latin typeface="+mn-lt"/>
              </a:rPr>
              <a:t>Sunflower News – December </a:t>
            </a:r>
          </a:p>
        </p:txBody>
      </p:sp>
      <p:graphicFrame>
        <p:nvGraphicFramePr>
          <p:cNvPr id="4" name="Content Placeholder 3">
            <a:extLst>
              <a:ext uri="{FF2B5EF4-FFF2-40B4-BE49-F238E27FC236}">
                <a16:creationId xmlns:a16="http://schemas.microsoft.com/office/drawing/2014/main" id="{549FCA60-809F-43D1-5C3D-B015B8D525A3}"/>
              </a:ext>
            </a:extLst>
          </p:cNvPr>
          <p:cNvGraphicFramePr>
            <a:graphicFrameLocks noGrp="1" noChangeAspect="1"/>
          </p:cNvGraphicFramePr>
          <p:nvPr>
            <p:ph idx="1"/>
            <p:extLst>
              <p:ext uri="{D42A27DB-BD31-4B8C-83A1-F6EECF244321}">
                <p14:modId xmlns:p14="http://schemas.microsoft.com/office/powerpoint/2010/main" val="1657003656"/>
              </p:ext>
            </p:extLst>
          </p:nvPr>
        </p:nvGraphicFramePr>
        <p:xfrm>
          <a:off x="849191" y="4148147"/>
          <a:ext cx="1793367" cy="1581650"/>
        </p:xfrm>
        <a:graphic>
          <a:graphicData uri="http://schemas.openxmlformats.org/presentationml/2006/ole">
            <mc:AlternateContent xmlns:mc="http://schemas.openxmlformats.org/markup-compatibility/2006">
              <mc:Choice xmlns:v="urn:schemas-microsoft-com:vml" Requires="v">
                <p:oleObj name="Acrobat Document" showAsIcon="1" r:id="rId2" imgW="914608" imgH="806335" progId="AcroExch.Document.DC">
                  <p:embed/>
                </p:oleObj>
              </mc:Choice>
              <mc:Fallback>
                <p:oleObj name="Acrobat Document" showAsIcon="1" r:id="rId2" imgW="914608" imgH="806335" progId="AcroExch.Document.DC">
                  <p:embed/>
                  <p:pic>
                    <p:nvPicPr>
                      <p:cNvPr id="4" name="Content Placeholder 3">
                        <a:extLst>
                          <a:ext uri="{FF2B5EF4-FFF2-40B4-BE49-F238E27FC236}">
                            <a16:creationId xmlns:a16="http://schemas.microsoft.com/office/drawing/2014/main" id="{549FCA60-809F-43D1-5C3D-B015B8D525A3}"/>
                          </a:ext>
                        </a:extLst>
                      </p:cNvPr>
                      <p:cNvPicPr/>
                      <p:nvPr/>
                    </p:nvPicPr>
                    <p:blipFill>
                      <a:blip r:embed="rId3"/>
                      <a:stretch>
                        <a:fillRect/>
                      </a:stretch>
                    </p:blipFill>
                    <p:spPr>
                      <a:xfrm>
                        <a:off x="849191" y="4148147"/>
                        <a:ext cx="1793367" cy="1581650"/>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C816A642-7929-223C-4899-8EC85F2DCB60}"/>
              </a:ext>
            </a:extLst>
          </p:cNvPr>
          <p:cNvSpPr txBox="1"/>
          <p:nvPr/>
        </p:nvSpPr>
        <p:spPr>
          <a:xfrm>
            <a:off x="265176" y="1600856"/>
            <a:ext cx="9628632" cy="369332"/>
          </a:xfrm>
          <a:prstGeom prst="rect">
            <a:avLst/>
          </a:prstGeom>
          <a:noFill/>
        </p:spPr>
        <p:txBody>
          <a:bodyPr wrap="square" rtlCol="0">
            <a:spAutoFit/>
          </a:bodyPr>
          <a:lstStyle/>
          <a:p>
            <a:r>
              <a:rPr lang="en-GB" dirty="0"/>
              <a:t>Please see below Sunflower News December edition and information on Safer Places.</a:t>
            </a:r>
          </a:p>
        </p:txBody>
      </p:sp>
      <p:pic>
        <p:nvPicPr>
          <p:cNvPr id="8" name="Picture 7">
            <a:extLst>
              <a:ext uri="{FF2B5EF4-FFF2-40B4-BE49-F238E27FC236}">
                <a16:creationId xmlns:a16="http://schemas.microsoft.com/office/drawing/2014/main" id="{B0B09936-60C0-E5D7-7A57-A32CF3E67F1F}"/>
              </a:ext>
            </a:extLst>
          </p:cNvPr>
          <p:cNvPicPr>
            <a:picLocks noChangeAspect="1"/>
          </p:cNvPicPr>
          <p:nvPr/>
        </p:nvPicPr>
        <p:blipFill>
          <a:blip r:embed="rId4"/>
          <a:stretch>
            <a:fillRect/>
          </a:stretch>
        </p:blipFill>
        <p:spPr>
          <a:xfrm>
            <a:off x="270085" y="2199244"/>
            <a:ext cx="4809407" cy="916881"/>
          </a:xfrm>
          <a:prstGeom prst="rect">
            <a:avLst/>
          </a:prstGeom>
        </p:spPr>
      </p:pic>
      <p:pic>
        <p:nvPicPr>
          <p:cNvPr id="10" name="Picture 9">
            <a:extLst>
              <a:ext uri="{FF2B5EF4-FFF2-40B4-BE49-F238E27FC236}">
                <a16:creationId xmlns:a16="http://schemas.microsoft.com/office/drawing/2014/main" id="{A82ED3F1-BAA1-1350-4EB6-6427244B1537}"/>
              </a:ext>
            </a:extLst>
          </p:cNvPr>
          <p:cNvPicPr>
            <a:picLocks noChangeAspect="1"/>
          </p:cNvPicPr>
          <p:nvPr/>
        </p:nvPicPr>
        <p:blipFill>
          <a:blip r:embed="rId5"/>
          <a:stretch>
            <a:fillRect/>
          </a:stretch>
        </p:blipFill>
        <p:spPr>
          <a:xfrm>
            <a:off x="6635687" y="2429624"/>
            <a:ext cx="2330021" cy="1534019"/>
          </a:xfrm>
          <a:prstGeom prst="rect">
            <a:avLst/>
          </a:prstGeom>
        </p:spPr>
      </p:pic>
      <p:sp>
        <p:nvSpPr>
          <p:cNvPr id="3" name="TextBox 2">
            <a:extLst>
              <a:ext uri="{FF2B5EF4-FFF2-40B4-BE49-F238E27FC236}">
                <a16:creationId xmlns:a16="http://schemas.microsoft.com/office/drawing/2014/main" id="{6A3DEE1F-ACAD-712A-5724-8DB675F118A2}"/>
              </a:ext>
            </a:extLst>
          </p:cNvPr>
          <p:cNvSpPr txBox="1"/>
          <p:nvPr/>
        </p:nvSpPr>
        <p:spPr>
          <a:xfrm>
            <a:off x="6635687" y="4262063"/>
            <a:ext cx="4014216" cy="1754326"/>
          </a:xfrm>
          <a:prstGeom prst="rect">
            <a:avLst/>
          </a:prstGeom>
          <a:noFill/>
        </p:spPr>
        <p:txBody>
          <a:bodyPr wrap="square" rtlCol="0">
            <a:spAutoFit/>
          </a:bodyPr>
          <a:lstStyle/>
          <a:p>
            <a:r>
              <a:rPr lang="pt-BR" dirty="0"/>
              <a:t>For those needing a helping hand?</a:t>
            </a:r>
          </a:p>
          <a:p>
            <a:br>
              <a:rPr lang="pt-BR" dirty="0"/>
            </a:br>
            <a:r>
              <a:rPr lang="pt-BR" dirty="0"/>
              <a:t>V i s i t  o u r  W o m e n ’ s  C e n t r e  i n H a r l o w  a n d  W a l t h a m C r o s s</a:t>
            </a:r>
          </a:p>
          <a:p>
            <a:endParaRPr lang="pt-BR" dirty="0"/>
          </a:p>
          <a:p>
            <a:r>
              <a:rPr lang="pt-BR" dirty="0">
                <a:hlinkClick r:id="rId6"/>
              </a:rPr>
              <a:t>SAFERPLACES.CO.UK</a:t>
            </a:r>
            <a:endParaRPr lang="en-GB" dirty="0"/>
          </a:p>
        </p:txBody>
      </p:sp>
      <p:graphicFrame>
        <p:nvGraphicFramePr>
          <p:cNvPr id="5" name="Object 4">
            <a:extLst>
              <a:ext uri="{FF2B5EF4-FFF2-40B4-BE49-F238E27FC236}">
                <a16:creationId xmlns:a16="http://schemas.microsoft.com/office/drawing/2014/main" id="{BD334DE9-D18B-9870-9250-A155F60BB800}"/>
              </a:ext>
            </a:extLst>
          </p:cNvPr>
          <p:cNvGraphicFramePr>
            <a:graphicFrameLocks noChangeAspect="1"/>
          </p:cNvGraphicFramePr>
          <p:nvPr>
            <p:extLst>
              <p:ext uri="{D42A27DB-BD31-4B8C-83A1-F6EECF244321}">
                <p14:modId xmlns:p14="http://schemas.microsoft.com/office/powerpoint/2010/main" val="2431233526"/>
              </p:ext>
            </p:extLst>
          </p:nvPr>
        </p:nvGraphicFramePr>
        <p:xfrm>
          <a:off x="9819046" y="2360670"/>
          <a:ext cx="2026746" cy="1787477"/>
        </p:xfrm>
        <a:graphic>
          <a:graphicData uri="http://schemas.openxmlformats.org/presentationml/2006/ole">
            <mc:AlternateContent xmlns:mc="http://schemas.openxmlformats.org/markup-compatibility/2006">
              <mc:Choice xmlns:v="urn:schemas-microsoft-com:vml" Requires="v">
                <p:oleObj name="Acrobat Document" showAsIcon="1" r:id="rId7" imgW="914608" imgH="806335" progId="AcroExch.Document.DC">
                  <p:embed/>
                </p:oleObj>
              </mc:Choice>
              <mc:Fallback>
                <p:oleObj name="Acrobat Document" showAsIcon="1" r:id="rId7" imgW="914608" imgH="806335" progId="AcroExch.Document.DC">
                  <p:embed/>
                  <p:pic>
                    <p:nvPicPr>
                      <p:cNvPr id="5" name="Object 4">
                        <a:extLst>
                          <a:ext uri="{FF2B5EF4-FFF2-40B4-BE49-F238E27FC236}">
                            <a16:creationId xmlns:a16="http://schemas.microsoft.com/office/drawing/2014/main" id="{BD334DE9-D18B-9870-9250-A155F60BB800}"/>
                          </a:ext>
                        </a:extLst>
                      </p:cNvPr>
                      <p:cNvPicPr/>
                      <p:nvPr/>
                    </p:nvPicPr>
                    <p:blipFill>
                      <a:blip r:embed="rId8"/>
                      <a:stretch>
                        <a:fillRect/>
                      </a:stretch>
                    </p:blipFill>
                    <p:spPr>
                      <a:xfrm>
                        <a:off x="9819046" y="2360670"/>
                        <a:ext cx="2026746" cy="1787477"/>
                      </a:xfrm>
                      <a:prstGeom prst="rect">
                        <a:avLst/>
                      </a:prstGeom>
                    </p:spPr>
                  </p:pic>
                </p:oleObj>
              </mc:Fallback>
            </mc:AlternateContent>
          </a:graphicData>
        </a:graphic>
      </p:graphicFrame>
    </p:spTree>
    <p:extLst>
      <p:ext uri="{BB962C8B-B14F-4D97-AF65-F5344CB8AC3E}">
        <p14:creationId xmlns:p14="http://schemas.microsoft.com/office/powerpoint/2010/main" val="19964289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E0993-CFDE-0DEA-6090-B92424CA6C62}"/>
              </a:ext>
            </a:extLst>
          </p:cNvPr>
          <p:cNvSpPr>
            <a:spLocks noGrp="1"/>
          </p:cNvSpPr>
          <p:nvPr>
            <p:ph type="title"/>
          </p:nvPr>
        </p:nvSpPr>
        <p:spPr/>
        <p:txBody>
          <a:bodyPr/>
          <a:lstStyle/>
          <a:p>
            <a:r>
              <a:rPr lang="en-GB" b="1" dirty="0">
                <a:solidFill>
                  <a:srgbClr val="00B0F0"/>
                </a:solidFill>
                <a:latin typeface="+mn-lt"/>
              </a:rPr>
              <a:t>Stevenage </a:t>
            </a:r>
            <a:r>
              <a:rPr lang="en-GB" b="1" dirty="0" err="1">
                <a:solidFill>
                  <a:srgbClr val="00B0F0"/>
                </a:solidFill>
                <a:latin typeface="+mn-lt"/>
              </a:rPr>
              <a:t>LiFE</a:t>
            </a:r>
            <a:r>
              <a:rPr lang="en-GB" b="1" dirty="0">
                <a:solidFill>
                  <a:srgbClr val="00B0F0"/>
                </a:solidFill>
                <a:latin typeface="+mn-lt"/>
              </a:rPr>
              <a:t> Course: </a:t>
            </a:r>
            <a:r>
              <a:rPr lang="en-GB" b="1" dirty="0">
                <a:solidFill>
                  <a:schemeClr val="tx1"/>
                </a:solidFill>
                <a:latin typeface="+mn-lt"/>
              </a:rPr>
              <a:t>January 2025</a:t>
            </a:r>
          </a:p>
        </p:txBody>
      </p:sp>
      <p:sp>
        <p:nvSpPr>
          <p:cNvPr id="3" name="Content Placeholder 2">
            <a:extLst>
              <a:ext uri="{FF2B5EF4-FFF2-40B4-BE49-F238E27FC236}">
                <a16:creationId xmlns:a16="http://schemas.microsoft.com/office/drawing/2014/main" id="{866B697F-DD6D-55F2-5EF2-E5A885790414}"/>
              </a:ext>
            </a:extLst>
          </p:cNvPr>
          <p:cNvSpPr>
            <a:spLocks noGrp="1"/>
          </p:cNvSpPr>
          <p:nvPr>
            <p:ph idx="1"/>
          </p:nvPr>
        </p:nvSpPr>
        <p:spPr>
          <a:xfrm>
            <a:off x="265176" y="1580558"/>
            <a:ext cx="5513832" cy="4023360"/>
          </a:xfrm>
        </p:spPr>
        <p:txBody>
          <a:bodyPr>
            <a:normAutofit/>
          </a:bodyPr>
          <a:lstStyle/>
          <a:p>
            <a:r>
              <a:rPr lang="en-GB" dirty="0">
                <a:solidFill>
                  <a:schemeClr val="tx1"/>
                </a:solidFill>
                <a:effectLst/>
                <a:ea typeface="Calibri" panose="020F0502020204030204" pitchFamily="34" charset="0"/>
              </a:rPr>
              <a:t>This completely FREE course is running for students that live in Stevenage or close by at </a:t>
            </a:r>
            <a:r>
              <a:rPr lang="en-GB" b="1" dirty="0">
                <a:solidFill>
                  <a:schemeClr val="tx1"/>
                </a:solidFill>
                <a:effectLst/>
                <a:ea typeface="Calibri" panose="020F0502020204030204" pitchFamily="34" charset="0"/>
              </a:rPr>
              <a:t>Stevenage Fire Station from Tuesday 28</a:t>
            </a:r>
            <a:r>
              <a:rPr lang="en-GB" b="1" baseline="30000" dirty="0">
                <a:solidFill>
                  <a:schemeClr val="tx1"/>
                </a:solidFill>
                <a:effectLst/>
                <a:ea typeface="Calibri" panose="020F0502020204030204" pitchFamily="34" charset="0"/>
              </a:rPr>
              <a:t>th</a:t>
            </a:r>
            <a:r>
              <a:rPr lang="en-GB" b="1" dirty="0">
                <a:solidFill>
                  <a:schemeClr val="tx1"/>
                </a:solidFill>
                <a:effectLst/>
                <a:ea typeface="Calibri" panose="020F0502020204030204" pitchFamily="34" charset="0"/>
              </a:rPr>
              <a:t> – Friday 31</a:t>
            </a:r>
            <a:r>
              <a:rPr lang="en-GB" b="1" baseline="30000" dirty="0">
                <a:solidFill>
                  <a:schemeClr val="tx1"/>
                </a:solidFill>
                <a:effectLst/>
                <a:ea typeface="Calibri" panose="020F0502020204030204" pitchFamily="34" charset="0"/>
              </a:rPr>
              <a:t>st</a:t>
            </a:r>
            <a:r>
              <a:rPr lang="en-GB" b="1" dirty="0">
                <a:solidFill>
                  <a:schemeClr val="tx1"/>
                </a:solidFill>
                <a:effectLst/>
                <a:ea typeface="Calibri" panose="020F0502020204030204" pitchFamily="34" charset="0"/>
              </a:rPr>
              <a:t> January 2025</a:t>
            </a:r>
            <a:r>
              <a:rPr lang="en-GB" dirty="0">
                <a:solidFill>
                  <a:schemeClr val="tx1"/>
                </a:solidFill>
                <a:effectLst/>
                <a:ea typeface="Calibri" panose="020F0502020204030204" pitchFamily="34" charset="0"/>
              </a:rPr>
              <a:t> and they will be holding an induction evening on </a:t>
            </a:r>
            <a:r>
              <a:rPr lang="en-GB" b="1" dirty="0">
                <a:solidFill>
                  <a:schemeClr val="tx1"/>
                </a:solidFill>
                <a:effectLst/>
                <a:ea typeface="Calibri" panose="020F0502020204030204" pitchFamily="34" charset="0"/>
              </a:rPr>
              <a:t>Tuesday 14</a:t>
            </a:r>
            <a:r>
              <a:rPr lang="en-GB" b="1" baseline="30000" dirty="0">
                <a:solidFill>
                  <a:schemeClr val="tx1"/>
                </a:solidFill>
                <a:effectLst/>
                <a:ea typeface="Calibri" panose="020F0502020204030204" pitchFamily="34" charset="0"/>
              </a:rPr>
              <a:t>th</a:t>
            </a:r>
            <a:r>
              <a:rPr lang="en-GB" b="1" dirty="0">
                <a:solidFill>
                  <a:schemeClr val="tx1"/>
                </a:solidFill>
                <a:effectLst/>
                <a:ea typeface="Calibri" panose="020F0502020204030204" pitchFamily="34" charset="0"/>
              </a:rPr>
              <a:t> January at 6.30pm</a:t>
            </a:r>
            <a:r>
              <a:rPr lang="en-GB" dirty="0">
                <a:solidFill>
                  <a:schemeClr val="tx1"/>
                </a:solidFill>
                <a:effectLst/>
                <a:ea typeface="Calibri" panose="020F0502020204030204" pitchFamily="34" charset="0"/>
              </a:rPr>
              <a:t> for anyone referred to attend with a parent / guardian. </a:t>
            </a:r>
          </a:p>
          <a:p>
            <a:r>
              <a:rPr lang="en-GB" dirty="0">
                <a:solidFill>
                  <a:schemeClr val="tx1"/>
                </a:solidFill>
                <a:effectLst/>
                <a:ea typeface="Calibri" panose="020F0502020204030204" pitchFamily="34" charset="0"/>
              </a:rPr>
              <a:t>Please note that no spaces are offered until after this induction evening.</a:t>
            </a:r>
            <a:endParaRPr lang="en-GB" sz="2400" dirty="0">
              <a:solidFill>
                <a:schemeClr val="tx1"/>
              </a:solidFill>
            </a:endParaRPr>
          </a:p>
          <a:p>
            <a:r>
              <a:rPr lang="en-GB" sz="2400" dirty="0">
                <a:solidFill>
                  <a:schemeClr val="tx1"/>
                </a:solidFill>
              </a:rPr>
              <a:t>For more information, please see flyer below:</a:t>
            </a:r>
          </a:p>
        </p:txBody>
      </p:sp>
      <p:graphicFrame>
        <p:nvGraphicFramePr>
          <p:cNvPr id="4" name="Object 3">
            <a:extLst>
              <a:ext uri="{FF2B5EF4-FFF2-40B4-BE49-F238E27FC236}">
                <a16:creationId xmlns:a16="http://schemas.microsoft.com/office/drawing/2014/main" id="{FB4D28C9-C436-CE19-C281-AF7EE3AB4831}"/>
              </a:ext>
            </a:extLst>
          </p:cNvPr>
          <p:cNvGraphicFramePr>
            <a:graphicFrameLocks noChangeAspect="1"/>
          </p:cNvGraphicFramePr>
          <p:nvPr>
            <p:extLst>
              <p:ext uri="{D42A27DB-BD31-4B8C-83A1-F6EECF244321}">
                <p14:modId xmlns:p14="http://schemas.microsoft.com/office/powerpoint/2010/main" val="3624286011"/>
              </p:ext>
            </p:extLst>
          </p:nvPr>
        </p:nvGraphicFramePr>
        <p:xfrm>
          <a:off x="2461229" y="4790326"/>
          <a:ext cx="1728752" cy="1524663"/>
        </p:xfrm>
        <a:graphic>
          <a:graphicData uri="http://schemas.openxmlformats.org/presentationml/2006/ole">
            <mc:AlternateContent xmlns:mc="http://schemas.openxmlformats.org/markup-compatibility/2006">
              <mc:Choice xmlns:v="urn:schemas-microsoft-com:vml" Requires="v">
                <p:oleObj name="Acrobat Document" showAsIcon="1" r:id="rId2" imgW="914608" imgH="806335" progId="AcroExch.Document.DC">
                  <p:embed/>
                </p:oleObj>
              </mc:Choice>
              <mc:Fallback>
                <p:oleObj name="Acrobat Document" showAsIcon="1" r:id="rId2" imgW="914608" imgH="806335" progId="AcroExch.Document.DC">
                  <p:embed/>
                  <p:pic>
                    <p:nvPicPr>
                      <p:cNvPr id="4" name="Object 3">
                        <a:extLst>
                          <a:ext uri="{FF2B5EF4-FFF2-40B4-BE49-F238E27FC236}">
                            <a16:creationId xmlns:a16="http://schemas.microsoft.com/office/drawing/2014/main" id="{FB4D28C9-C436-CE19-C281-AF7EE3AB4831}"/>
                          </a:ext>
                        </a:extLst>
                      </p:cNvPr>
                      <p:cNvPicPr/>
                      <p:nvPr/>
                    </p:nvPicPr>
                    <p:blipFill>
                      <a:blip r:embed="rId3"/>
                      <a:stretch>
                        <a:fillRect/>
                      </a:stretch>
                    </p:blipFill>
                    <p:spPr>
                      <a:xfrm>
                        <a:off x="2461229" y="4790326"/>
                        <a:ext cx="1728752" cy="1524663"/>
                      </a:xfrm>
                      <a:prstGeom prst="rect">
                        <a:avLst/>
                      </a:prstGeom>
                    </p:spPr>
                  </p:pic>
                </p:oleObj>
              </mc:Fallback>
            </mc:AlternateContent>
          </a:graphicData>
        </a:graphic>
      </p:graphicFrame>
      <p:pic>
        <p:nvPicPr>
          <p:cNvPr id="6" name="Picture 5">
            <a:extLst>
              <a:ext uri="{FF2B5EF4-FFF2-40B4-BE49-F238E27FC236}">
                <a16:creationId xmlns:a16="http://schemas.microsoft.com/office/drawing/2014/main" id="{54FF6528-3E4E-617E-2D96-394DA5E9A50D}"/>
              </a:ext>
            </a:extLst>
          </p:cNvPr>
          <p:cNvPicPr>
            <a:picLocks noChangeAspect="1"/>
          </p:cNvPicPr>
          <p:nvPr/>
        </p:nvPicPr>
        <p:blipFill>
          <a:blip r:embed="rId4"/>
          <a:stretch>
            <a:fillRect/>
          </a:stretch>
        </p:blipFill>
        <p:spPr>
          <a:xfrm>
            <a:off x="9644014" y="4207415"/>
            <a:ext cx="2197466" cy="1844887"/>
          </a:xfrm>
          <a:prstGeom prst="rect">
            <a:avLst/>
          </a:prstGeom>
        </p:spPr>
      </p:pic>
      <p:sp>
        <p:nvSpPr>
          <p:cNvPr id="5" name="TextBox 4">
            <a:extLst>
              <a:ext uri="{FF2B5EF4-FFF2-40B4-BE49-F238E27FC236}">
                <a16:creationId xmlns:a16="http://schemas.microsoft.com/office/drawing/2014/main" id="{9D7051FC-BE5B-9DAA-7E74-F2F9A5AC3144}"/>
              </a:ext>
            </a:extLst>
          </p:cNvPr>
          <p:cNvSpPr txBox="1"/>
          <p:nvPr/>
        </p:nvSpPr>
        <p:spPr>
          <a:xfrm>
            <a:off x="5952744" y="1468579"/>
            <a:ext cx="5632320" cy="4247317"/>
          </a:xfrm>
          <a:prstGeom prst="rect">
            <a:avLst/>
          </a:prstGeom>
          <a:noFill/>
        </p:spPr>
        <p:txBody>
          <a:bodyPr wrap="square" rtlCol="0">
            <a:spAutoFit/>
          </a:bodyPr>
          <a:lstStyle/>
          <a:p>
            <a:pPr algn="l"/>
            <a:r>
              <a:rPr lang="en-GB" sz="1800" b="0" i="0" u="none" strike="noStrike" baseline="0" dirty="0">
                <a:latin typeface="DINOT"/>
              </a:rPr>
              <a:t>The course is for young people between the ages of </a:t>
            </a:r>
            <a:r>
              <a:rPr lang="en-GB" sz="1800" b="1" i="0" u="none" strike="noStrike" baseline="0" dirty="0">
                <a:latin typeface="DINOT-Black"/>
              </a:rPr>
              <a:t>13-16 </a:t>
            </a:r>
            <a:r>
              <a:rPr lang="en-GB" sz="1800" b="0" i="0" u="none" strike="noStrike" baseline="0" dirty="0">
                <a:latin typeface="DINOT"/>
              </a:rPr>
              <a:t>years of age who usually fall into one or more of the</a:t>
            </a:r>
          </a:p>
          <a:p>
            <a:pPr algn="l"/>
            <a:r>
              <a:rPr lang="en-GB" sz="1800" b="0" i="0" u="none" strike="noStrike" baseline="0" dirty="0">
                <a:latin typeface="DINOT"/>
              </a:rPr>
              <a:t>following categories:</a:t>
            </a:r>
          </a:p>
          <a:p>
            <a:pPr algn="l"/>
            <a:br>
              <a:rPr lang="en-GB" sz="1800" b="0" i="0" u="none" strike="noStrike" baseline="0" dirty="0">
                <a:latin typeface="DINOT-Medium"/>
              </a:rPr>
            </a:br>
            <a:r>
              <a:rPr lang="en-GB" sz="1800" b="0" i="0" u="none" strike="noStrike" baseline="0" dirty="0">
                <a:latin typeface="DINOT-Medium"/>
              </a:rPr>
              <a:t>• Received exclusions from school</a:t>
            </a:r>
          </a:p>
          <a:p>
            <a:pPr algn="l"/>
            <a:r>
              <a:rPr lang="en-GB" sz="1800" b="0" i="0" u="none" strike="noStrike" baseline="0" dirty="0">
                <a:latin typeface="DINOT-Medium"/>
              </a:rPr>
              <a:t>either permanently or temporarily</a:t>
            </a:r>
          </a:p>
          <a:p>
            <a:pPr algn="l"/>
            <a:r>
              <a:rPr lang="en-GB" sz="1800" b="0" i="0" u="none" strike="noStrike" baseline="0" dirty="0">
                <a:latin typeface="DINOT-Medium"/>
              </a:rPr>
              <a:t>• Problems at home or school</a:t>
            </a:r>
          </a:p>
          <a:p>
            <a:pPr algn="l"/>
            <a:r>
              <a:rPr lang="en-GB" sz="1800" b="0" i="0" u="none" strike="noStrike" baseline="0" dirty="0">
                <a:latin typeface="DINOT-Medium"/>
              </a:rPr>
              <a:t>• Easily led</a:t>
            </a:r>
          </a:p>
          <a:p>
            <a:pPr algn="l"/>
            <a:r>
              <a:rPr lang="en-GB" sz="1800" b="0" i="0" u="none" strike="noStrike" baseline="0" dirty="0">
                <a:latin typeface="DINOT-Medium"/>
              </a:rPr>
              <a:t>• Persistent offending/antisocial</a:t>
            </a:r>
          </a:p>
          <a:p>
            <a:pPr algn="l"/>
            <a:r>
              <a:rPr lang="en-GB" sz="1800" b="0" i="0" u="none" strike="noStrike" baseline="0" dirty="0">
                <a:latin typeface="DINOT-Medium"/>
              </a:rPr>
              <a:t>behaviours</a:t>
            </a:r>
          </a:p>
          <a:p>
            <a:pPr algn="l"/>
            <a:r>
              <a:rPr lang="en-GB" sz="1800" b="0" i="0" u="none" strike="noStrike" baseline="0" dirty="0">
                <a:latin typeface="DINOT-Medium"/>
              </a:rPr>
              <a:t>• Lack of self-esteem/confidence</a:t>
            </a:r>
          </a:p>
          <a:p>
            <a:pPr algn="l"/>
            <a:r>
              <a:rPr lang="en-GB" sz="1800" b="0" i="0" u="none" strike="noStrike" baseline="0" dirty="0">
                <a:latin typeface="DINOT-Medium"/>
              </a:rPr>
              <a:t>• Lack of rules/boundaries</a:t>
            </a:r>
          </a:p>
          <a:p>
            <a:pPr algn="l"/>
            <a:r>
              <a:rPr lang="en-GB" sz="1800" b="0" i="0" u="none" strike="noStrike" baseline="0" dirty="0">
                <a:latin typeface="DINOT-Medium"/>
              </a:rPr>
              <a:t>• Anger issues/confrontational</a:t>
            </a:r>
          </a:p>
          <a:p>
            <a:pPr algn="l"/>
            <a:r>
              <a:rPr lang="en-GB" sz="1800" b="0" i="0" u="none" strike="noStrike" baseline="0" dirty="0">
                <a:latin typeface="DINOT-Medium"/>
              </a:rPr>
              <a:t>• Victim of bullying/crime</a:t>
            </a:r>
          </a:p>
          <a:p>
            <a:pPr algn="l"/>
            <a:r>
              <a:rPr lang="en-GB" sz="1800" b="0" i="0" u="none" strike="noStrike" baseline="0" dirty="0">
                <a:latin typeface="DINOT-Medium"/>
              </a:rPr>
              <a:t>• History with fire</a:t>
            </a:r>
            <a:endParaRPr lang="en-GB" dirty="0"/>
          </a:p>
        </p:txBody>
      </p:sp>
    </p:spTree>
    <p:extLst>
      <p:ext uri="{BB962C8B-B14F-4D97-AF65-F5344CB8AC3E}">
        <p14:creationId xmlns:p14="http://schemas.microsoft.com/office/powerpoint/2010/main" val="17430734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863B8-EC9F-8F5F-6447-83B3BBB1AE26}"/>
              </a:ext>
            </a:extLst>
          </p:cNvPr>
          <p:cNvSpPr>
            <a:spLocks noGrp="1"/>
          </p:cNvSpPr>
          <p:nvPr>
            <p:ph type="title"/>
          </p:nvPr>
        </p:nvSpPr>
        <p:spPr/>
        <p:txBody>
          <a:bodyPr>
            <a:normAutofit/>
          </a:bodyPr>
          <a:lstStyle/>
          <a:p>
            <a:pPr algn="l"/>
            <a:r>
              <a:rPr lang="en-GB" b="1" i="0" dirty="0">
                <a:solidFill>
                  <a:srgbClr val="00B0F0"/>
                </a:solidFill>
                <a:effectLst/>
                <a:latin typeface="Calibri" panose="020F0502020204030204" pitchFamily="34" charset="0"/>
              </a:rPr>
              <a:t>Families First Dates for Your Diary!</a:t>
            </a:r>
          </a:p>
        </p:txBody>
      </p:sp>
      <p:sp>
        <p:nvSpPr>
          <p:cNvPr id="3" name="Rectangle 2">
            <a:extLst>
              <a:ext uri="{FF2B5EF4-FFF2-40B4-BE49-F238E27FC236}">
                <a16:creationId xmlns:a16="http://schemas.microsoft.com/office/drawing/2014/main" id="{653AF2BB-F4DB-CA31-21FA-D618C6D0B215}"/>
              </a:ext>
            </a:extLst>
          </p:cNvPr>
          <p:cNvSpPr>
            <a:spLocks noChangeArrowheads="1"/>
          </p:cNvSpPr>
          <p:nvPr/>
        </p:nvSpPr>
        <p:spPr bwMode="auto">
          <a:xfrm>
            <a:off x="2152891" y="331036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5" name="TextBox 4">
            <a:extLst>
              <a:ext uri="{FF2B5EF4-FFF2-40B4-BE49-F238E27FC236}">
                <a16:creationId xmlns:a16="http://schemas.microsoft.com/office/drawing/2014/main" id="{2A056674-9CCB-01CE-12B5-77470BDA4455}"/>
              </a:ext>
            </a:extLst>
          </p:cNvPr>
          <p:cNvSpPr txBox="1"/>
          <p:nvPr/>
        </p:nvSpPr>
        <p:spPr>
          <a:xfrm>
            <a:off x="265176" y="1572768"/>
            <a:ext cx="7461504" cy="4801314"/>
          </a:xfrm>
          <a:prstGeom prst="rect">
            <a:avLst/>
          </a:prstGeom>
          <a:noFill/>
        </p:spPr>
        <p:txBody>
          <a:bodyPr wrap="square" rtlCol="0">
            <a:spAutoFit/>
          </a:bodyPr>
          <a:lstStyle/>
          <a:p>
            <a:pPr algn="l"/>
            <a:r>
              <a:rPr lang="en-GB" b="1" i="0" dirty="0">
                <a:solidFill>
                  <a:srgbClr val="333333"/>
                </a:solidFill>
                <a:effectLst/>
                <a:latin typeface="Calibri" panose="020F0502020204030204" pitchFamily="34" charset="0"/>
              </a:rPr>
              <a:t>Join a Families First Induction day - ideal for new starters</a:t>
            </a:r>
          </a:p>
          <a:p>
            <a:pPr algn="l"/>
            <a:br>
              <a:rPr lang="en-GB" b="0" i="0" dirty="0">
                <a:solidFill>
                  <a:srgbClr val="333333"/>
                </a:solidFill>
                <a:effectLst/>
                <a:latin typeface="Calibri" panose="020F0502020204030204" pitchFamily="34" charset="0"/>
              </a:rPr>
            </a:br>
            <a:r>
              <a:rPr lang="en-GB" b="0" i="0" dirty="0">
                <a:solidFill>
                  <a:srgbClr val="333333"/>
                </a:solidFill>
                <a:effectLst/>
                <a:latin typeface="Calibri" panose="020F0502020204030204" pitchFamily="34" charset="0"/>
              </a:rPr>
              <a:t>We host Families First online Induction days 4 times per year, where various early help services give a 20 minute whistle-stop tour of their service and are attended by new internal CS staff and external partners. The next dates are:-</a:t>
            </a:r>
            <a:br>
              <a:rPr lang="en-GB" b="0" i="0" dirty="0">
                <a:solidFill>
                  <a:srgbClr val="333333"/>
                </a:solidFill>
                <a:effectLst/>
                <a:latin typeface="Calibri" panose="020F0502020204030204" pitchFamily="34" charset="0"/>
              </a:rPr>
            </a:br>
            <a:endParaRPr lang="en-GB" b="0" i="0" dirty="0">
              <a:solidFill>
                <a:srgbClr val="333333"/>
              </a:solidFill>
              <a:effectLst/>
              <a:latin typeface="Calibri" panose="020F0502020204030204" pitchFamily="34" charset="0"/>
            </a:endParaRPr>
          </a:p>
          <a:p>
            <a:pPr algn="l">
              <a:buFont typeface="Arial" panose="020B0604020202020204" pitchFamily="34" charset="0"/>
              <a:buChar char="•"/>
            </a:pPr>
            <a:r>
              <a:rPr lang="en-GB" b="0" i="0" dirty="0">
                <a:solidFill>
                  <a:srgbClr val="333333"/>
                </a:solidFill>
                <a:effectLst/>
                <a:latin typeface="Calibri" panose="020F0502020204030204" pitchFamily="34" charset="0"/>
              </a:rPr>
              <a:t>15 January 2025</a:t>
            </a:r>
          </a:p>
          <a:p>
            <a:pPr algn="l">
              <a:buFont typeface="Arial" panose="020B0604020202020204" pitchFamily="34" charset="0"/>
              <a:buChar char="•"/>
            </a:pPr>
            <a:endParaRPr lang="en-GB" dirty="0">
              <a:solidFill>
                <a:srgbClr val="333333"/>
              </a:solidFill>
              <a:latin typeface="Calibri" panose="020F0502020204030204" pitchFamily="34" charset="0"/>
            </a:endParaRPr>
          </a:p>
          <a:p>
            <a:pPr algn="l"/>
            <a:r>
              <a:rPr lang="en-GB" b="1" i="0" dirty="0">
                <a:solidFill>
                  <a:srgbClr val="333333"/>
                </a:solidFill>
                <a:effectLst/>
                <a:latin typeface="Calibri" panose="020F0502020204030204" pitchFamily="34" charset="0"/>
              </a:rPr>
              <a:t>Come along to a Working Together Events - HOLD THE DATES</a:t>
            </a:r>
          </a:p>
          <a:p>
            <a:pPr algn="l"/>
            <a:br>
              <a:rPr lang="en-GB" b="0" i="0" dirty="0">
                <a:solidFill>
                  <a:srgbClr val="333333"/>
                </a:solidFill>
                <a:effectLst/>
                <a:latin typeface="Calibri" panose="020F0502020204030204" pitchFamily="34" charset="0"/>
              </a:rPr>
            </a:br>
            <a:r>
              <a:rPr lang="en-GB" b="0" i="0" dirty="0">
                <a:solidFill>
                  <a:srgbClr val="333333"/>
                </a:solidFill>
                <a:effectLst/>
                <a:latin typeface="Calibri" panose="020F0502020204030204" pitchFamily="34" charset="0"/>
              </a:rPr>
              <a:t>We are finalising the venues and speakers for our next Working Together in Early Help events which will be taking place across the county in February 2025. We will shortly be sharing an invitation and agenda for these events, so please watch this space!</a:t>
            </a:r>
          </a:p>
          <a:p>
            <a:pPr algn="l"/>
            <a:endParaRPr lang="en-GB" b="0" i="0" dirty="0">
              <a:solidFill>
                <a:srgbClr val="333333"/>
              </a:solidFill>
              <a:effectLst/>
              <a:latin typeface="Calibri" panose="020F0502020204030204" pitchFamily="34" charset="0"/>
            </a:endParaRPr>
          </a:p>
          <a:p>
            <a:pPr algn="l">
              <a:buFont typeface="Arial" panose="020B0604020202020204" pitchFamily="34" charset="0"/>
              <a:buChar char="•"/>
            </a:pPr>
            <a:endParaRPr lang="en-GB" b="0" i="0" dirty="0">
              <a:solidFill>
                <a:srgbClr val="333333"/>
              </a:solidFill>
              <a:effectLst/>
              <a:latin typeface="Calibri" panose="020F0502020204030204" pitchFamily="34" charset="0"/>
            </a:endParaRPr>
          </a:p>
          <a:p>
            <a:endParaRPr lang="en-GB" dirty="0"/>
          </a:p>
        </p:txBody>
      </p:sp>
      <p:graphicFrame>
        <p:nvGraphicFramePr>
          <p:cNvPr id="7" name="Table 6">
            <a:extLst>
              <a:ext uri="{FF2B5EF4-FFF2-40B4-BE49-F238E27FC236}">
                <a16:creationId xmlns:a16="http://schemas.microsoft.com/office/drawing/2014/main" id="{98879EEE-6489-A4FD-CAD3-7E7C7C276F83}"/>
              </a:ext>
            </a:extLst>
          </p:cNvPr>
          <p:cNvGraphicFramePr>
            <a:graphicFrameLocks noGrp="1"/>
          </p:cNvGraphicFramePr>
          <p:nvPr>
            <p:extLst>
              <p:ext uri="{D42A27DB-BD31-4B8C-83A1-F6EECF244321}">
                <p14:modId xmlns:p14="http://schemas.microsoft.com/office/powerpoint/2010/main" val="1158652070"/>
              </p:ext>
            </p:extLst>
          </p:nvPr>
        </p:nvGraphicFramePr>
        <p:xfrm>
          <a:off x="7626096" y="3715325"/>
          <a:ext cx="4300728" cy="1929764"/>
        </p:xfrm>
        <a:graphic>
          <a:graphicData uri="http://schemas.openxmlformats.org/drawingml/2006/table">
            <a:tbl>
              <a:tblPr/>
              <a:tblGrid>
                <a:gridCol w="1433576">
                  <a:extLst>
                    <a:ext uri="{9D8B030D-6E8A-4147-A177-3AD203B41FA5}">
                      <a16:colId xmlns:a16="http://schemas.microsoft.com/office/drawing/2014/main" val="2206594158"/>
                    </a:ext>
                  </a:extLst>
                </a:gridCol>
                <a:gridCol w="844482">
                  <a:extLst>
                    <a:ext uri="{9D8B030D-6E8A-4147-A177-3AD203B41FA5}">
                      <a16:colId xmlns:a16="http://schemas.microsoft.com/office/drawing/2014/main" val="4065188308"/>
                    </a:ext>
                  </a:extLst>
                </a:gridCol>
                <a:gridCol w="2022670">
                  <a:extLst>
                    <a:ext uri="{9D8B030D-6E8A-4147-A177-3AD203B41FA5}">
                      <a16:colId xmlns:a16="http://schemas.microsoft.com/office/drawing/2014/main" val="1169502432"/>
                    </a:ext>
                  </a:extLst>
                </a:gridCol>
              </a:tblGrid>
              <a:tr h="562848">
                <a:tc>
                  <a:txBody>
                    <a:bodyPr/>
                    <a:lstStyle/>
                    <a:p>
                      <a:r>
                        <a:rPr lang="en-GB" sz="1400" dirty="0"/>
                        <a:t>Thursday 6th Feb</a:t>
                      </a:r>
                    </a:p>
                  </a:txBody>
                  <a:tcPr anchor="ctr">
                    <a:lnL>
                      <a:noFill/>
                    </a:lnL>
                    <a:lnR>
                      <a:noFill/>
                    </a:lnR>
                    <a:lnT>
                      <a:noFill/>
                    </a:lnT>
                    <a:lnB>
                      <a:noFill/>
                    </a:lnB>
                    <a:noFill/>
                  </a:tcPr>
                </a:tc>
                <a:tc>
                  <a:txBody>
                    <a:bodyPr/>
                    <a:lstStyle/>
                    <a:p>
                      <a:r>
                        <a:rPr lang="en-GB" sz="1400"/>
                        <a:t>10-1pm</a:t>
                      </a:r>
                    </a:p>
                  </a:txBody>
                  <a:tcPr anchor="ctr">
                    <a:lnL>
                      <a:noFill/>
                    </a:lnL>
                    <a:lnR>
                      <a:noFill/>
                    </a:lnR>
                    <a:lnT>
                      <a:noFill/>
                    </a:lnT>
                    <a:lnB>
                      <a:noFill/>
                    </a:lnB>
                    <a:noFill/>
                  </a:tcPr>
                </a:tc>
                <a:tc>
                  <a:txBody>
                    <a:bodyPr/>
                    <a:lstStyle/>
                    <a:p>
                      <a:r>
                        <a:rPr lang="en-GB" sz="1400"/>
                        <a:t>Broxbourne BC, Council Chambers</a:t>
                      </a:r>
                    </a:p>
                  </a:txBody>
                  <a:tcPr anchor="ctr">
                    <a:lnL>
                      <a:noFill/>
                    </a:lnL>
                    <a:lnR>
                      <a:noFill/>
                    </a:lnR>
                    <a:lnT>
                      <a:noFill/>
                    </a:lnT>
                    <a:lnB>
                      <a:noFill/>
                    </a:lnB>
                    <a:noFill/>
                  </a:tcPr>
                </a:tc>
                <a:extLst>
                  <a:ext uri="{0D108BD9-81ED-4DB2-BD59-A6C34878D82A}">
                    <a16:rowId xmlns:a16="http://schemas.microsoft.com/office/drawing/2014/main" val="3310502641"/>
                  </a:ext>
                </a:extLst>
              </a:tr>
              <a:tr h="402034">
                <a:tc>
                  <a:txBody>
                    <a:bodyPr/>
                    <a:lstStyle/>
                    <a:p>
                      <a:r>
                        <a:rPr lang="en-GB" sz="1400"/>
                        <a:t>Thurs 13th Feb</a:t>
                      </a:r>
                    </a:p>
                  </a:txBody>
                  <a:tcPr anchor="ctr">
                    <a:lnL>
                      <a:noFill/>
                    </a:lnL>
                    <a:lnR>
                      <a:noFill/>
                    </a:lnR>
                    <a:lnT>
                      <a:noFill/>
                    </a:lnT>
                    <a:lnB>
                      <a:noFill/>
                    </a:lnB>
                    <a:noFill/>
                  </a:tcPr>
                </a:tc>
                <a:tc>
                  <a:txBody>
                    <a:bodyPr/>
                    <a:lstStyle/>
                    <a:p>
                      <a:r>
                        <a:rPr lang="en-GB" sz="1400" dirty="0"/>
                        <a:t>10-1pm</a:t>
                      </a:r>
                    </a:p>
                  </a:txBody>
                  <a:tcPr anchor="ctr">
                    <a:lnL>
                      <a:noFill/>
                    </a:lnL>
                    <a:lnR>
                      <a:noFill/>
                    </a:lnR>
                    <a:lnT>
                      <a:noFill/>
                    </a:lnT>
                    <a:lnB>
                      <a:noFill/>
                    </a:lnB>
                    <a:noFill/>
                  </a:tcPr>
                </a:tc>
                <a:tc>
                  <a:txBody>
                    <a:bodyPr/>
                    <a:lstStyle/>
                    <a:p>
                      <a:r>
                        <a:rPr lang="en-GB" sz="1400"/>
                        <a:t>Bowes Lyons, Stevenage</a:t>
                      </a:r>
                    </a:p>
                  </a:txBody>
                  <a:tcPr anchor="ctr">
                    <a:lnL>
                      <a:noFill/>
                    </a:lnL>
                    <a:lnR>
                      <a:noFill/>
                    </a:lnR>
                    <a:lnT>
                      <a:noFill/>
                    </a:lnT>
                    <a:lnB>
                      <a:noFill/>
                    </a:lnB>
                    <a:noFill/>
                  </a:tcPr>
                </a:tc>
                <a:extLst>
                  <a:ext uri="{0D108BD9-81ED-4DB2-BD59-A6C34878D82A}">
                    <a16:rowId xmlns:a16="http://schemas.microsoft.com/office/drawing/2014/main" val="1533354070"/>
                  </a:ext>
                </a:extLst>
              </a:tr>
              <a:tr h="562848">
                <a:tc>
                  <a:txBody>
                    <a:bodyPr/>
                    <a:lstStyle/>
                    <a:p>
                      <a:r>
                        <a:rPr lang="en-GB" sz="1400" dirty="0"/>
                        <a:t>Mon 10th Feb</a:t>
                      </a:r>
                    </a:p>
                  </a:txBody>
                  <a:tcPr anchor="ctr">
                    <a:lnL>
                      <a:noFill/>
                    </a:lnL>
                    <a:lnR>
                      <a:noFill/>
                    </a:lnR>
                    <a:lnT>
                      <a:noFill/>
                    </a:lnT>
                    <a:lnB>
                      <a:noFill/>
                    </a:lnB>
                    <a:noFill/>
                  </a:tcPr>
                </a:tc>
                <a:tc>
                  <a:txBody>
                    <a:bodyPr/>
                    <a:lstStyle/>
                    <a:p>
                      <a:r>
                        <a:rPr lang="en-GB" sz="1400"/>
                        <a:t>10-1pm</a:t>
                      </a:r>
                    </a:p>
                  </a:txBody>
                  <a:tcPr anchor="ctr">
                    <a:lnL>
                      <a:noFill/>
                    </a:lnL>
                    <a:lnR>
                      <a:noFill/>
                    </a:lnR>
                    <a:lnT>
                      <a:noFill/>
                    </a:lnT>
                    <a:lnB>
                      <a:noFill/>
                    </a:lnB>
                    <a:noFill/>
                  </a:tcPr>
                </a:tc>
                <a:tc>
                  <a:txBody>
                    <a:bodyPr/>
                    <a:lstStyle/>
                    <a:p>
                      <a:r>
                        <a:rPr lang="en-GB" sz="1400" dirty="0" err="1"/>
                        <a:t>Peartrees</a:t>
                      </a:r>
                      <a:r>
                        <a:rPr lang="en-GB" sz="1400" dirty="0"/>
                        <a:t>, Welwyn Garden City</a:t>
                      </a:r>
                    </a:p>
                  </a:txBody>
                  <a:tcPr anchor="ctr">
                    <a:lnL>
                      <a:noFill/>
                    </a:lnL>
                    <a:lnR>
                      <a:noFill/>
                    </a:lnR>
                    <a:lnT>
                      <a:noFill/>
                    </a:lnT>
                    <a:lnB>
                      <a:noFill/>
                    </a:lnB>
                    <a:noFill/>
                  </a:tcPr>
                </a:tc>
                <a:extLst>
                  <a:ext uri="{0D108BD9-81ED-4DB2-BD59-A6C34878D82A}">
                    <a16:rowId xmlns:a16="http://schemas.microsoft.com/office/drawing/2014/main" val="3983912325"/>
                  </a:ext>
                </a:extLst>
              </a:tr>
              <a:tr h="402034">
                <a:tc>
                  <a:txBody>
                    <a:bodyPr/>
                    <a:lstStyle/>
                    <a:p>
                      <a:r>
                        <a:rPr lang="en-GB" sz="1400" dirty="0"/>
                        <a:t>Thus 27th</a:t>
                      </a:r>
                    </a:p>
                  </a:txBody>
                  <a:tcPr anchor="ctr">
                    <a:lnL>
                      <a:noFill/>
                    </a:lnL>
                    <a:lnR>
                      <a:noFill/>
                    </a:lnR>
                    <a:lnT>
                      <a:noFill/>
                    </a:lnT>
                    <a:lnB>
                      <a:noFill/>
                    </a:lnB>
                    <a:noFill/>
                  </a:tcPr>
                </a:tc>
                <a:tc>
                  <a:txBody>
                    <a:bodyPr/>
                    <a:lstStyle/>
                    <a:p>
                      <a:r>
                        <a:rPr lang="en-GB" sz="1400"/>
                        <a:t>10-1pm</a:t>
                      </a:r>
                    </a:p>
                  </a:txBody>
                  <a:tcPr anchor="ctr">
                    <a:lnL>
                      <a:noFill/>
                    </a:lnL>
                    <a:lnR>
                      <a:noFill/>
                    </a:lnR>
                    <a:lnT>
                      <a:noFill/>
                    </a:lnT>
                    <a:lnB>
                      <a:noFill/>
                    </a:lnB>
                    <a:noFill/>
                  </a:tcPr>
                </a:tc>
                <a:tc>
                  <a:txBody>
                    <a:bodyPr/>
                    <a:lstStyle/>
                    <a:p>
                      <a:r>
                        <a:rPr lang="en-GB" sz="1400" dirty="0"/>
                        <a:t>Three Rivers council</a:t>
                      </a:r>
                    </a:p>
                  </a:txBody>
                  <a:tcPr anchor="ctr">
                    <a:lnL>
                      <a:noFill/>
                    </a:lnL>
                    <a:lnR>
                      <a:noFill/>
                    </a:lnR>
                    <a:lnT>
                      <a:noFill/>
                    </a:lnT>
                    <a:lnB>
                      <a:noFill/>
                    </a:lnB>
                    <a:noFill/>
                  </a:tcPr>
                </a:tc>
                <a:extLst>
                  <a:ext uri="{0D108BD9-81ED-4DB2-BD59-A6C34878D82A}">
                    <a16:rowId xmlns:a16="http://schemas.microsoft.com/office/drawing/2014/main" val="3126003106"/>
                  </a:ext>
                </a:extLst>
              </a:tr>
            </a:tbl>
          </a:graphicData>
        </a:graphic>
      </p:graphicFrame>
      <p:sp>
        <p:nvSpPr>
          <p:cNvPr id="8" name="Rectangle 1">
            <a:extLst>
              <a:ext uri="{FF2B5EF4-FFF2-40B4-BE49-F238E27FC236}">
                <a16:creationId xmlns:a16="http://schemas.microsoft.com/office/drawing/2014/main" id="{606AF230-01F8-4F9F-AA83-EF6C0D4ECBB6}"/>
              </a:ext>
            </a:extLst>
          </p:cNvPr>
          <p:cNvSpPr>
            <a:spLocks noChangeArrowheads="1"/>
          </p:cNvSpPr>
          <p:nvPr/>
        </p:nvSpPr>
        <p:spPr bwMode="auto">
          <a:xfrm flipV="1">
            <a:off x="6434975" y="2551511"/>
            <a:ext cx="618505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spTree>
    <p:extLst>
      <p:ext uri="{BB962C8B-B14F-4D97-AF65-F5344CB8AC3E}">
        <p14:creationId xmlns:p14="http://schemas.microsoft.com/office/powerpoint/2010/main" val="39678448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E3ECA-7F8E-7F7B-ECD9-DBF66FA76477}"/>
              </a:ext>
            </a:extLst>
          </p:cNvPr>
          <p:cNvSpPr>
            <a:spLocks noGrp="1"/>
          </p:cNvSpPr>
          <p:nvPr>
            <p:ph type="title"/>
          </p:nvPr>
        </p:nvSpPr>
        <p:spPr>
          <a:xfrm>
            <a:off x="333350" y="0"/>
            <a:ext cx="10791850" cy="2892189"/>
          </a:xfrm>
        </p:spPr>
        <p:txBody>
          <a:bodyPr>
            <a:normAutofit/>
          </a:bodyPr>
          <a:lstStyle/>
          <a:p>
            <a:r>
              <a:rPr lang="en-GB" sz="4800" b="1" dirty="0">
                <a:solidFill>
                  <a:srgbClr val="00B0F0"/>
                </a:solidFill>
                <a:latin typeface="+mn-lt"/>
              </a:rPr>
              <a:t>Focused Fortnight - Lite Bite Session on </a:t>
            </a:r>
            <a:r>
              <a:rPr lang="en-GB" sz="4800" b="1" dirty="0">
                <a:solidFill>
                  <a:srgbClr val="00B0F0"/>
                </a:solidFill>
                <a:effectLst/>
                <a:latin typeface="+mn-lt"/>
                <a:ea typeface="Calibri" panose="020F0502020204030204" pitchFamily="34" charset="0"/>
              </a:rPr>
              <a:t>dental hygiene and headlice </a:t>
            </a:r>
            <a:br>
              <a:rPr lang="en-GB" sz="4800" b="1" dirty="0">
                <a:solidFill>
                  <a:srgbClr val="00B0F0"/>
                </a:solidFill>
                <a:effectLst/>
                <a:latin typeface="+mn-lt"/>
                <a:ea typeface="Calibri" panose="020F0502020204030204" pitchFamily="34" charset="0"/>
              </a:rPr>
            </a:br>
            <a:br>
              <a:rPr lang="en-GB" b="1" dirty="0"/>
            </a:br>
            <a:endParaRPr lang="en-GB" b="1" dirty="0"/>
          </a:p>
        </p:txBody>
      </p:sp>
      <p:sp>
        <p:nvSpPr>
          <p:cNvPr id="3" name="Content Placeholder 2">
            <a:extLst>
              <a:ext uri="{FF2B5EF4-FFF2-40B4-BE49-F238E27FC236}">
                <a16:creationId xmlns:a16="http://schemas.microsoft.com/office/drawing/2014/main" id="{06F597F0-4857-0CA9-0856-BA360393C581}"/>
              </a:ext>
            </a:extLst>
          </p:cNvPr>
          <p:cNvSpPr>
            <a:spLocks noGrp="1"/>
          </p:cNvSpPr>
          <p:nvPr>
            <p:ph idx="1"/>
          </p:nvPr>
        </p:nvSpPr>
        <p:spPr>
          <a:xfrm>
            <a:off x="331497" y="2070162"/>
            <a:ext cx="5397778" cy="2474406"/>
          </a:xfrm>
        </p:spPr>
        <p:txBody>
          <a:bodyPr>
            <a:normAutofit/>
          </a:bodyPr>
          <a:lstStyle/>
          <a:p>
            <a:r>
              <a:rPr lang="en-GB" sz="2000" dirty="0">
                <a:solidFill>
                  <a:schemeClr val="tx1"/>
                </a:solidFill>
                <a:effectLst/>
                <a:latin typeface="+mn-lt"/>
                <a:ea typeface="Times New Roman" panose="02020603050405020304" pitchFamily="18" charset="0"/>
                <a:cs typeface="Arial" panose="020B0604020202020204" pitchFamily="34" charset="0"/>
              </a:rPr>
              <a:t>Our Intensive Family Support Teams held a Focus Fortnight in November on individual aspects of neglect in direct work which focused on dental health and health eating. </a:t>
            </a:r>
            <a:endParaRPr lang="en-GB" dirty="0">
              <a:solidFill>
                <a:schemeClr val="tx1"/>
              </a:solidFill>
              <a:cs typeface="Arial" panose="020B0604020202020204" pitchFamily="34" charset="0"/>
            </a:endParaRPr>
          </a:p>
          <a:p>
            <a:r>
              <a:rPr lang="en-GB" dirty="0">
                <a:solidFill>
                  <a:schemeClr val="tx1"/>
                </a:solidFill>
                <a:cs typeface="Arial" panose="020B0604020202020204" pitchFamily="34" charset="0"/>
              </a:rPr>
              <a:t>You can find out more about some of the information shared by downloading the leaflets below:-</a:t>
            </a:r>
            <a:endParaRPr lang="en-GB" dirty="0"/>
          </a:p>
        </p:txBody>
      </p:sp>
      <p:graphicFrame>
        <p:nvGraphicFramePr>
          <p:cNvPr id="4" name="Object 3">
            <a:extLst>
              <a:ext uri="{FF2B5EF4-FFF2-40B4-BE49-F238E27FC236}">
                <a16:creationId xmlns:a16="http://schemas.microsoft.com/office/drawing/2014/main" id="{AE76B5D4-F9A9-5476-FB85-F56C28E58235}"/>
              </a:ext>
            </a:extLst>
          </p:cNvPr>
          <p:cNvGraphicFramePr>
            <a:graphicFrameLocks noChangeAspect="1"/>
          </p:cNvGraphicFramePr>
          <p:nvPr>
            <p:extLst>
              <p:ext uri="{D42A27DB-BD31-4B8C-83A1-F6EECF244321}">
                <p14:modId xmlns:p14="http://schemas.microsoft.com/office/powerpoint/2010/main" val="2350463307"/>
              </p:ext>
            </p:extLst>
          </p:nvPr>
        </p:nvGraphicFramePr>
        <p:xfrm>
          <a:off x="3694544" y="4544568"/>
          <a:ext cx="1074517" cy="947664"/>
        </p:xfrm>
        <a:graphic>
          <a:graphicData uri="http://schemas.openxmlformats.org/presentationml/2006/ole">
            <mc:AlternateContent xmlns:mc="http://schemas.openxmlformats.org/markup-compatibility/2006">
              <mc:Choice xmlns:v="urn:schemas-microsoft-com:vml" Requires="v">
                <p:oleObj name="Acrobat Document" showAsIcon="1" r:id="rId2" imgW="914608" imgH="806335" progId="AcroExch.Document.DC">
                  <p:embed/>
                </p:oleObj>
              </mc:Choice>
              <mc:Fallback>
                <p:oleObj name="Acrobat Document" showAsIcon="1" r:id="rId2" imgW="914608" imgH="806335" progId="AcroExch.Document.DC">
                  <p:embed/>
                  <p:pic>
                    <p:nvPicPr>
                      <p:cNvPr id="4" name="Object 3">
                        <a:extLst>
                          <a:ext uri="{FF2B5EF4-FFF2-40B4-BE49-F238E27FC236}">
                            <a16:creationId xmlns:a16="http://schemas.microsoft.com/office/drawing/2014/main" id="{AE76B5D4-F9A9-5476-FB85-F56C28E58235}"/>
                          </a:ext>
                        </a:extLst>
                      </p:cNvPr>
                      <p:cNvPicPr/>
                      <p:nvPr/>
                    </p:nvPicPr>
                    <p:blipFill>
                      <a:blip r:embed="rId3"/>
                      <a:stretch>
                        <a:fillRect/>
                      </a:stretch>
                    </p:blipFill>
                    <p:spPr>
                      <a:xfrm>
                        <a:off x="3694544" y="4544568"/>
                        <a:ext cx="1074517" cy="947664"/>
                      </a:xfrm>
                      <a:prstGeom prst="rect">
                        <a:avLst/>
                      </a:prstGeom>
                    </p:spPr>
                  </p:pic>
                </p:oleObj>
              </mc:Fallback>
            </mc:AlternateContent>
          </a:graphicData>
        </a:graphic>
      </p:graphicFrame>
      <p:pic>
        <p:nvPicPr>
          <p:cNvPr id="11" name="Picture 10">
            <a:extLst>
              <a:ext uri="{FF2B5EF4-FFF2-40B4-BE49-F238E27FC236}">
                <a16:creationId xmlns:a16="http://schemas.microsoft.com/office/drawing/2014/main" id="{9E647D79-C8CD-4036-C2B2-2627DD4C308B}"/>
              </a:ext>
            </a:extLst>
          </p:cNvPr>
          <p:cNvPicPr>
            <a:picLocks noChangeAspect="1"/>
          </p:cNvPicPr>
          <p:nvPr/>
        </p:nvPicPr>
        <p:blipFill>
          <a:blip r:embed="rId4"/>
          <a:stretch>
            <a:fillRect/>
          </a:stretch>
        </p:blipFill>
        <p:spPr>
          <a:xfrm>
            <a:off x="5869217" y="2070161"/>
            <a:ext cx="6161304" cy="2892189"/>
          </a:xfrm>
          <a:prstGeom prst="rect">
            <a:avLst/>
          </a:prstGeom>
        </p:spPr>
      </p:pic>
      <p:graphicFrame>
        <p:nvGraphicFramePr>
          <p:cNvPr id="8" name="Object 7">
            <a:extLst>
              <a:ext uri="{FF2B5EF4-FFF2-40B4-BE49-F238E27FC236}">
                <a16:creationId xmlns:a16="http://schemas.microsoft.com/office/drawing/2014/main" id="{7559DA38-1576-9F1A-60A6-F6B1139407FE}"/>
              </a:ext>
            </a:extLst>
          </p:cNvPr>
          <p:cNvGraphicFramePr>
            <a:graphicFrameLocks noChangeAspect="1"/>
          </p:cNvGraphicFramePr>
          <p:nvPr>
            <p:extLst>
              <p:ext uri="{D42A27DB-BD31-4B8C-83A1-F6EECF244321}">
                <p14:modId xmlns:p14="http://schemas.microsoft.com/office/powerpoint/2010/main" val="1341282244"/>
              </p:ext>
            </p:extLst>
          </p:nvPr>
        </p:nvGraphicFramePr>
        <p:xfrm>
          <a:off x="2564026" y="4544568"/>
          <a:ext cx="1005614" cy="886896"/>
        </p:xfrm>
        <a:graphic>
          <a:graphicData uri="http://schemas.openxmlformats.org/presentationml/2006/ole">
            <mc:AlternateContent xmlns:mc="http://schemas.openxmlformats.org/markup-compatibility/2006">
              <mc:Choice xmlns:v="urn:schemas-microsoft-com:vml" Requires="v">
                <p:oleObj name="Acrobat Document" showAsIcon="1" r:id="rId5" imgW="914608" imgH="806335" progId="AcroExch.Document.DC">
                  <p:embed/>
                </p:oleObj>
              </mc:Choice>
              <mc:Fallback>
                <p:oleObj name="Acrobat Document" showAsIcon="1" r:id="rId5" imgW="914608" imgH="806335" progId="AcroExch.Document.DC">
                  <p:embed/>
                  <p:pic>
                    <p:nvPicPr>
                      <p:cNvPr id="8" name="Object 7">
                        <a:extLst>
                          <a:ext uri="{FF2B5EF4-FFF2-40B4-BE49-F238E27FC236}">
                            <a16:creationId xmlns:a16="http://schemas.microsoft.com/office/drawing/2014/main" id="{7559DA38-1576-9F1A-60A6-F6B1139407FE}"/>
                          </a:ext>
                        </a:extLst>
                      </p:cNvPr>
                      <p:cNvPicPr/>
                      <p:nvPr/>
                    </p:nvPicPr>
                    <p:blipFill>
                      <a:blip r:embed="rId6"/>
                      <a:stretch>
                        <a:fillRect/>
                      </a:stretch>
                    </p:blipFill>
                    <p:spPr>
                      <a:xfrm>
                        <a:off x="2564026" y="4544568"/>
                        <a:ext cx="1005614" cy="886896"/>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C7C0908A-D7A0-F9FC-89D9-36285A47D0D0}"/>
              </a:ext>
            </a:extLst>
          </p:cNvPr>
          <p:cNvGraphicFramePr>
            <a:graphicFrameLocks noChangeAspect="1"/>
          </p:cNvGraphicFramePr>
          <p:nvPr>
            <p:extLst>
              <p:ext uri="{D42A27DB-BD31-4B8C-83A1-F6EECF244321}">
                <p14:modId xmlns:p14="http://schemas.microsoft.com/office/powerpoint/2010/main" val="2292065709"/>
              </p:ext>
            </p:extLst>
          </p:nvPr>
        </p:nvGraphicFramePr>
        <p:xfrm>
          <a:off x="1433507" y="4544568"/>
          <a:ext cx="1005615" cy="886897"/>
        </p:xfrm>
        <a:graphic>
          <a:graphicData uri="http://schemas.openxmlformats.org/presentationml/2006/ole">
            <mc:AlternateContent xmlns:mc="http://schemas.openxmlformats.org/markup-compatibility/2006">
              <mc:Choice xmlns:v="urn:schemas-microsoft-com:vml" Requires="v">
                <p:oleObj name="Acrobat Document" showAsIcon="1" r:id="rId7" imgW="914608" imgH="806335" progId="AcroExch.Document.DC">
                  <p:embed/>
                </p:oleObj>
              </mc:Choice>
              <mc:Fallback>
                <p:oleObj name="Acrobat Document" showAsIcon="1" r:id="rId7" imgW="914608" imgH="806335" progId="AcroExch.Document.DC">
                  <p:embed/>
                  <p:pic>
                    <p:nvPicPr>
                      <p:cNvPr id="9" name="Object 8">
                        <a:extLst>
                          <a:ext uri="{FF2B5EF4-FFF2-40B4-BE49-F238E27FC236}">
                            <a16:creationId xmlns:a16="http://schemas.microsoft.com/office/drawing/2014/main" id="{C7C0908A-D7A0-F9FC-89D9-36285A47D0D0}"/>
                          </a:ext>
                        </a:extLst>
                      </p:cNvPr>
                      <p:cNvPicPr/>
                      <p:nvPr/>
                    </p:nvPicPr>
                    <p:blipFill>
                      <a:blip r:embed="rId8"/>
                      <a:stretch>
                        <a:fillRect/>
                      </a:stretch>
                    </p:blipFill>
                    <p:spPr>
                      <a:xfrm>
                        <a:off x="1433507" y="4544568"/>
                        <a:ext cx="1005615" cy="886897"/>
                      </a:xfrm>
                      <a:prstGeom prst="rect">
                        <a:avLst/>
                      </a:prstGeom>
                    </p:spPr>
                  </p:pic>
                </p:oleObj>
              </mc:Fallback>
            </mc:AlternateContent>
          </a:graphicData>
        </a:graphic>
      </p:graphicFrame>
      <p:sp>
        <p:nvSpPr>
          <p:cNvPr id="5" name="Title 1">
            <a:extLst>
              <a:ext uri="{FF2B5EF4-FFF2-40B4-BE49-F238E27FC236}">
                <a16:creationId xmlns:a16="http://schemas.microsoft.com/office/drawing/2014/main" id="{9E918DB0-FFE2-EFAA-5A19-461AE2DF8A2D}"/>
              </a:ext>
            </a:extLst>
          </p:cNvPr>
          <p:cNvSpPr txBox="1">
            <a:spLocks/>
          </p:cNvSpPr>
          <p:nvPr/>
        </p:nvSpPr>
        <p:spPr>
          <a:xfrm>
            <a:off x="331497" y="5492232"/>
            <a:ext cx="6301246" cy="679704"/>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b="1" kern="1200" spc="-50" baseline="0">
                <a:solidFill>
                  <a:srgbClr val="00B0F0"/>
                </a:solidFill>
                <a:latin typeface="+mn-lt"/>
                <a:ea typeface="+mj-ea"/>
                <a:cs typeface="+mj-cs"/>
              </a:defRPr>
            </a:lvl1pPr>
          </a:lstStyle>
          <a:p>
            <a:r>
              <a:rPr lang="en-GB" sz="3200" dirty="0"/>
              <a:t>Watch out for future focus fortnights</a:t>
            </a:r>
          </a:p>
        </p:txBody>
      </p:sp>
    </p:spTree>
    <p:extLst>
      <p:ext uri="{BB962C8B-B14F-4D97-AF65-F5344CB8AC3E}">
        <p14:creationId xmlns:p14="http://schemas.microsoft.com/office/powerpoint/2010/main" val="7838283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A76B1-CEE3-E8AC-9C59-F6EA8D74CA45}"/>
              </a:ext>
            </a:extLst>
          </p:cNvPr>
          <p:cNvSpPr>
            <a:spLocks noGrp="1"/>
          </p:cNvSpPr>
          <p:nvPr>
            <p:ph type="title"/>
          </p:nvPr>
        </p:nvSpPr>
        <p:spPr/>
        <p:txBody>
          <a:bodyPr/>
          <a:lstStyle/>
          <a:p>
            <a:r>
              <a:rPr lang="en-GB" sz="4400" b="1">
                <a:solidFill>
                  <a:srgbClr val="00B0F0"/>
                </a:solidFill>
                <a:latin typeface="+mn-lt"/>
              </a:rPr>
              <a:t>Key Families First Links</a:t>
            </a:r>
            <a:endParaRPr lang="en-GB" sz="4400" b="1" dirty="0">
              <a:solidFill>
                <a:srgbClr val="00B0F0"/>
              </a:solidFill>
              <a:latin typeface="+mn-lt"/>
            </a:endParaRPr>
          </a:p>
        </p:txBody>
      </p:sp>
      <p:graphicFrame>
        <p:nvGraphicFramePr>
          <p:cNvPr id="7" name="Content Placeholder 2">
            <a:extLst>
              <a:ext uri="{FF2B5EF4-FFF2-40B4-BE49-F238E27FC236}">
                <a16:creationId xmlns:a16="http://schemas.microsoft.com/office/drawing/2014/main" id="{8DEC6395-B73D-A0D6-8C51-EE83CF06E462}"/>
              </a:ext>
            </a:extLst>
          </p:cNvPr>
          <p:cNvGraphicFramePr>
            <a:graphicFrameLocks noGrp="1"/>
          </p:cNvGraphicFramePr>
          <p:nvPr>
            <p:ph idx="1"/>
            <p:extLst>
              <p:ext uri="{D42A27DB-BD31-4B8C-83A1-F6EECF244321}">
                <p14:modId xmlns:p14="http://schemas.microsoft.com/office/powerpoint/2010/main" val="2599050203"/>
              </p:ext>
            </p:extLst>
          </p:nvPr>
        </p:nvGraphicFramePr>
        <p:xfrm>
          <a:off x="365760" y="1664208"/>
          <a:ext cx="11249591" cy="42048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625715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4511250-6DF6-42DD-E455-A58824936F0A}"/>
              </a:ext>
            </a:extLst>
          </p:cNvPr>
          <p:cNvSpPr>
            <a:spLocks noGrp="1"/>
          </p:cNvSpPr>
          <p:nvPr>
            <p:ph type="title"/>
          </p:nvPr>
        </p:nvSpPr>
        <p:spPr/>
        <p:txBody>
          <a:bodyPr/>
          <a:lstStyle/>
          <a:p>
            <a:r>
              <a:rPr lang="en-GB" b="1" dirty="0" err="1">
                <a:solidFill>
                  <a:srgbClr val="00B0F0"/>
                </a:solidFill>
                <a:latin typeface="Calibri" panose="020F0502020204030204" pitchFamily="34" charset="0"/>
              </a:rPr>
              <a:t>HAPpy</a:t>
            </a:r>
            <a:r>
              <a:rPr lang="en-GB" b="1" dirty="0">
                <a:solidFill>
                  <a:srgbClr val="00B0F0"/>
                </a:solidFill>
                <a:latin typeface="Calibri" panose="020F0502020204030204" pitchFamily="34" charset="0"/>
              </a:rPr>
              <a:t> Camps are back this winter</a:t>
            </a:r>
          </a:p>
        </p:txBody>
      </p:sp>
      <p:sp>
        <p:nvSpPr>
          <p:cNvPr id="9" name="Content Placeholder 8">
            <a:extLst>
              <a:ext uri="{FF2B5EF4-FFF2-40B4-BE49-F238E27FC236}">
                <a16:creationId xmlns:a16="http://schemas.microsoft.com/office/drawing/2014/main" id="{E1973664-556B-8983-AC2C-83FC54967B37}"/>
              </a:ext>
            </a:extLst>
          </p:cNvPr>
          <p:cNvSpPr>
            <a:spLocks noGrp="1"/>
          </p:cNvSpPr>
          <p:nvPr>
            <p:ph idx="1"/>
          </p:nvPr>
        </p:nvSpPr>
        <p:spPr>
          <a:xfrm>
            <a:off x="265176" y="1580558"/>
            <a:ext cx="7406640" cy="4023360"/>
          </a:xfrm>
        </p:spPr>
        <p:txBody>
          <a:bodyPr/>
          <a:lstStyle/>
          <a:p>
            <a:pPr algn="l"/>
            <a:r>
              <a:rPr lang="en-GB" b="0" i="0" dirty="0">
                <a:solidFill>
                  <a:srgbClr val="333333"/>
                </a:solidFill>
                <a:effectLst/>
                <a:latin typeface="Calibri" panose="020F0502020204030204" pitchFamily="34" charset="0"/>
              </a:rPr>
              <a:t>Hertfordshire County Council is once again launching its free winter activity camps for children and young people in Hertfordshire.</a:t>
            </a:r>
          </a:p>
          <a:p>
            <a:pPr algn="l"/>
            <a:endParaRPr lang="en-GB" b="0" i="0" dirty="0">
              <a:solidFill>
                <a:srgbClr val="333333"/>
              </a:solidFill>
              <a:effectLst/>
              <a:latin typeface="Calibri" panose="020F0502020204030204" pitchFamily="34" charset="0"/>
            </a:endParaRPr>
          </a:p>
          <a:p>
            <a:pPr algn="l"/>
            <a:r>
              <a:rPr lang="en-GB" b="0" i="0" dirty="0">
                <a:solidFill>
                  <a:srgbClr val="333333"/>
                </a:solidFill>
                <a:effectLst/>
                <a:latin typeface="Calibri" panose="020F0502020204030204" pitchFamily="34" charset="0"/>
              </a:rPr>
              <a:t>Fully funded holiday activity camps return for the festive break, providing eligible children and young people with the chance to meet friends, learn new skills and enjoy nutritious food.</a:t>
            </a:r>
          </a:p>
          <a:p>
            <a:pPr algn="l"/>
            <a:r>
              <a:rPr lang="en-GB" b="0" i="0" dirty="0">
                <a:solidFill>
                  <a:srgbClr val="333333"/>
                </a:solidFill>
                <a:effectLst/>
                <a:latin typeface="Calibri" panose="020F0502020204030204" pitchFamily="34" charset="0"/>
              </a:rPr>
              <a:t>Camps are running on selected dates from 23 December – 3 January and places can be booked via the </a:t>
            </a:r>
            <a:r>
              <a:rPr lang="en-GB" b="0" i="0" u="none" strike="noStrike" dirty="0">
                <a:solidFill>
                  <a:srgbClr val="00A4D5"/>
                </a:solidFill>
                <a:effectLst/>
                <a:latin typeface="Calibri" panose="020F0502020204030204" pitchFamily="34" charset="0"/>
                <a:hlinkClick r:id="rId2"/>
              </a:rPr>
              <a:t>Herts Sports Partnership’s website</a:t>
            </a:r>
            <a:endParaRPr lang="en-GB" b="0" i="0" dirty="0">
              <a:solidFill>
                <a:srgbClr val="333333"/>
              </a:solidFill>
              <a:effectLst/>
              <a:latin typeface="Calibri" panose="020F0502020204030204" pitchFamily="34" charset="0"/>
            </a:endParaRPr>
          </a:p>
          <a:p>
            <a:pPr algn="l"/>
            <a:endParaRPr lang="en-GB" b="0" i="0" dirty="0">
              <a:solidFill>
                <a:srgbClr val="333333"/>
              </a:solidFill>
              <a:effectLst/>
              <a:latin typeface="Calibri" panose="020F0502020204030204" pitchFamily="34" charset="0"/>
            </a:endParaRPr>
          </a:p>
          <a:p>
            <a:r>
              <a:rPr lang="en-GB" dirty="0">
                <a:solidFill>
                  <a:srgbClr val="333333"/>
                </a:solidFill>
                <a:latin typeface="Calibri" panose="020F0502020204030204" pitchFamily="34" charset="0"/>
              </a:rPr>
              <a:t>Codes will be issued via Schools</a:t>
            </a:r>
            <a:endParaRPr lang="en-GB" dirty="0"/>
          </a:p>
          <a:p>
            <a:endParaRPr lang="en-GB" dirty="0"/>
          </a:p>
        </p:txBody>
      </p:sp>
      <p:pic>
        <p:nvPicPr>
          <p:cNvPr id="7" name="Picture 6">
            <a:extLst>
              <a:ext uri="{FF2B5EF4-FFF2-40B4-BE49-F238E27FC236}">
                <a16:creationId xmlns:a16="http://schemas.microsoft.com/office/drawing/2014/main" id="{DCFEE4E0-6F61-1E16-2835-F95847B49257}"/>
              </a:ext>
            </a:extLst>
          </p:cNvPr>
          <p:cNvPicPr>
            <a:picLocks noChangeAspect="1"/>
          </p:cNvPicPr>
          <p:nvPr/>
        </p:nvPicPr>
        <p:blipFill>
          <a:blip r:embed="rId3"/>
          <a:stretch>
            <a:fillRect/>
          </a:stretch>
        </p:blipFill>
        <p:spPr>
          <a:xfrm>
            <a:off x="7955280" y="1741304"/>
            <a:ext cx="3685032" cy="3655234"/>
          </a:xfrm>
          <a:prstGeom prst="rect">
            <a:avLst/>
          </a:prstGeom>
        </p:spPr>
      </p:pic>
    </p:spTree>
    <p:extLst>
      <p:ext uri="{BB962C8B-B14F-4D97-AF65-F5344CB8AC3E}">
        <p14:creationId xmlns:p14="http://schemas.microsoft.com/office/powerpoint/2010/main" val="19352343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4511250-6DF6-42DD-E455-A58824936F0A}"/>
              </a:ext>
            </a:extLst>
          </p:cNvPr>
          <p:cNvSpPr>
            <a:spLocks noGrp="1"/>
          </p:cNvSpPr>
          <p:nvPr>
            <p:ph type="title"/>
          </p:nvPr>
        </p:nvSpPr>
        <p:spPr>
          <a:xfrm>
            <a:off x="265176" y="606197"/>
            <a:ext cx="11375136" cy="833458"/>
          </a:xfrm>
        </p:spPr>
        <p:txBody>
          <a:bodyPr>
            <a:normAutofit fontScale="90000"/>
          </a:bodyPr>
          <a:lstStyle/>
          <a:p>
            <a:pPr algn="l"/>
            <a:r>
              <a:rPr lang="en-GB" b="1" i="0" dirty="0">
                <a:solidFill>
                  <a:srgbClr val="00B0F0"/>
                </a:solidFill>
                <a:effectLst/>
                <a:latin typeface="Calibri" panose="020F0502020204030204" pitchFamily="34" charset="0"/>
              </a:rPr>
              <a:t>Introduction to the SEND Local Offer website </a:t>
            </a:r>
            <a:br>
              <a:rPr lang="en-GB" b="1" i="0" dirty="0">
                <a:solidFill>
                  <a:srgbClr val="00B0F0"/>
                </a:solidFill>
                <a:effectLst/>
                <a:latin typeface="Calibri" panose="020F0502020204030204" pitchFamily="34" charset="0"/>
              </a:rPr>
            </a:br>
            <a:r>
              <a:rPr lang="en-GB" sz="4000" b="1" i="0" dirty="0">
                <a:solidFill>
                  <a:schemeClr val="tx1"/>
                </a:solidFill>
                <a:effectLst/>
                <a:latin typeface="Calibri" panose="020F0502020204030204" pitchFamily="34" charset="0"/>
              </a:rPr>
              <a:t>New Webinar Dates</a:t>
            </a:r>
            <a:endParaRPr lang="en-GB" b="1" i="0" dirty="0">
              <a:solidFill>
                <a:schemeClr val="tx1"/>
              </a:solidFill>
              <a:effectLst/>
              <a:latin typeface="Calibri" panose="020F0502020204030204" pitchFamily="34" charset="0"/>
            </a:endParaRPr>
          </a:p>
        </p:txBody>
      </p:sp>
      <p:sp>
        <p:nvSpPr>
          <p:cNvPr id="6" name="Content Placeholder 5">
            <a:extLst>
              <a:ext uri="{FF2B5EF4-FFF2-40B4-BE49-F238E27FC236}">
                <a16:creationId xmlns:a16="http://schemas.microsoft.com/office/drawing/2014/main" id="{BD75CD46-0A13-D6D3-3B67-312C108714DE}"/>
              </a:ext>
            </a:extLst>
          </p:cNvPr>
          <p:cNvSpPr>
            <a:spLocks noGrp="1"/>
          </p:cNvSpPr>
          <p:nvPr>
            <p:ph idx="1"/>
          </p:nvPr>
        </p:nvSpPr>
        <p:spPr>
          <a:xfrm>
            <a:off x="265176" y="1580558"/>
            <a:ext cx="7424928" cy="4023360"/>
          </a:xfrm>
        </p:spPr>
        <p:txBody>
          <a:bodyPr>
            <a:normAutofit fontScale="92500" lnSpcReduction="10000"/>
          </a:bodyPr>
          <a:lstStyle/>
          <a:p>
            <a:pPr algn="l"/>
            <a:r>
              <a:rPr lang="en-GB" b="0" i="0" dirty="0">
                <a:solidFill>
                  <a:srgbClr val="333333"/>
                </a:solidFill>
                <a:effectLst/>
                <a:latin typeface="Calibri" panose="020F0502020204030204" pitchFamily="34" charset="0"/>
              </a:rPr>
              <a:t>A friendly face from the Local Offer team will take you through what’s on the website and how you can use it to find the right services and support. </a:t>
            </a:r>
            <a:r>
              <a:rPr lang="en-GB" b="0" i="1" u="none" strike="noStrike" dirty="0">
                <a:solidFill>
                  <a:srgbClr val="00A4D5"/>
                </a:solidFill>
                <a:effectLst/>
                <a:latin typeface="Calibri" panose="020F0502020204030204" pitchFamily="34" charset="0"/>
                <a:hlinkClick r:id="rId2"/>
              </a:rPr>
              <a:t>www.hertfordshire.gov.uk/localoffer</a:t>
            </a:r>
            <a:endParaRPr lang="en-GB" b="0" i="0" dirty="0">
              <a:solidFill>
                <a:srgbClr val="333333"/>
              </a:solidFill>
              <a:effectLst/>
              <a:latin typeface="Calibri" panose="020F0502020204030204" pitchFamily="34" charset="0"/>
            </a:endParaRPr>
          </a:p>
          <a:p>
            <a:pPr algn="l"/>
            <a:endParaRPr lang="en-GB" b="1" i="0" dirty="0">
              <a:solidFill>
                <a:srgbClr val="333333"/>
              </a:solidFill>
              <a:effectLst/>
              <a:latin typeface="Calibri" panose="020F0502020204030204" pitchFamily="34" charset="0"/>
            </a:endParaRPr>
          </a:p>
          <a:p>
            <a:pPr algn="l"/>
            <a:r>
              <a:rPr lang="en-GB" b="1" i="0" dirty="0">
                <a:solidFill>
                  <a:srgbClr val="333333"/>
                </a:solidFill>
                <a:effectLst/>
                <a:latin typeface="Calibri" panose="020F0502020204030204" pitchFamily="34" charset="0"/>
              </a:rPr>
              <a:t>(For professionals)  Tuesday 14 January 11am – 12pm  </a:t>
            </a:r>
            <a:r>
              <a:rPr lang="en-GB" b="1" i="0" u="none" strike="noStrike" dirty="0">
                <a:solidFill>
                  <a:srgbClr val="00A4D5"/>
                </a:solidFill>
                <a:effectLst/>
                <a:latin typeface="Calibri" panose="020F0502020204030204" pitchFamily="34" charset="0"/>
                <a:hlinkClick r:id="rId3"/>
              </a:rPr>
              <a:t>Join the meeting</a:t>
            </a:r>
            <a:endParaRPr lang="en-GB" b="0" i="0" dirty="0">
              <a:solidFill>
                <a:srgbClr val="333333"/>
              </a:solidFill>
              <a:effectLst/>
              <a:latin typeface="Calibri" panose="020F0502020204030204" pitchFamily="34" charset="0"/>
            </a:endParaRPr>
          </a:p>
          <a:p>
            <a:pPr algn="l"/>
            <a:endParaRPr lang="en-GB" b="1" i="0" dirty="0">
              <a:solidFill>
                <a:srgbClr val="333333"/>
              </a:solidFill>
              <a:effectLst/>
              <a:latin typeface="Calibri" panose="020F0502020204030204" pitchFamily="34" charset="0"/>
            </a:endParaRPr>
          </a:p>
          <a:p>
            <a:pPr algn="l"/>
            <a:r>
              <a:rPr lang="en-GB" b="1" i="0" dirty="0">
                <a:solidFill>
                  <a:srgbClr val="333333"/>
                </a:solidFill>
                <a:effectLst/>
                <a:latin typeface="Calibri" panose="020F0502020204030204" pitchFamily="34" charset="0"/>
              </a:rPr>
              <a:t>(For professionals)  Thursday 16 January 2pm - 3pm </a:t>
            </a:r>
            <a:r>
              <a:rPr lang="en-GB" b="1" i="0" u="none" strike="noStrike" dirty="0">
                <a:solidFill>
                  <a:srgbClr val="00A4D5"/>
                </a:solidFill>
                <a:effectLst/>
                <a:latin typeface="Calibri" panose="020F0502020204030204" pitchFamily="34" charset="0"/>
                <a:hlinkClick r:id="rId4"/>
              </a:rPr>
              <a:t>Join the meeting</a:t>
            </a:r>
            <a:endParaRPr lang="en-GB" b="0" i="0" dirty="0">
              <a:solidFill>
                <a:srgbClr val="333333"/>
              </a:solidFill>
              <a:effectLst/>
              <a:latin typeface="Calibri" panose="020F0502020204030204" pitchFamily="34" charset="0"/>
            </a:endParaRPr>
          </a:p>
          <a:p>
            <a:pPr algn="l"/>
            <a:endParaRPr lang="en-GB" b="1" i="0" dirty="0">
              <a:solidFill>
                <a:srgbClr val="333333"/>
              </a:solidFill>
              <a:effectLst/>
              <a:latin typeface="Calibri" panose="020F0502020204030204" pitchFamily="34" charset="0"/>
            </a:endParaRPr>
          </a:p>
          <a:p>
            <a:pPr algn="l"/>
            <a:r>
              <a:rPr lang="en-GB" b="1" i="0" dirty="0">
                <a:solidFill>
                  <a:srgbClr val="333333"/>
                </a:solidFill>
                <a:effectLst/>
                <a:latin typeface="Calibri" panose="020F0502020204030204" pitchFamily="34" charset="0"/>
              </a:rPr>
              <a:t>(for professionals AND parent carers)  Tuesday 14 January 8pm - 9pm </a:t>
            </a:r>
            <a:r>
              <a:rPr lang="en-GB" b="1" i="0" u="none" strike="noStrike" dirty="0">
                <a:solidFill>
                  <a:srgbClr val="00A4D5"/>
                </a:solidFill>
                <a:effectLst/>
                <a:latin typeface="Calibri" panose="020F0502020204030204" pitchFamily="34" charset="0"/>
                <a:hlinkClick r:id="rId5"/>
              </a:rPr>
              <a:t>Register to join this webinar</a:t>
            </a:r>
            <a:endParaRPr lang="en-GB" b="0" i="0" dirty="0">
              <a:solidFill>
                <a:srgbClr val="333333"/>
              </a:solidFill>
              <a:effectLst/>
              <a:latin typeface="Calibri" panose="020F0502020204030204" pitchFamily="34" charset="0"/>
            </a:endParaRPr>
          </a:p>
          <a:p>
            <a:pPr algn="l"/>
            <a:r>
              <a:rPr lang="en-GB" b="0" i="0" dirty="0">
                <a:solidFill>
                  <a:srgbClr val="333333"/>
                </a:solidFill>
                <a:effectLst/>
                <a:latin typeface="Calibri" panose="020F0502020204030204" pitchFamily="34" charset="0"/>
              </a:rPr>
              <a:t> </a:t>
            </a:r>
            <a:endParaRPr lang="en-GB" dirty="0"/>
          </a:p>
        </p:txBody>
      </p:sp>
      <p:pic>
        <p:nvPicPr>
          <p:cNvPr id="3" name="Picture 2">
            <a:extLst>
              <a:ext uri="{FF2B5EF4-FFF2-40B4-BE49-F238E27FC236}">
                <a16:creationId xmlns:a16="http://schemas.microsoft.com/office/drawing/2014/main" id="{97ECB8B6-AD37-16FA-B02B-AA4B0EA017E3}"/>
              </a:ext>
            </a:extLst>
          </p:cNvPr>
          <p:cNvPicPr>
            <a:picLocks noChangeAspect="1"/>
          </p:cNvPicPr>
          <p:nvPr/>
        </p:nvPicPr>
        <p:blipFill>
          <a:blip r:embed="rId6"/>
          <a:stretch>
            <a:fillRect/>
          </a:stretch>
        </p:blipFill>
        <p:spPr>
          <a:xfrm>
            <a:off x="7754131" y="1580558"/>
            <a:ext cx="4172694" cy="3512650"/>
          </a:xfrm>
          <a:prstGeom prst="rect">
            <a:avLst/>
          </a:prstGeom>
        </p:spPr>
      </p:pic>
    </p:spTree>
    <p:extLst>
      <p:ext uri="{BB962C8B-B14F-4D97-AF65-F5344CB8AC3E}">
        <p14:creationId xmlns:p14="http://schemas.microsoft.com/office/powerpoint/2010/main" val="12113428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EEE2D-7254-7EEE-0022-E341181B479B}"/>
              </a:ext>
            </a:extLst>
          </p:cNvPr>
          <p:cNvSpPr>
            <a:spLocks noGrp="1"/>
          </p:cNvSpPr>
          <p:nvPr>
            <p:ph type="title"/>
          </p:nvPr>
        </p:nvSpPr>
        <p:spPr>
          <a:xfrm>
            <a:off x="265176" y="609714"/>
            <a:ext cx="11375136" cy="833458"/>
          </a:xfrm>
        </p:spPr>
        <p:txBody>
          <a:bodyPr>
            <a:normAutofit fontScale="90000"/>
          </a:bodyPr>
          <a:lstStyle/>
          <a:p>
            <a:r>
              <a:rPr lang="en-GB" sz="4800" b="1" dirty="0">
                <a:solidFill>
                  <a:srgbClr val="00B0F0"/>
                </a:solidFill>
                <a:effectLst/>
                <a:latin typeface="Calibri" panose="020F0502020204030204" pitchFamily="34" charset="0"/>
                <a:ea typeface="Calibri" panose="020F0502020204030204" pitchFamily="34" charset="0"/>
              </a:rPr>
              <a:t>Male Role Model </a:t>
            </a:r>
            <a:br>
              <a:rPr lang="en-GB" sz="4800" b="1" dirty="0">
                <a:solidFill>
                  <a:srgbClr val="00B0F0"/>
                </a:solidFill>
                <a:effectLst/>
                <a:latin typeface="Calibri" panose="020F0502020204030204" pitchFamily="34" charset="0"/>
                <a:ea typeface="Calibri" panose="020F0502020204030204" pitchFamily="34" charset="0"/>
              </a:rPr>
            </a:br>
            <a:r>
              <a:rPr lang="en-GB" sz="4800" b="1" dirty="0">
                <a:solidFill>
                  <a:schemeClr val="tx1"/>
                </a:solidFill>
                <a:effectLst/>
                <a:latin typeface="Calibri" panose="020F0502020204030204" pitchFamily="34" charset="0"/>
                <a:ea typeface="Calibri" panose="020F0502020204030204" pitchFamily="34" charset="0"/>
              </a:rPr>
              <a:t>Programme</a:t>
            </a:r>
            <a:endParaRPr lang="en-GB" sz="4800" dirty="0">
              <a:solidFill>
                <a:schemeClr val="tx1"/>
              </a:solidFill>
              <a:effectLst/>
              <a:latin typeface="Calibri" panose="020F0502020204030204" pitchFamily="34" charset="0"/>
              <a:ea typeface="Calibri" panose="020F0502020204030204" pitchFamily="34" charset="0"/>
            </a:endParaRPr>
          </a:p>
        </p:txBody>
      </p:sp>
      <p:sp>
        <p:nvSpPr>
          <p:cNvPr id="3" name="Content Placeholder 2">
            <a:extLst>
              <a:ext uri="{FF2B5EF4-FFF2-40B4-BE49-F238E27FC236}">
                <a16:creationId xmlns:a16="http://schemas.microsoft.com/office/drawing/2014/main" id="{B60A8764-9506-D7A9-9382-ACA060300039}"/>
              </a:ext>
            </a:extLst>
          </p:cNvPr>
          <p:cNvSpPr>
            <a:spLocks noGrp="1"/>
          </p:cNvSpPr>
          <p:nvPr>
            <p:ph idx="1"/>
          </p:nvPr>
        </p:nvSpPr>
        <p:spPr>
          <a:xfrm>
            <a:off x="265176" y="1580558"/>
            <a:ext cx="7635240" cy="4667728"/>
          </a:xfrm>
        </p:spPr>
        <p:txBody>
          <a:bodyPr>
            <a:normAutofit fontScale="62500" lnSpcReduction="20000"/>
          </a:bodyPr>
          <a:lstStyle/>
          <a:p>
            <a:pPr>
              <a:lnSpc>
                <a:spcPct val="120000"/>
              </a:lnSpc>
            </a:pPr>
            <a:r>
              <a:rPr lang="en-GB" sz="2900" dirty="0">
                <a:effectLst/>
                <a:latin typeface="Calibri" panose="020F0502020204030204" pitchFamily="34" charset="0"/>
                <a:ea typeface="Calibri" panose="020F0502020204030204" pitchFamily="34" charset="0"/>
              </a:rPr>
              <a:t>Our St Albans and Dacorum Intensive Family Support Team are co-ordinated </a:t>
            </a:r>
            <a:r>
              <a:rPr lang="en-GB" sz="2900" dirty="0">
                <a:latin typeface="Calibri" panose="020F0502020204030204" pitchFamily="34" charset="0"/>
                <a:ea typeface="Calibri" panose="020F0502020204030204" pitchFamily="34" charset="0"/>
              </a:rPr>
              <a:t>a new </a:t>
            </a:r>
            <a:r>
              <a:rPr lang="en-GB" sz="2900" dirty="0">
                <a:effectLst/>
                <a:latin typeface="Calibri" panose="020F0502020204030204" pitchFamily="34" charset="0"/>
                <a:ea typeface="Calibri" panose="020F0502020204030204" pitchFamily="34" charset="0"/>
              </a:rPr>
              <a:t>Male Role Model Programme which is male-led and child focussed. </a:t>
            </a:r>
          </a:p>
          <a:p>
            <a:pPr>
              <a:lnSpc>
                <a:spcPct val="120000"/>
              </a:lnSpc>
            </a:pPr>
            <a:r>
              <a:rPr lang="en-GB" sz="2900" dirty="0">
                <a:effectLst/>
                <a:latin typeface="Calibri" panose="020F0502020204030204" pitchFamily="34" charset="0"/>
                <a:ea typeface="Calibri" panose="020F0502020204030204" pitchFamily="34" charset="0"/>
              </a:rPr>
              <a:t>It has started due to a lack of support for male role models and grew from a drop-in group, developing into a programme promoting advice and guidance for male role models from all backgrounds.  </a:t>
            </a:r>
            <a:br>
              <a:rPr lang="en-GB" sz="2900" dirty="0">
                <a:effectLst/>
                <a:latin typeface="Calibri" panose="020F0502020204030204" pitchFamily="34" charset="0"/>
                <a:ea typeface="Calibri" panose="020F0502020204030204" pitchFamily="34" charset="0"/>
              </a:rPr>
            </a:br>
            <a:br>
              <a:rPr lang="en-GB" sz="2900" dirty="0">
                <a:effectLst/>
                <a:latin typeface="Calibri" panose="020F0502020204030204" pitchFamily="34" charset="0"/>
                <a:ea typeface="Calibri" panose="020F0502020204030204" pitchFamily="34" charset="0"/>
              </a:rPr>
            </a:br>
            <a:r>
              <a:rPr lang="en-GB" sz="2900" dirty="0">
                <a:effectLst/>
                <a:latin typeface="Calibri" panose="020F0502020204030204" pitchFamily="34" charset="0"/>
                <a:ea typeface="Calibri" panose="020F0502020204030204" pitchFamily="34" charset="0"/>
              </a:rPr>
              <a:t>You can download a poster for course dates and times, both online and in person.</a:t>
            </a:r>
          </a:p>
          <a:p>
            <a:pPr>
              <a:lnSpc>
                <a:spcPct val="120000"/>
              </a:lnSpc>
            </a:pPr>
            <a:r>
              <a:rPr lang="en-GB" sz="2900" dirty="0">
                <a:effectLst/>
                <a:latin typeface="Calibri" panose="020F0502020204030204" pitchFamily="34" charset="0"/>
                <a:ea typeface="Calibri" panose="020F0502020204030204" pitchFamily="34" charset="0"/>
              </a:rPr>
              <a:t>Next face-to-face course starts </a:t>
            </a:r>
            <a:br>
              <a:rPr lang="en-GB" sz="2900" dirty="0">
                <a:effectLst/>
                <a:latin typeface="Calibri" panose="020F0502020204030204" pitchFamily="34" charset="0"/>
                <a:ea typeface="Calibri" panose="020F0502020204030204" pitchFamily="34" charset="0"/>
              </a:rPr>
            </a:br>
            <a:r>
              <a:rPr lang="en-GB" sz="2900" dirty="0">
                <a:effectLst/>
                <a:latin typeface="Calibri" panose="020F0502020204030204" pitchFamily="34" charset="0"/>
                <a:ea typeface="Calibri" panose="020F0502020204030204" pitchFamily="34" charset="0"/>
              </a:rPr>
              <a:t>8</a:t>
            </a:r>
            <a:r>
              <a:rPr lang="en-GB" sz="2900" baseline="30000" dirty="0">
                <a:effectLst/>
                <a:latin typeface="Calibri" panose="020F0502020204030204" pitchFamily="34" charset="0"/>
                <a:ea typeface="Calibri" panose="020F0502020204030204" pitchFamily="34" charset="0"/>
              </a:rPr>
              <a:t>th</a:t>
            </a:r>
            <a:r>
              <a:rPr lang="en-GB" sz="2900" dirty="0">
                <a:effectLst/>
                <a:latin typeface="Calibri" panose="020F0502020204030204" pitchFamily="34" charset="0"/>
                <a:ea typeface="Calibri" panose="020F0502020204030204" pitchFamily="34" charset="0"/>
              </a:rPr>
              <a:t> Jan, 6.30-8.30pm in St Albans</a:t>
            </a:r>
            <a:br>
              <a:rPr lang="en-GB" sz="2900" dirty="0">
                <a:effectLst/>
                <a:latin typeface="Calibri" panose="020F0502020204030204" pitchFamily="34" charset="0"/>
                <a:ea typeface="Calibri" panose="020F0502020204030204" pitchFamily="34" charset="0"/>
              </a:rPr>
            </a:br>
            <a:br>
              <a:rPr lang="en-GB" sz="2400" dirty="0">
                <a:effectLst/>
                <a:latin typeface="Calibri" panose="020F0502020204030204" pitchFamily="34" charset="0"/>
                <a:ea typeface="Calibri" panose="020F0502020204030204" pitchFamily="34" charset="0"/>
              </a:rPr>
            </a:br>
            <a:r>
              <a:rPr lang="en-GB" sz="2400" dirty="0">
                <a:effectLst/>
                <a:latin typeface="Calibri" panose="020F0502020204030204" pitchFamily="34" charset="0"/>
                <a:ea typeface="Calibri" panose="020F0502020204030204" pitchFamily="34" charset="0"/>
              </a:rPr>
              <a:t>EMAIL </a:t>
            </a:r>
            <a:r>
              <a:rPr lang="en-GB" sz="2400" dirty="0">
                <a:effectLst/>
                <a:latin typeface="Calibri" panose="020F0502020204030204" pitchFamily="34" charset="0"/>
                <a:ea typeface="Calibri" panose="020F0502020204030204" pitchFamily="34" charset="0"/>
                <a:hlinkClick r:id="rId3"/>
              </a:rPr>
              <a:t>ifst.dacorum&amp;stalbans@hertfordshire.gov.uk</a:t>
            </a:r>
            <a:r>
              <a:rPr lang="en-GB" sz="2400" dirty="0">
                <a:effectLst/>
                <a:latin typeface="Calibri" panose="020F0502020204030204" pitchFamily="34" charset="0"/>
                <a:ea typeface="Calibri" panose="020F0502020204030204" pitchFamily="34" charset="0"/>
              </a:rPr>
              <a:t> for details and </a:t>
            </a:r>
          </a:p>
          <a:p>
            <a:pPr>
              <a:lnSpc>
                <a:spcPct val="120000"/>
              </a:lnSpc>
            </a:pPr>
            <a:r>
              <a:rPr lang="en-GB" sz="2400" dirty="0">
                <a:effectLst/>
                <a:latin typeface="Calibri" panose="020F0502020204030204" pitchFamily="34" charset="0"/>
                <a:ea typeface="Calibri" panose="020F0502020204030204" pitchFamily="34" charset="0"/>
              </a:rPr>
              <a:t>PLEASE SPREAD THE WORD </a:t>
            </a:r>
          </a:p>
          <a:p>
            <a:endParaRPr lang="en-GB" dirty="0"/>
          </a:p>
        </p:txBody>
      </p:sp>
      <p:pic>
        <p:nvPicPr>
          <p:cNvPr id="6" name="Picture 5">
            <a:extLst>
              <a:ext uri="{FF2B5EF4-FFF2-40B4-BE49-F238E27FC236}">
                <a16:creationId xmlns:a16="http://schemas.microsoft.com/office/drawing/2014/main" id="{ADFACD5A-9AA4-6A77-AA20-06E62E983BC0}"/>
              </a:ext>
            </a:extLst>
          </p:cNvPr>
          <p:cNvPicPr>
            <a:picLocks noChangeAspect="1"/>
          </p:cNvPicPr>
          <p:nvPr/>
        </p:nvPicPr>
        <p:blipFill>
          <a:blip r:embed="rId4"/>
          <a:stretch>
            <a:fillRect/>
          </a:stretch>
        </p:blipFill>
        <p:spPr>
          <a:xfrm>
            <a:off x="8004337" y="213451"/>
            <a:ext cx="4000706" cy="5740695"/>
          </a:xfrm>
          <a:prstGeom prst="rect">
            <a:avLst/>
          </a:prstGeom>
        </p:spPr>
      </p:pic>
      <p:graphicFrame>
        <p:nvGraphicFramePr>
          <p:cNvPr id="7" name="Object 6">
            <a:extLst>
              <a:ext uri="{FF2B5EF4-FFF2-40B4-BE49-F238E27FC236}">
                <a16:creationId xmlns:a16="http://schemas.microsoft.com/office/drawing/2014/main" id="{F00FA243-FA1C-0A25-F214-01A13A9769F5}"/>
              </a:ext>
            </a:extLst>
          </p:cNvPr>
          <p:cNvGraphicFramePr>
            <a:graphicFrameLocks noChangeAspect="1"/>
          </p:cNvGraphicFramePr>
          <p:nvPr>
            <p:extLst>
              <p:ext uri="{D42A27DB-BD31-4B8C-83A1-F6EECF244321}">
                <p14:modId xmlns:p14="http://schemas.microsoft.com/office/powerpoint/2010/main" val="744327831"/>
              </p:ext>
            </p:extLst>
          </p:nvPr>
        </p:nvGraphicFramePr>
        <p:xfrm>
          <a:off x="6333889" y="4586647"/>
          <a:ext cx="1566527" cy="1381590"/>
        </p:xfrm>
        <a:graphic>
          <a:graphicData uri="http://schemas.openxmlformats.org/presentationml/2006/ole">
            <mc:AlternateContent xmlns:mc="http://schemas.openxmlformats.org/markup-compatibility/2006">
              <mc:Choice xmlns:v="urn:schemas-microsoft-com:vml" Requires="v">
                <p:oleObj name="Acrobat Document" showAsIcon="1" r:id="rId5" imgW="914608" imgH="806335" progId="AcroExch.Document.DC">
                  <p:embed/>
                </p:oleObj>
              </mc:Choice>
              <mc:Fallback>
                <p:oleObj name="Acrobat Document" showAsIcon="1" r:id="rId5" imgW="914608" imgH="806335" progId="AcroExch.Document.DC">
                  <p:embed/>
                  <p:pic>
                    <p:nvPicPr>
                      <p:cNvPr id="7" name="Object 6">
                        <a:extLst>
                          <a:ext uri="{FF2B5EF4-FFF2-40B4-BE49-F238E27FC236}">
                            <a16:creationId xmlns:a16="http://schemas.microsoft.com/office/drawing/2014/main" id="{F00FA243-FA1C-0A25-F214-01A13A9769F5}"/>
                          </a:ext>
                        </a:extLst>
                      </p:cNvPr>
                      <p:cNvPicPr/>
                      <p:nvPr/>
                    </p:nvPicPr>
                    <p:blipFill>
                      <a:blip r:embed="rId6"/>
                      <a:stretch>
                        <a:fillRect/>
                      </a:stretch>
                    </p:blipFill>
                    <p:spPr>
                      <a:xfrm>
                        <a:off x="6333889" y="4586647"/>
                        <a:ext cx="1566527" cy="1381590"/>
                      </a:xfrm>
                      <a:prstGeom prst="rect">
                        <a:avLst/>
                      </a:prstGeom>
                    </p:spPr>
                  </p:pic>
                </p:oleObj>
              </mc:Fallback>
            </mc:AlternateContent>
          </a:graphicData>
        </a:graphic>
      </p:graphicFrame>
    </p:spTree>
    <p:extLst>
      <p:ext uri="{BB962C8B-B14F-4D97-AF65-F5344CB8AC3E}">
        <p14:creationId xmlns:p14="http://schemas.microsoft.com/office/powerpoint/2010/main" val="21644044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9307B-16ED-A497-BCA3-86DB74685AE6}"/>
              </a:ext>
            </a:extLst>
          </p:cNvPr>
          <p:cNvSpPr>
            <a:spLocks noGrp="1"/>
          </p:cNvSpPr>
          <p:nvPr>
            <p:ph type="title"/>
          </p:nvPr>
        </p:nvSpPr>
        <p:spPr>
          <a:xfrm>
            <a:off x="347241" y="-360891"/>
            <a:ext cx="5386294" cy="1450757"/>
          </a:xfrm>
        </p:spPr>
        <p:txBody>
          <a:bodyPr>
            <a:normAutofit/>
          </a:bodyPr>
          <a:lstStyle/>
          <a:p>
            <a:r>
              <a:rPr lang="en-GB" sz="5400" b="1" dirty="0">
                <a:solidFill>
                  <a:srgbClr val="00B0F0"/>
                </a:solidFill>
                <a:latin typeface="+mn-lt"/>
              </a:rPr>
              <a:t>The Bridge Group</a:t>
            </a:r>
          </a:p>
        </p:txBody>
      </p:sp>
      <p:sp>
        <p:nvSpPr>
          <p:cNvPr id="3" name="Content Placeholder 2">
            <a:extLst>
              <a:ext uri="{FF2B5EF4-FFF2-40B4-BE49-F238E27FC236}">
                <a16:creationId xmlns:a16="http://schemas.microsoft.com/office/drawing/2014/main" id="{6CD17B26-B383-5EFB-AA1E-DD61E8C49F0B}"/>
              </a:ext>
            </a:extLst>
          </p:cNvPr>
          <p:cNvSpPr>
            <a:spLocks noGrp="1"/>
          </p:cNvSpPr>
          <p:nvPr>
            <p:ph idx="1"/>
          </p:nvPr>
        </p:nvSpPr>
        <p:spPr>
          <a:xfrm>
            <a:off x="347241" y="1263603"/>
            <a:ext cx="6787738" cy="5056174"/>
          </a:xfrm>
          <a:solidFill>
            <a:schemeClr val="bg1"/>
          </a:solidFill>
        </p:spPr>
        <p:txBody>
          <a:bodyPr>
            <a:normAutofit fontScale="92500" lnSpcReduction="10000"/>
          </a:bodyPr>
          <a:lstStyle/>
          <a:p>
            <a:r>
              <a:rPr lang="en-GB" sz="1800" dirty="0">
                <a:solidFill>
                  <a:schemeClr val="tx1"/>
                </a:solidFill>
                <a:effectLst/>
                <a:ea typeface="Times New Roman" panose="02020603050405020304" pitchFamily="18" charset="0"/>
              </a:rPr>
              <a:t>The Bridge Group is an 11-week programme for young people and parents where the YPs are not regularly attending school.  This is aimed at Yrs. 7,8 &amp; 9.</a:t>
            </a:r>
          </a:p>
          <a:p>
            <a:r>
              <a:rPr lang="en-GB" sz="1600" dirty="0">
                <a:solidFill>
                  <a:schemeClr val="tx1"/>
                </a:solidFill>
              </a:rPr>
              <a:t>It is starting on Wednesday 15th January, 1pm-2.30pm then every Wednesday for 11 weeks and being held at Hatfield Hyde Cricket Club, Beehive Lane, Welwyn Garden City, Al7 4BP</a:t>
            </a:r>
          </a:p>
          <a:p>
            <a:r>
              <a:rPr lang="en-GB" sz="1800" dirty="0">
                <a:solidFill>
                  <a:schemeClr val="tx1"/>
                </a:solidFill>
                <a:effectLst/>
                <a:ea typeface="Times New Roman" panose="02020603050405020304" pitchFamily="18" charset="0"/>
              </a:rPr>
              <a:t>The sessions include:</a:t>
            </a:r>
          </a:p>
          <a:p>
            <a:pPr marL="342900" lvl="0" indent="-342900">
              <a:buFont typeface="Symbol" panose="05050102010706020507" pitchFamily="18" charset="2"/>
              <a:buChar char=""/>
            </a:pPr>
            <a:r>
              <a:rPr lang="en-GB" sz="1800" dirty="0">
                <a:solidFill>
                  <a:schemeClr val="tx1"/>
                </a:solidFill>
                <a:effectLst/>
                <a:ea typeface="Times New Roman" panose="02020603050405020304" pitchFamily="18" charset="0"/>
              </a:rPr>
              <a:t>2 x sessions on anxiety, worries and low mood facilitated by CWP practitioners</a:t>
            </a:r>
          </a:p>
          <a:p>
            <a:pPr marL="342900" lvl="0" indent="-342900">
              <a:buFont typeface="Symbol" panose="05050102010706020507" pitchFamily="18" charset="2"/>
              <a:buChar char=""/>
            </a:pPr>
            <a:r>
              <a:rPr lang="en-GB" sz="1800" dirty="0">
                <a:solidFill>
                  <a:schemeClr val="tx1"/>
                </a:solidFill>
                <a:effectLst/>
                <a:ea typeface="Times New Roman" panose="02020603050405020304" pitchFamily="18" charset="0"/>
              </a:rPr>
              <a:t>Physical health &amp; wellbeing co-facilitated with Herts Sports Partnership</a:t>
            </a:r>
          </a:p>
          <a:p>
            <a:pPr marL="342900" lvl="0" indent="-342900">
              <a:buFont typeface="Symbol" panose="05050102010706020507" pitchFamily="18" charset="2"/>
              <a:buChar char=""/>
            </a:pPr>
            <a:r>
              <a:rPr lang="en-GB" sz="1800" dirty="0">
                <a:solidFill>
                  <a:schemeClr val="tx1"/>
                </a:solidFill>
                <a:effectLst/>
                <a:ea typeface="Times New Roman" panose="02020603050405020304" pitchFamily="18" charset="0"/>
              </a:rPr>
              <a:t>Neurodiversity co-facilitated with SPACE</a:t>
            </a:r>
          </a:p>
          <a:p>
            <a:pPr marL="342900" lvl="0" indent="-342900">
              <a:buFont typeface="Symbol" panose="05050102010706020507" pitchFamily="18" charset="2"/>
              <a:buChar char=""/>
            </a:pPr>
            <a:r>
              <a:rPr lang="en-GB" sz="1800" dirty="0">
                <a:solidFill>
                  <a:schemeClr val="tx1"/>
                </a:solidFill>
                <a:effectLst/>
                <a:ea typeface="Times New Roman" panose="02020603050405020304" pitchFamily="18" charset="0"/>
              </a:rPr>
              <a:t>The future co-facilitated with Services for Young People</a:t>
            </a:r>
          </a:p>
          <a:p>
            <a:r>
              <a:rPr lang="en-GB" sz="1800" dirty="0">
                <a:solidFill>
                  <a:schemeClr val="tx1"/>
                </a:solidFill>
                <a:effectLst/>
                <a:ea typeface="Times New Roman" panose="02020603050405020304" pitchFamily="18" charset="0"/>
              </a:rPr>
              <a:t> </a:t>
            </a:r>
          </a:p>
          <a:p>
            <a:r>
              <a:rPr lang="en-GB" sz="1800" dirty="0">
                <a:solidFill>
                  <a:schemeClr val="tx1"/>
                </a:solidFill>
                <a:effectLst/>
                <a:ea typeface="Times New Roman" panose="02020603050405020304" pitchFamily="18" charset="0"/>
              </a:rPr>
              <a:t>They will also be covering friendships, family, school/learning</a:t>
            </a:r>
          </a:p>
          <a:p>
            <a:r>
              <a:rPr lang="en-GB" sz="1800" dirty="0">
                <a:solidFill>
                  <a:schemeClr val="tx1"/>
                </a:solidFill>
                <a:effectLst/>
                <a:ea typeface="Times New Roman" panose="02020603050405020304" pitchFamily="18" charset="0"/>
              </a:rPr>
              <a:t>For more information contact:- </a:t>
            </a:r>
            <a:r>
              <a:rPr lang="en-GB" sz="1800" dirty="0">
                <a:solidFill>
                  <a:schemeClr val="tx1"/>
                </a:solidFill>
                <a:effectLst/>
                <a:ea typeface="Times New Roman" panose="02020603050405020304" pitchFamily="18" charset="0"/>
                <a:hlinkClick r:id="rId2"/>
              </a:rPr>
              <a:t>Alison.Cowie@hertfordshire.gov.uk</a:t>
            </a:r>
            <a:r>
              <a:rPr lang="en-GB" sz="1800" dirty="0">
                <a:solidFill>
                  <a:schemeClr val="tx1"/>
                </a:solidFill>
                <a:ea typeface="Times New Roman" panose="02020603050405020304" pitchFamily="18" charset="0"/>
              </a:rPr>
              <a:t> or </a:t>
            </a:r>
            <a:r>
              <a:rPr lang="en-GB" sz="1800" dirty="0">
                <a:solidFill>
                  <a:schemeClr val="tx1"/>
                </a:solidFill>
                <a:effectLst/>
                <a:ea typeface="Times New Roman" panose="02020603050405020304" pitchFamily="18" charset="0"/>
                <a:hlinkClick r:id="rId3"/>
              </a:rPr>
              <a:t>Ruth.Coleman@hertfordshire.gov.uk</a:t>
            </a:r>
            <a:endParaRPr lang="en-GB" sz="1800" dirty="0">
              <a:solidFill>
                <a:schemeClr val="tx1"/>
              </a:solidFill>
              <a:effectLst/>
              <a:ea typeface="Times New Roman" panose="02020603050405020304" pitchFamily="18" charset="0"/>
            </a:endParaRPr>
          </a:p>
          <a:p>
            <a:endParaRPr lang="en-GB" dirty="0"/>
          </a:p>
        </p:txBody>
      </p:sp>
      <p:pic>
        <p:nvPicPr>
          <p:cNvPr id="4" name="Picture 3" descr="A poster of a group of people&#10;&#10;Description automatically generated">
            <a:extLst>
              <a:ext uri="{FF2B5EF4-FFF2-40B4-BE49-F238E27FC236}">
                <a16:creationId xmlns:a16="http://schemas.microsoft.com/office/drawing/2014/main" id="{9A21118F-DBE9-AA58-4624-DADB4F4721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34979" y="0"/>
            <a:ext cx="4396356" cy="6330051"/>
          </a:xfrm>
          <a:prstGeom prst="rect">
            <a:avLst/>
          </a:prstGeom>
        </p:spPr>
      </p:pic>
    </p:spTree>
    <p:extLst>
      <p:ext uri="{BB962C8B-B14F-4D97-AF65-F5344CB8AC3E}">
        <p14:creationId xmlns:p14="http://schemas.microsoft.com/office/powerpoint/2010/main" val="6079339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C12671B-B52B-4B98-B52D-81D152E96BE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2" cstate="screen">
            <a:extLst>
              <a:ext uri="{28A0092B-C50C-407E-A947-70E740481C1C}">
                <a14:useLocalDpi xmlns:a14="http://schemas.microsoft.com/office/drawing/2010/main"/>
              </a:ext>
            </a:extLst>
          </a:blip>
          <a:stretch>
            <a:fillRect/>
          </a:stretch>
        </p:blipFill>
        <p:spPr>
          <a:xfrm>
            <a:off x="10067682" y="5277677"/>
            <a:ext cx="2124460" cy="1584963"/>
          </a:xfrm>
          <a:prstGeom prst="rect">
            <a:avLst/>
          </a:prstGeom>
        </p:spPr>
      </p:pic>
      <p:pic>
        <p:nvPicPr>
          <p:cNvPr id="14" name="Picture 13">
            <a:extLst>
              <a:ext uri="{FF2B5EF4-FFF2-40B4-BE49-F238E27FC236}">
                <a16:creationId xmlns:a16="http://schemas.microsoft.com/office/drawing/2014/main" id="{24A32DD1-6DD4-BAB1-B543-EC541228CEB5}"/>
              </a:ext>
            </a:extLst>
          </p:cNvPr>
          <p:cNvPicPr>
            <a:picLocks noChangeAspect="1"/>
          </p:cNvPicPr>
          <p:nvPr/>
        </p:nvPicPr>
        <p:blipFill>
          <a:blip r:embed="rId3"/>
          <a:stretch>
            <a:fillRect/>
          </a:stretch>
        </p:blipFill>
        <p:spPr>
          <a:xfrm>
            <a:off x="7448814" y="1894579"/>
            <a:ext cx="3676946" cy="1250957"/>
          </a:xfrm>
          <a:prstGeom prst="rect">
            <a:avLst/>
          </a:prstGeom>
        </p:spPr>
      </p:pic>
      <p:sp>
        <p:nvSpPr>
          <p:cNvPr id="2" name="Title 1">
            <a:extLst>
              <a:ext uri="{FF2B5EF4-FFF2-40B4-BE49-F238E27FC236}">
                <a16:creationId xmlns:a16="http://schemas.microsoft.com/office/drawing/2014/main" id="{B6763C1E-44F8-4094-D0FB-DC6EB2E7DC23}"/>
              </a:ext>
            </a:extLst>
          </p:cNvPr>
          <p:cNvSpPr>
            <a:spLocks noGrp="1"/>
          </p:cNvSpPr>
          <p:nvPr>
            <p:ph type="title"/>
          </p:nvPr>
        </p:nvSpPr>
        <p:spPr/>
        <p:txBody>
          <a:bodyPr/>
          <a:lstStyle/>
          <a:p>
            <a:r>
              <a:rPr lang="en-GB" sz="5400" b="1" dirty="0">
                <a:solidFill>
                  <a:srgbClr val="00B0F0"/>
                </a:solidFill>
                <a:latin typeface="+mn-lt"/>
              </a:rPr>
              <a:t>Relationship Support </a:t>
            </a:r>
          </a:p>
        </p:txBody>
      </p:sp>
      <p:sp>
        <p:nvSpPr>
          <p:cNvPr id="6" name="Content Placeholder 5">
            <a:extLst>
              <a:ext uri="{FF2B5EF4-FFF2-40B4-BE49-F238E27FC236}">
                <a16:creationId xmlns:a16="http://schemas.microsoft.com/office/drawing/2014/main" id="{13EB033C-47CA-23F9-E067-BD464704585E}"/>
              </a:ext>
            </a:extLst>
          </p:cNvPr>
          <p:cNvSpPr>
            <a:spLocks noGrp="1"/>
          </p:cNvSpPr>
          <p:nvPr>
            <p:ph idx="1"/>
          </p:nvPr>
        </p:nvSpPr>
        <p:spPr/>
        <p:txBody>
          <a:bodyPr>
            <a:normAutofit/>
          </a:bodyPr>
          <a:lstStyle/>
          <a:p>
            <a:pPr algn="l"/>
            <a:r>
              <a:rPr lang="en-GB" b="1" i="0" dirty="0">
                <a:solidFill>
                  <a:srgbClr val="333333"/>
                </a:solidFill>
                <a:effectLst/>
                <a:latin typeface="Calibri" panose="020F0502020204030204" pitchFamily="34" charset="0"/>
              </a:rPr>
              <a:t>When working with families do you think about the quality of parental relationships?</a:t>
            </a:r>
          </a:p>
          <a:p>
            <a:pPr algn="l"/>
            <a:r>
              <a:rPr lang="en-GB" b="1" i="0" dirty="0">
                <a:solidFill>
                  <a:srgbClr val="333333"/>
                </a:solidFill>
                <a:effectLst/>
                <a:latin typeface="Calibri" panose="020F0502020204030204" pitchFamily="34" charset="0"/>
              </a:rPr>
              <a:t>Do you feel confident to ask questions about relationship quality?</a:t>
            </a:r>
          </a:p>
          <a:p>
            <a:pPr algn="l"/>
            <a:r>
              <a:rPr lang="en-GB" b="1" i="0" dirty="0">
                <a:solidFill>
                  <a:srgbClr val="333333"/>
                </a:solidFill>
                <a:effectLst/>
                <a:latin typeface="Calibri" panose="020F0502020204030204" pitchFamily="34" charset="0"/>
              </a:rPr>
              <a:t>Do you know where to go for relationship support?</a:t>
            </a:r>
          </a:p>
          <a:p>
            <a:pPr algn="l"/>
            <a:endParaRPr lang="en-GB" b="1" dirty="0">
              <a:solidFill>
                <a:srgbClr val="333333"/>
              </a:solidFill>
              <a:latin typeface="Calibri" panose="020F0502020204030204" pitchFamily="34" charset="0"/>
            </a:endParaRPr>
          </a:p>
          <a:p>
            <a:pPr algn="l"/>
            <a:r>
              <a:rPr lang="en-GB" dirty="0"/>
              <a:t>We have developed a </a:t>
            </a:r>
            <a:r>
              <a:rPr lang="en-GB" b="1" dirty="0">
                <a:hlinkClick r:id="rId4"/>
              </a:rPr>
              <a:t>webpage</a:t>
            </a:r>
            <a:r>
              <a:rPr lang="en-GB" dirty="0">
                <a:hlinkClick r:id="rId4"/>
              </a:rPr>
              <a:t> </a:t>
            </a:r>
            <a:r>
              <a:rPr lang="en-GB" dirty="0"/>
              <a:t>full of resources to support parents in conflict and a range of digital and group based courses:</a:t>
            </a:r>
          </a:p>
          <a:p>
            <a:pPr algn="l"/>
            <a:r>
              <a:rPr lang="en-GB" b="1" i="0" dirty="0">
                <a:solidFill>
                  <a:srgbClr val="333333"/>
                </a:solidFill>
                <a:effectLst/>
                <a:latin typeface="Calibri" panose="020F0502020204030204" pitchFamily="34" charset="0"/>
              </a:rPr>
              <a:t>	</a:t>
            </a:r>
          </a:p>
          <a:p>
            <a:endParaRPr lang="en-GB" dirty="0"/>
          </a:p>
        </p:txBody>
      </p:sp>
      <p:sp>
        <p:nvSpPr>
          <p:cNvPr id="7" name="TextBox 6">
            <a:extLst>
              <a:ext uri="{FF2B5EF4-FFF2-40B4-BE49-F238E27FC236}">
                <a16:creationId xmlns:a16="http://schemas.microsoft.com/office/drawing/2014/main" id="{A7AE4921-831E-A254-C4A6-B85DE56B947B}"/>
              </a:ext>
            </a:extLst>
          </p:cNvPr>
          <p:cNvSpPr txBox="1"/>
          <p:nvPr/>
        </p:nvSpPr>
        <p:spPr>
          <a:xfrm>
            <a:off x="1294697" y="4308842"/>
            <a:ext cx="3595817" cy="1200329"/>
          </a:xfrm>
          <a:prstGeom prst="rect">
            <a:avLst/>
          </a:prstGeom>
          <a:noFill/>
        </p:spPr>
        <p:txBody>
          <a:bodyPr wrap="square" rtlCol="0">
            <a:spAutoFit/>
          </a:bodyPr>
          <a:lstStyle/>
          <a:p>
            <a:pPr marL="285750" indent="-285750" algn="l">
              <a:buFont typeface="Arial" panose="020B0604020202020204" pitchFamily="34" charset="0"/>
              <a:buChar char="•"/>
            </a:pPr>
            <a:r>
              <a:rPr lang="en-GB" b="1" i="0" dirty="0">
                <a:solidFill>
                  <a:srgbClr val="333333"/>
                </a:solidFill>
                <a:effectLst/>
                <a:latin typeface="Calibri" panose="020F0502020204030204" pitchFamily="34" charset="0"/>
              </a:rPr>
              <a:t>Parenting when Separated</a:t>
            </a:r>
          </a:p>
          <a:p>
            <a:pPr marL="285750" indent="-285750" algn="l">
              <a:buFont typeface="Arial" panose="020B0604020202020204" pitchFamily="34" charset="0"/>
              <a:buChar char="•"/>
            </a:pPr>
            <a:r>
              <a:rPr lang="en-GB" b="1" i="0" dirty="0">
                <a:solidFill>
                  <a:srgbClr val="333333"/>
                </a:solidFill>
                <a:effectLst/>
                <a:latin typeface="Calibri" panose="020F0502020204030204" pitchFamily="34" charset="0"/>
              </a:rPr>
              <a:t>Parenting SEN children Through Separation</a:t>
            </a:r>
          </a:p>
          <a:p>
            <a:endParaRPr lang="en-GB" dirty="0"/>
          </a:p>
        </p:txBody>
      </p:sp>
      <p:sp>
        <p:nvSpPr>
          <p:cNvPr id="8" name="TextBox 7">
            <a:extLst>
              <a:ext uri="{FF2B5EF4-FFF2-40B4-BE49-F238E27FC236}">
                <a16:creationId xmlns:a16="http://schemas.microsoft.com/office/drawing/2014/main" id="{144FBA29-DAC3-4EAE-3D0C-EAA42F971090}"/>
              </a:ext>
            </a:extLst>
          </p:cNvPr>
          <p:cNvSpPr txBox="1"/>
          <p:nvPr/>
        </p:nvSpPr>
        <p:spPr>
          <a:xfrm>
            <a:off x="5920035" y="4201620"/>
            <a:ext cx="3595817" cy="1754326"/>
          </a:xfrm>
          <a:prstGeom prst="rect">
            <a:avLst/>
          </a:prstGeom>
          <a:noFill/>
        </p:spPr>
        <p:txBody>
          <a:bodyPr wrap="square" rtlCol="0">
            <a:spAutoFit/>
          </a:bodyPr>
          <a:lstStyle/>
          <a:p>
            <a:pPr marL="285750" indent="-285750" algn="l">
              <a:buFont typeface="Arial" panose="020B0604020202020204" pitchFamily="34" charset="0"/>
              <a:buChar char="•"/>
            </a:pPr>
            <a:r>
              <a:rPr lang="en-GB" b="1" i="0" dirty="0">
                <a:solidFill>
                  <a:srgbClr val="333333"/>
                </a:solidFill>
                <a:effectLst/>
                <a:latin typeface="Calibri" panose="020F0502020204030204" pitchFamily="34" charset="0"/>
              </a:rPr>
              <a:t>One Plus One Digital Interventions:-</a:t>
            </a:r>
          </a:p>
          <a:p>
            <a:pPr marL="742950" lvl="1" indent="-285750">
              <a:buFont typeface="Arial" panose="020B0604020202020204" pitchFamily="34" charset="0"/>
              <a:buChar char="•"/>
            </a:pPr>
            <a:r>
              <a:rPr lang="en-GB" dirty="0"/>
              <a:t>Arguing Better</a:t>
            </a:r>
            <a:endParaRPr lang="en-GB" dirty="0">
              <a:solidFill>
                <a:srgbClr val="333333"/>
              </a:solidFill>
              <a:latin typeface="Calibri" panose="020F0502020204030204" pitchFamily="34" charset="0"/>
            </a:endParaRPr>
          </a:p>
          <a:p>
            <a:pPr marL="742950" lvl="1" indent="-285750">
              <a:buFont typeface="Arial" panose="020B0604020202020204" pitchFamily="34" charset="0"/>
              <a:buChar char="•"/>
            </a:pPr>
            <a:r>
              <a:rPr lang="en-GB" dirty="0"/>
              <a:t>Me, You and Baby Too</a:t>
            </a:r>
            <a:endParaRPr lang="en-GB" dirty="0">
              <a:solidFill>
                <a:srgbClr val="333333"/>
              </a:solidFill>
              <a:latin typeface="Calibri" panose="020F0502020204030204" pitchFamily="34" charset="0"/>
            </a:endParaRPr>
          </a:p>
          <a:p>
            <a:pPr marL="742950" lvl="1" indent="-285750">
              <a:buFont typeface="Arial" panose="020B0604020202020204" pitchFamily="34" charset="0"/>
              <a:buChar char="•"/>
            </a:pPr>
            <a:r>
              <a:rPr lang="en-GB" dirty="0"/>
              <a:t>Getting It Right For Children</a:t>
            </a:r>
            <a:endParaRPr lang="en-GB" i="0" dirty="0">
              <a:solidFill>
                <a:srgbClr val="333333"/>
              </a:solidFill>
              <a:effectLst/>
              <a:latin typeface="Calibri" panose="020F0502020204030204" pitchFamily="34" charset="0"/>
            </a:endParaRPr>
          </a:p>
          <a:p>
            <a:endParaRPr lang="en-GB" dirty="0"/>
          </a:p>
        </p:txBody>
      </p:sp>
    </p:spTree>
    <p:extLst>
      <p:ext uri="{BB962C8B-B14F-4D97-AF65-F5344CB8AC3E}">
        <p14:creationId xmlns:p14="http://schemas.microsoft.com/office/powerpoint/2010/main" val="24272262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97663-97DA-7282-3CB5-742A4FD26CEA}"/>
              </a:ext>
            </a:extLst>
          </p:cNvPr>
          <p:cNvSpPr>
            <a:spLocks noGrp="1"/>
          </p:cNvSpPr>
          <p:nvPr>
            <p:ph type="title"/>
          </p:nvPr>
        </p:nvSpPr>
        <p:spPr/>
        <p:txBody>
          <a:bodyPr/>
          <a:lstStyle/>
          <a:p>
            <a:r>
              <a:rPr lang="en-GB" sz="5400" b="1" dirty="0">
                <a:solidFill>
                  <a:srgbClr val="00B0F0"/>
                </a:solidFill>
                <a:latin typeface="+mn-lt"/>
              </a:rPr>
              <a:t>Parenting Courses</a:t>
            </a:r>
          </a:p>
        </p:txBody>
      </p:sp>
      <p:sp>
        <p:nvSpPr>
          <p:cNvPr id="3" name="Content Placeholder 2">
            <a:extLst>
              <a:ext uri="{FF2B5EF4-FFF2-40B4-BE49-F238E27FC236}">
                <a16:creationId xmlns:a16="http://schemas.microsoft.com/office/drawing/2014/main" id="{49B8816D-B1EB-2C5D-7FCE-A908369BA5C0}"/>
              </a:ext>
            </a:extLst>
          </p:cNvPr>
          <p:cNvSpPr>
            <a:spLocks noGrp="1"/>
          </p:cNvSpPr>
          <p:nvPr>
            <p:ph idx="1"/>
          </p:nvPr>
        </p:nvSpPr>
        <p:spPr/>
        <p:txBody>
          <a:bodyPr>
            <a:normAutofit/>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Targeted parenting courses are commissioned by Family and Health Services Commissioning through the Targeted Parenting Framework (TPF). They will meet the most common parenting needs in Hertfordshire and will be a key contributor to the overall package of support that a parent receives.</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r>
              <a:rPr lang="en-GB" sz="1800" dirty="0">
                <a:effectLst/>
                <a:latin typeface="Calibri" panose="020F0502020204030204" pitchFamily="34" charset="0"/>
                <a:ea typeface="Calibri" panose="020F0502020204030204" pitchFamily="34" charset="0"/>
                <a:cs typeface="Times New Roman" panose="02020603050405020304" pitchFamily="18" charset="0"/>
              </a:rPr>
              <a:t>Parenting courses to be delivered as part of a wider package of intervention and not in isolation.</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Six providers have been commissioned through Family and Health Services Commissioning team:-</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CACA3E0E-C51C-49BC-36BD-F99DF7286C7A}"/>
              </a:ext>
            </a:extLst>
          </p:cNvPr>
          <p:cNvSpPr txBox="1"/>
          <p:nvPr/>
        </p:nvSpPr>
        <p:spPr>
          <a:xfrm>
            <a:off x="4126545" y="3857414"/>
            <a:ext cx="5108895" cy="2308324"/>
          </a:xfrm>
          <a:prstGeom prst="rect">
            <a:avLst/>
          </a:prstGeom>
          <a:noFill/>
        </p:spPr>
        <p:txBody>
          <a:bodyPr wrap="square" rtlCol="0">
            <a:spAutoFit/>
          </a:bodyPr>
          <a:lstStyle/>
          <a:p>
            <a:r>
              <a:rPr lang="en-GB" sz="1800" b="1" dirty="0">
                <a:effectLst/>
                <a:latin typeface="Calibri" panose="020F0502020204030204" pitchFamily="34" charset="0"/>
                <a:ea typeface="Calibri" panose="020F0502020204030204" pitchFamily="34" charset="0"/>
                <a:cs typeface="Times New Roman" panose="02020603050405020304" pitchFamily="18" charset="0"/>
              </a:rPr>
              <a:t>There is NO cost </a:t>
            </a:r>
            <a:r>
              <a:rPr lang="en-GB" sz="1800" dirty="0">
                <a:effectLst/>
                <a:latin typeface="Calibri" panose="020F0502020204030204" pitchFamily="34" charset="0"/>
                <a:ea typeface="Calibri" panose="020F0502020204030204" pitchFamily="34" charset="0"/>
                <a:cs typeface="Times New Roman" panose="02020603050405020304" pitchFamily="18" charset="0"/>
              </a:rPr>
              <a:t>families to attend. </a:t>
            </a:r>
          </a:p>
          <a:p>
            <a:endParaRPr lang="en-GB" b="1" dirty="0">
              <a:latin typeface="Calibri" panose="020F0502020204030204" pitchFamily="34" charset="0"/>
              <a:ea typeface="Calibri" panose="020F0502020204030204" pitchFamily="34" charset="0"/>
              <a:cs typeface="Times New Roman" panose="02020603050405020304" pitchFamily="18" charset="0"/>
            </a:endParaRPr>
          </a:p>
          <a:p>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b="1" dirty="0">
                <a:effectLst/>
                <a:latin typeface="Calibri" panose="020F0502020204030204" pitchFamily="34" charset="0"/>
                <a:ea typeface="Calibri" panose="020F0502020204030204" pitchFamily="34" charset="0"/>
                <a:cs typeface="Times New Roman" panose="02020603050405020304" pitchFamily="18" charset="0"/>
              </a:rPr>
              <a:t>Further information about workshops can be </a:t>
            </a:r>
            <a:br>
              <a:rPr lang="en-GB" sz="1800" b="1" dirty="0">
                <a:effectLst/>
                <a:latin typeface="Calibri" panose="020F0502020204030204" pitchFamily="34" charset="0"/>
                <a:ea typeface="Calibri" panose="020F0502020204030204" pitchFamily="34" charset="0"/>
                <a:cs typeface="Times New Roman" panose="02020603050405020304" pitchFamily="18" charset="0"/>
              </a:rPr>
            </a:br>
            <a:r>
              <a:rPr lang="en-GB" sz="1800" b="1" dirty="0">
                <a:effectLst/>
                <a:latin typeface="Calibri" panose="020F0502020204030204" pitchFamily="34" charset="0"/>
                <a:ea typeface="Calibri" panose="020F0502020204030204" pitchFamily="34" charset="0"/>
                <a:cs typeface="Times New Roman" panose="02020603050405020304" pitchFamily="18" charset="0"/>
              </a:rPr>
              <a:t>found on </a:t>
            </a:r>
            <a:r>
              <a:rPr lang="en-GB" sz="1800" b="1" dirty="0">
                <a:effectLst/>
                <a:latin typeface="Calibri" panose="020F0502020204030204" pitchFamily="34" charset="0"/>
                <a:ea typeface="Calibri" panose="020F0502020204030204" pitchFamily="34" charset="0"/>
                <a:cs typeface="Times New Roman" panose="02020603050405020304" pitchFamily="18" charset="0"/>
                <a:hlinkClick r:id="rId2"/>
              </a:rPr>
              <a:t>The SEND Local Offer </a:t>
            </a:r>
            <a:r>
              <a:rPr lang="en-GB" sz="1800" b="1" dirty="0">
                <a:effectLst/>
                <a:latin typeface="Calibri" panose="020F0502020204030204" pitchFamily="34" charset="0"/>
                <a:ea typeface="Calibri" panose="020F0502020204030204" pitchFamily="34" charset="0"/>
                <a:cs typeface="Times New Roman" panose="02020603050405020304" pitchFamily="18" charset="0"/>
              </a:rPr>
              <a:t>and </a:t>
            </a:r>
            <a:r>
              <a:rPr lang="en-GB" sz="1800" b="1" dirty="0">
                <a:effectLst/>
                <a:latin typeface="Calibri" panose="020F0502020204030204" pitchFamily="34" charset="0"/>
                <a:ea typeface="Calibri" panose="020F0502020204030204" pitchFamily="34" charset="0"/>
                <a:cs typeface="Times New Roman" panose="02020603050405020304" pitchFamily="18" charset="0"/>
                <a:hlinkClick r:id="rId3"/>
              </a:rPr>
              <a:t>Parenting directory</a:t>
            </a:r>
            <a:r>
              <a:rPr lang="en-GB" sz="1800" dirty="0">
                <a:effectLst/>
                <a:latin typeface="Calibri" panose="020F0502020204030204" pitchFamily="34" charset="0"/>
                <a:ea typeface="Calibri" panose="020F0502020204030204" pitchFamily="34" charset="0"/>
                <a:cs typeface="Times New Roman" panose="02020603050405020304" pitchFamily="18" charset="0"/>
                <a:hlinkClick r:id="rId3"/>
              </a:rPr>
              <a:t> </a:t>
            </a:r>
            <a:r>
              <a:rPr lang="en-GB" sz="1800" dirty="0">
                <a:effectLst/>
                <a:latin typeface="Calibri" panose="020F0502020204030204" pitchFamily="34" charset="0"/>
                <a:ea typeface="Calibri" panose="020F0502020204030204" pitchFamily="34" charset="0"/>
                <a:cs typeface="Times New Roman" panose="02020603050405020304" pitchFamily="18" charset="0"/>
              </a:rPr>
              <a:t>.</a:t>
            </a:r>
          </a:p>
          <a:p>
            <a:endParaRPr lang="en-GB" dirty="0"/>
          </a:p>
          <a:p>
            <a:endParaRPr lang="en-GB" dirty="0"/>
          </a:p>
        </p:txBody>
      </p:sp>
      <p:sp>
        <p:nvSpPr>
          <p:cNvPr id="6" name="TextBox 5">
            <a:extLst>
              <a:ext uri="{FF2B5EF4-FFF2-40B4-BE49-F238E27FC236}">
                <a16:creationId xmlns:a16="http://schemas.microsoft.com/office/drawing/2014/main" id="{E72D5D89-C0A9-DF48-5445-0033D8835253}"/>
              </a:ext>
            </a:extLst>
          </p:cNvPr>
          <p:cNvSpPr txBox="1"/>
          <p:nvPr/>
        </p:nvSpPr>
        <p:spPr>
          <a:xfrm>
            <a:off x="1344168" y="3837769"/>
            <a:ext cx="2100703" cy="2031325"/>
          </a:xfrm>
          <a:prstGeom prst="rect">
            <a:avLst/>
          </a:prstGeom>
          <a:noFill/>
        </p:spPr>
        <p:txBody>
          <a:bodyPr wrap="none" rtlCol="0">
            <a:spAutoFit/>
          </a:bodyPr>
          <a:lstStyle/>
          <a:p>
            <a:r>
              <a:rPr lang="en-GB" sz="1800" b="1" dirty="0">
                <a:effectLst/>
                <a:latin typeface="Calibri" panose="020F0502020204030204" pitchFamily="34" charset="0"/>
                <a:ea typeface="Calibri" panose="020F0502020204030204" pitchFamily="34" charset="0"/>
                <a:cs typeface="Times New Roman" panose="02020603050405020304" pitchFamily="18" charset="0"/>
              </a:rPr>
              <a:t>ADD-</a:t>
            </a:r>
            <a:r>
              <a:rPr lang="en-GB" sz="1800" b="1" dirty="0" err="1">
                <a:effectLst/>
                <a:latin typeface="Calibri" panose="020F0502020204030204" pitchFamily="34" charset="0"/>
                <a:ea typeface="Calibri" panose="020F0502020204030204" pitchFamily="34" charset="0"/>
                <a:cs typeface="Times New Roman" panose="02020603050405020304" pitchFamily="18" charset="0"/>
              </a:rPr>
              <a:t>vance</a:t>
            </a:r>
            <a:endParaRPr lang="en-GB" sz="1800" b="1" dirty="0">
              <a:latin typeface="Calibri" panose="020F0502020204030204" pitchFamily="34" charset="0"/>
              <a:ea typeface="Calibri" panose="020F0502020204030204" pitchFamily="34" charset="0"/>
              <a:cs typeface="Times New Roman" panose="02020603050405020304" pitchFamily="18" charset="0"/>
            </a:endParaRPr>
          </a:p>
          <a:p>
            <a:r>
              <a:rPr lang="en-GB" sz="1800" b="1" dirty="0">
                <a:effectLst/>
                <a:latin typeface="Calibri" panose="020F0502020204030204" pitchFamily="34" charset="0"/>
                <a:ea typeface="Calibri" panose="020F0502020204030204" pitchFamily="34" charset="0"/>
                <a:cs typeface="Times New Roman" panose="02020603050405020304" pitchFamily="18" charset="0"/>
              </a:rPr>
              <a:t>Families in Focus</a:t>
            </a:r>
          </a:p>
          <a:p>
            <a:r>
              <a:rPr lang="en-GB" sz="1800" b="1" dirty="0">
                <a:effectLst/>
                <a:latin typeface="Calibri" panose="020F0502020204030204" pitchFamily="34" charset="0"/>
                <a:ea typeface="Calibri" panose="020F0502020204030204" pitchFamily="34" charset="0"/>
                <a:cs typeface="Times New Roman" panose="02020603050405020304" pitchFamily="18" charset="0"/>
              </a:rPr>
              <a:t>Family Lives</a:t>
            </a:r>
          </a:p>
          <a:p>
            <a:r>
              <a:rPr lang="en-GB" sz="1800" b="1" dirty="0">
                <a:effectLst/>
                <a:latin typeface="Calibri" panose="020F0502020204030204" pitchFamily="34" charset="0"/>
                <a:ea typeface="Calibri" panose="020F0502020204030204" pitchFamily="34" charset="0"/>
                <a:cs typeface="Times New Roman" panose="02020603050405020304" pitchFamily="18" charset="0"/>
              </a:rPr>
              <a:t>Families feeling safe</a:t>
            </a:r>
          </a:p>
          <a:p>
            <a:r>
              <a:rPr lang="en-GB" sz="1800" b="1" dirty="0">
                <a:effectLst/>
                <a:latin typeface="Calibri" panose="020F0502020204030204" pitchFamily="34" charset="0"/>
                <a:ea typeface="Calibri" panose="020F0502020204030204" pitchFamily="34" charset="0"/>
                <a:cs typeface="Times New Roman" panose="02020603050405020304" pitchFamily="18" charset="0"/>
              </a:rPr>
              <a:t>SPACE</a:t>
            </a:r>
          </a:p>
          <a:p>
            <a:r>
              <a:rPr lang="en-GB" sz="1800" b="1" dirty="0">
                <a:effectLst/>
                <a:latin typeface="Calibri" panose="020F0502020204030204" pitchFamily="34" charset="0"/>
                <a:ea typeface="Calibri" panose="020F0502020204030204" pitchFamily="34" charset="0"/>
                <a:cs typeface="Times New Roman" panose="02020603050405020304" pitchFamily="18" charset="0"/>
              </a:rPr>
              <a:t>Supporting links.</a:t>
            </a:r>
            <a:r>
              <a:rPr lang="en-GB" sz="14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dirty="0"/>
          </a:p>
          <a:p>
            <a:endParaRPr lang="en-GB" dirty="0"/>
          </a:p>
        </p:txBody>
      </p:sp>
      <p:pic>
        <p:nvPicPr>
          <p:cNvPr id="8" name="Picture 7">
            <a:extLst>
              <a:ext uri="{FF2B5EF4-FFF2-40B4-BE49-F238E27FC236}">
                <a16:creationId xmlns:a16="http://schemas.microsoft.com/office/drawing/2014/main" id="{D466E332-5238-BF50-7013-E343E964EC05}"/>
              </a:ext>
            </a:extLst>
          </p:cNvPr>
          <p:cNvPicPr>
            <a:picLocks noChangeAspect="1"/>
          </p:cNvPicPr>
          <p:nvPr/>
        </p:nvPicPr>
        <p:blipFill>
          <a:blip r:embed="rId4"/>
          <a:stretch>
            <a:fillRect/>
          </a:stretch>
        </p:blipFill>
        <p:spPr>
          <a:xfrm>
            <a:off x="9027981" y="3652830"/>
            <a:ext cx="2597283" cy="2216264"/>
          </a:xfrm>
          <a:prstGeom prst="rect">
            <a:avLst/>
          </a:prstGeom>
        </p:spPr>
      </p:pic>
    </p:spTree>
    <p:extLst>
      <p:ext uri="{BB962C8B-B14F-4D97-AF65-F5344CB8AC3E}">
        <p14:creationId xmlns:p14="http://schemas.microsoft.com/office/powerpoint/2010/main" val="25051354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FC49F-5F67-FDF4-1488-76EAE00F31B8}"/>
              </a:ext>
            </a:extLst>
          </p:cNvPr>
          <p:cNvSpPr>
            <a:spLocks noGrp="1"/>
          </p:cNvSpPr>
          <p:nvPr>
            <p:ph type="title"/>
          </p:nvPr>
        </p:nvSpPr>
        <p:spPr>
          <a:xfrm>
            <a:off x="333351" y="-140858"/>
            <a:ext cx="10723194" cy="1450757"/>
          </a:xfrm>
        </p:spPr>
        <p:txBody>
          <a:bodyPr>
            <a:normAutofit/>
          </a:bodyPr>
          <a:lstStyle/>
          <a:p>
            <a:r>
              <a:rPr lang="en-GB" sz="4000" b="1" dirty="0">
                <a:solidFill>
                  <a:srgbClr val="00B0F0"/>
                </a:solidFill>
                <a:effectLst/>
                <a:latin typeface="Calibri" panose="020F0502020204030204" pitchFamily="34" charset="0"/>
                <a:ea typeface="Calibri" panose="020F0502020204030204" pitchFamily="34" charset="0"/>
              </a:rPr>
              <a:t>Hertfordshire Young People’s Health and Wellbeing Survey 2024 is open until Friday 20 December!</a:t>
            </a:r>
            <a:endParaRPr lang="en-GB" sz="8000" dirty="0"/>
          </a:p>
        </p:txBody>
      </p:sp>
      <p:sp>
        <p:nvSpPr>
          <p:cNvPr id="3" name="Content Placeholder 2">
            <a:extLst>
              <a:ext uri="{FF2B5EF4-FFF2-40B4-BE49-F238E27FC236}">
                <a16:creationId xmlns:a16="http://schemas.microsoft.com/office/drawing/2014/main" id="{0A32666B-9BD6-731D-585C-81FDB1457369}"/>
              </a:ext>
            </a:extLst>
          </p:cNvPr>
          <p:cNvSpPr>
            <a:spLocks noGrp="1"/>
          </p:cNvSpPr>
          <p:nvPr>
            <p:ph idx="1"/>
          </p:nvPr>
        </p:nvSpPr>
        <p:spPr>
          <a:xfrm>
            <a:off x="333351" y="1822585"/>
            <a:ext cx="5301330" cy="4450894"/>
          </a:xfrm>
        </p:spPr>
        <p:txBody>
          <a:bodyPr>
            <a:normAutofit fontScale="62500" lnSpcReduction="20000"/>
          </a:bodyPr>
          <a:lstStyle/>
          <a:p>
            <a:r>
              <a:rPr lang="en-GB" sz="2200" dirty="0">
                <a:solidFill>
                  <a:srgbClr val="11100F"/>
                </a:solidFill>
                <a:effectLst/>
                <a:latin typeface="Segoe UI" panose="020B0502040204020203" pitchFamily="34" charset="0"/>
                <a:ea typeface="Calibri" panose="020F0502020204030204" pitchFamily="34" charset="0"/>
              </a:rPr>
              <a:t>The objectives of this survey are to:</a:t>
            </a:r>
            <a:endParaRPr lang="en-GB" sz="2200" dirty="0">
              <a:effectLst/>
              <a:latin typeface="Calibri" panose="020F0502020204030204" pitchFamily="34" charset="0"/>
              <a:ea typeface="Calibri" panose="020F0502020204030204" pitchFamily="34" charset="0"/>
            </a:endParaRPr>
          </a:p>
          <a:p>
            <a:pPr marL="342900" lvl="0" indent="-342900">
              <a:buFont typeface="+mj-lt"/>
              <a:buAutoNum type="arabicPeriod"/>
              <a:tabLst>
                <a:tab pos="457200" algn="l"/>
              </a:tabLst>
            </a:pPr>
            <a:r>
              <a:rPr lang="en-GB" sz="2200" dirty="0">
                <a:solidFill>
                  <a:srgbClr val="11100F"/>
                </a:solidFill>
                <a:effectLst/>
                <a:latin typeface="Segoe UI" panose="020B0502040204020203" pitchFamily="34" charset="0"/>
                <a:ea typeface="Times New Roman" panose="02020603050405020304" pitchFamily="18" charset="0"/>
              </a:rPr>
              <a:t>Enable young people to share their views and feedback on a number of issues.</a:t>
            </a:r>
            <a:endParaRPr lang="en-GB" sz="2200" dirty="0">
              <a:solidFill>
                <a:srgbClr val="11100F"/>
              </a:solidFill>
              <a:effectLst/>
              <a:latin typeface="Calibri" panose="020F0502020204030204" pitchFamily="34" charset="0"/>
              <a:ea typeface="Calibri" panose="020F0502020204030204" pitchFamily="34" charset="0"/>
            </a:endParaRPr>
          </a:p>
          <a:p>
            <a:pPr marL="342900" lvl="0" indent="-342900">
              <a:buFont typeface="+mj-lt"/>
              <a:buAutoNum type="arabicPeriod"/>
              <a:tabLst>
                <a:tab pos="457200" algn="l"/>
              </a:tabLst>
            </a:pPr>
            <a:r>
              <a:rPr lang="en-GB" sz="2200" dirty="0">
                <a:solidFill>
                  <a:srgbClr val="11100F"/>
                </a:solidFill>
                <a:effectLst/>
                <a:latin typeface="Segoe UI" panose="020B0502040204020203" pitchFamily="34" charset="0"/>
                <a:ea typeface="Times New Roman" panose="02020603050405020304" pitchFamily="18" charset="0"/>
              </a:rPr>
              <a:t>Provide secondary schools with useful data on their pupil population, including trend data over time.</a:t>
            </a:r>
            <a:endParaRPr lang="en-GB" sz="2200" dirty="0">
              <a:solidFill>
                <a:srgbClr val="11100F"/>
              </a:solidFill>
              <a:effectLst/>
              <a:latin typeface="Calibri" panose="020F0502020204030204" pitchFamily="34" charset="0"/>
              <a:ea typeface="Calibri" panose="020F0502020204030204" pitchFamily="34" charset="0"/>
            </a:endParaRPr>
          </a:p>
          <a:p>
            <a:pPr marL="342900" lvl="0" indent="-342900">
              <a:buFont typeface="+mj-lt"/>
              <a:buAutoNum type="arabicPeriod"/>
              <a:tabLst>
                <a:tab pos="457200" algn="l"/>
              </a:tabLst>
            </a:pPr>
            <a:r>
              <a:rPr lang="en-GB" sz="2200" dirty="0">
                <a:solidFill>
                  <a:srgbClr val="11100F"/>
                </a:solidFill>
                <a:effectLst/>
                <a:latin typeface="Segoe UI" panose="020B0502040204020203" pitchFamily="34" charset="0"/>
                <a:ea typeface="Times New Roman" panose="02020603050405020304" pitchFamily="18" charset="0"/>
              </a:rPr>
              <a:t>Provide commissioners and a range of agencies with useful data on the Hertfordshire young person population, including trend data over time.</a:t>
            </a:r>
            <a:endParaRPr lang="en-GB" sz="2200" dirty="0">
              <a:solidFill>
                <a:srgbClr val="11100F"/>
              </a:solidFill>
              <a:effectLst/>
              <a:latin typeface="Calibri" panose="020F0502020204030204" pitchFamily="34" charset="0"/>
              <a:ea typeface="Calibri" panose="020F0502020204030204" pitchFamily="34" charset="0"/>
            </a:endParaRPr>
          </a:p>
          <a:p>
            <a:pPr marL="342900" lvl="0" indent="-342900">
              <a:buFont typeface="+mj-lt"/>
              <a:buAutoNum type="arabicPeriod"/>
              <a:tabLst>
                <a:tab pos="457200" algn="l"/>
              </a:tabLst>
            </a:pPr>
            <a:r>
              <a:rPr lang="en-GB" sz="2200" dirty="0">
                <a:solidFill>
                  <a:srgbClr val="11100F"/>
                </a:solidFill>
                <a:effectLst/>
                <a:latin typeface="Segoe UI" panose="020B0502040204020203" pitchFamily="34" charset="0"/>
                <a:ea typeface="Times New Roman" panose="02020603050405020304" pitchFamily="18" charset="0"/>
              </a:rPr>
              <a:t>Enable effective commissioning and service delivery that meets the needs of Hertfordshire's young people.</a:t>
            </a:r>
            <a:endParaRPr lang="en-GB" sz="2200" dirty="0">
              <a:solidFill>
                <a:srgbClr val="11100F"/>
              </a:solidFill>
              <a:effectLst/>
              <a:latin typeface="Calibri" panose="020F0502020204030204" pitchFamily="34" charset="0"/>
              <a:ea typeface="Calibri" panose="020F0502020204030204" pitchFamily="34" charset="0"/>
            </a:endParaRPr>
          </a:p>
          <a:p>
            <a:r>
              <a:rPr lang="en-GB" sz="2200" dirty="0">
                <a:solidFill>
                  <a:srgbClr val="11100F"/>
                </a:solidFill>
                <a:effectLst/>
                <a:latin typeface="Segoe UI" panose="020B0502040204020203" pitchFamily="34" charset="0"/>
                <a:ea typeface="Calibri" panose="020F0502020204030204" pitchFamily="34" charset="0"/>
              </a:rPr>
              <a:t>The survey contains questions on a number of issues including:</a:t>
            </a:r>
            <a:endParaRPr lang="en-GB" sz="2200" dirty="0">
              <a:effectLst/>
              <a:latin typeface="Calibri" panose="020F0502020204030204" pitchFamily="34" charset="0"/>
              <a:ea typeface="Calibri" panose="020F0502020204030204" pitchFamily="34" charset="0"/>
            </a:endParaRPr>
          </a:p>
          <a:p>
            <a:pPr marL="342900" lvl="0" indent="-342900">
              <a:buSzPts val="1000"/>
              <a:buFont typeface="Symbol" panose="05050102010706020507" pitchFamily="18" charset="2"/>
              <a:buChar char=""/>
              <a:tabLst>
                <a:tab pos="457200" algn="l"/>
              </a:tabLst>
            </a:pPr>
            <a:r>
              <a:rPr lang="en-GB" sz="2200" dirty="0">
                <a:solidFill>
                  <a:srgbClr val="11100F"/>
                </a:solidFill>
                <a:effectLst/>
                <a:latin typeface="Segoe UI" panose="020B0502040204020203" pitchFamily="34" charset="0"/>
                <a:ea typeface="Times New Roman" panose="02020603050405020304" pitchFamily="18" charset="0"/>
              </a:rPr>
              <a:t>Mental health and wellbeing</a:t>
            </a:r>
            <a:endParaRPr lang="en-GB" sz="2200" dirty="0">
              <a:solidFill>
                <a:srgbClr val="11100F"/>
              </a:solidFill>
              <a:effectLst/>
              <a:latin typeface="Calibri" panose="020F0502020204030204" pitchFamily="34" charset="0"/>
              <a:ea typeface="Calibri" panose="020F0502020204030204" pitchFamily="34" charset="0"/>
            </a:endParaRPr>
          </a:p>
          <a:p>
            <a:pPr marL="342900" lvl="0" indent="-342900">
              <a:buSzPts val="1000"/>
              <a:buFont typeface="Symbol" panose="05050102010706020507" pitchFamily="18" charset="2"/>
              <a:buChar char=""/>
              <a:tabLst>
                <a:tab pos="457200" algn="l"/>
              </a:tabLst>
            </a:pPr>
            <a:r>
              <a:rPr lang="en-GB" sz="2200" dirty="0">
                <a:solidFill>
                  <a:srgbClr val="11100F"/>
                </a:solidFill>
                <a:effectLst/>
                <a:latin typeface="Segoe UI" panose="020B0502040204020203" pitchFamily="34" charset="0"/>
                <a:ea typeface="Times New Roman" panose="02020603050405020304" pitchFamily="18" charset="0"/>
              </a:rPr>
              <a:t>Drugs and alcohol</a:t>
            </a:r>
            <a:endParaRPr lang="en-GB" sz="2200" dirty="0">
              <a:solidFill>
                <a:srgbClr val="11100F"/>
              </a:solidFill>
              <a:effectLst/>
              <a:latin typeface="Calibri" panose="020F0502020204030204" pitchFamily="34" charset="0"/>
              <a:ea typeface="Calibri" panose="020F0502020204030204" pitchFamily="34" charset="0"/>
            </a:endParaRPr>
          </a:p>
          <a:p>
            <a:pPr marL="342900" lvl="0" indent="-342900">
              <a:buSzPts val="1000"/>
              <a:buFont typeface="Symbol" panose="05050102010706020507" pitchFamily="18" charset="2"/>
              <a:buChar char=""/>
              <a:tabLst>
                <a:tab pos="457200" algn="l"/>
              </a:tabLst>
            </a:pPr>
            <a:r>
              <a:rPr lang="en-GB" sz="2200" dirty="0">
                <a:solidFill>
                  <a:srgbClr val="11100F"/>
                </a:solidFill>
                <a:effectLst/>
                <a:latin typeface="Segoe UI" panose="020B0502040204020203" pitchFamily="34" charset="0"/>
                <a:ea typeface="Times New Roman" panose="02020603050405020304" pitchFamily="18" charset="0"/>
              </a:rPr>
              <a:t>Healthy eating and physical activity</a:t>
            </a:r>
            <a:endParaRPr lang="en-GB" sz="2200" dirty="0">
              <a:solidFill>
                <a:srgbClr val="11100F"/>
              </a:solidFill>
              <a:effectLst/>
              <a:latin typeface="Calibri" panose="020F0502020204030204" pitchFamily="34" charset="0"/>
              <a:ea typeface="Calibri" panose="020F0502020204030204" pitchFamily="34" charset="0"/>
            </a:endParaRPr>
          </a:p>
          <a:p>
            <a:pPr marL="342900" lvl="0" indent="-342900">
              <a:buSzPts val="1000"/>
              <a:buFont typeface="Symbol" panose="05050102010706020507" pitchFamily="18" charset="2"/>
              <a:buChar char=""/>
              <a:tabLst>
                <a:tab pos="457200" algn="l"/>
              </a:tabLst>
            </a:pPr>
            <a:r>
              <a:rPr lang="en-GB" sz="2200" dirty="0">
                <a:solidFill>
                  <a:srgbClr val="11100F"/>
                </a:solidFill>
                <a:effectLst/>
                <a:latin typeface="Segoe UI" panose="020B0502040204020203" pitchFamily="34" charset="0"/>
                <a:ea typeface="Times New Roman" panose="02020603050405020304" pitchFamily="18" charset="0"/>
              </a:rPr>
              <a:t>Relationships</a:t>
            </a:r>
            <a:endParaRPr lang="en-GB" sz="2200" dirty="0">
              <a:solidFill>
                <a:srgbClr val="11100F"/>
              </a:solidFill>
              <a:effectLst/>
              <a:latin typeface="Calibri" panose="020F0502020204030204" pitchFamily="34" charset="0"/>
              <a:ea typeface="Calibri" panose="020F0502020204030204" pitchFamily="34" charset="0"/>
            </a:endParaRPr>
          </a:p>
          <a:p>
            <a:pPr marL="342900" lvl="0" indent="-342900">
              <a:buSzPts val="1000"/>
              <a:buFont typeface="Symbol" panose="05050102010706020507" pitchFamily="18" charset="2"/>
              <a:buChar char=""/>
              <a:tabLst>
                <a:tab pos="457200" algn="l"/>
              </a:tabLst>
            </a:pPr>
            <a:r>
              <a:rPr lang="en-GB" sz="2200" dirty="0">
                <a:solidFill>
                  <a:srgbClr val="11100F"/>
                </a:solidFill>
                <a:effectLst/>
                <a:latin typeface="Segoe UI" panose="020B0502040204020203" pitchFamily="34" charset="0"/>
                <a:ea typeface="Times New Roman" panose="02020603050405020304" pitchFamily="18" charset="0"/>
              </a:rPr>
              <a:t>Safety and bullying</a:t>
            </a:r>
            <a:endParaRPr lang="en-GB" sz="2200" dirty="0">
              <a:solidFill>
                <a:srgbClr val="11100F"/>
              </a:solidFill>
              <a:effectLst/>
              <a:latin typeface="Calibri" panose="020F0502020204030204" pitchFamily="34" charset="0"/>
              <a:ea typeface="Calibri" panose="020F0502020204030204" pitchFamily="34" charset="0"/>
            </a:endParaRPr>
          </a:p>
          <a:p>
            <a:endParaRPr lang="en-GB" dirty="0"/>
          </a:p>
        </p:txBody>
      </p:sp>
      <p:sp>
        <p:nvSpPr>
          <p:cNvPr id="4" name="TextBox 3">
            <a:extLst>
              <a:ext uri="{FF2B5EF4-FFF2-40B4-BE49-F238E27FC236}">
                <a16:creationId xmlns:a16="http://schemas.microsoft.com/office/drawing/2014/main" id="{C96D90C8-EAAE-ABBD-91F0-7442B59D7B0D}"/>
              </a:ext>
            </a:extLst>
          </p:cNvPr>
          <p:cNvSpPr txBox="1"/>
          <p:nvPr/>
        </p:nvSpPr>
        <p:spPr>
          <a:xfrm>
            <a:off x="5882254" y="3736712"/>
            <a:ext cx="5881378" cy="1477328"/>
          </a:xfrm>
          <a:prstGeom prst="rect">
            <a:avLst/>
          </a:prstGeom>
          <a:noFill/>
        </p:spPr>
        <p:txBody>
          <a:bodyPr wrap="square" rtlCol="0">
            <a:spAutoFit/>
          </a:bodyPr>
          <a:lstStyle/>
          <a:p>
            <a:r>
              <a:rPr lang="en-GB" sz="1800" b="1" dirty="0">
                <a:solidFill>
                  <a:srgbClr val="11100F"/>
                </a:solidFill>
                <a:effectLst/>
                <a:latin typeface="Segoe UI" panose="020B0502040204020203" pitchFamily="34" charset="0"/>
                <a:ea typeface="Calibri" panose="020F0502020204030204" pitchFamily="34" charset="0"/>
              </a:rPr>
              <a:t>To access the survey, follow the link below or use the QR code in the image, </a:t>
            </a:r>
            <a:endParaRPr lang="en-GB" sz="1800" b="1" dirty="0">
              <a:effectLst/>
              <a:latin typeface="Calibri" panose="020F0502020204030204" pitchFamily="34" charset="0"/>
              <a:ea typeface="Calibri" panose="020F0502020204030204" pitchFamily="34" charset="0"/>
            </a:endParaRPr>
          </a:p>
          <a:p>
            <a:pPr marL="228600"/>
            <a:r>
              <a:rPr lang="en-GB" sz="1800" b="1" dirty="0">
                <a:solidFill>
                  <a:srgbClr val="11100F"/>
                </a:solidFill>
                <a:effectLst/>
                <a:latin typeface="Segoe UI" panose="020B0502040204020203" pitchFamily="34" charset="0"/>
                <a:ea typeface="Calibri" panose="020F0502020204030204" pitchFamily="34" charset="0"/>
              </a:rPr>
              <a:t> </a:t>
            </a:r>
            <a:endParaRPr lang="en-GB" sz="1800" b="1" dirty="0">
              <a:effectLst/>
              <a:latin typeface="Calibri" panose="020F0502020204030204" pitchFamily="34" charset="0"/>
              <a:ea typeface="Calibri" panose="020F0502020204030204" pitchFamily="34" charset="0"/>
            </a:endParaRPr>
          </a:p>
          <a:p>
            <a:r>
              <a:rPr lang="en-GB" sz="1800" b="1" u="none" strike="noStrike" dirty="0">
                <a:solidFill>
                  <a:srgbClr val="0000FF"/>
                </a:solidFill>
                <a:effectLst/>
                <a:latin typeface="inherit"/>
                <a:ea typeface="Calibri" panose="020F0502020204030204" pitchFamily="34" charset="0"/>
                <a:hlinkClick r:id="rId2" tooltip="https://eur02.safelinks.protection.outlook.com/?url=http%3A%2F%2Fwww.hertshealthevidence.org%2Fyphws&amp;data=05%7C01%7CJoanna.Aves1%40hertfordshire.gov.uk%7C6f8f9450b68e4ea2d51408dbd490837d%7C53e92c3666174e71a989dd739ad32a4d%7C0%7C0%7C638337489373554110%7CUn"/>
              </a:rPr>
              <a:t>www.hertshealthevidence.org/yphws</a:t>
            </a:r>
            <a:endParaRPr lang="en-GB" sz="1800" b="1" dirty="0">
              <a:effectLst/>
              <a:latin typeface="Calibri" panose="020F0502020204030204" pitchFamily="34" charset="0"/>
              <a:ea typeface="Calibri" panose="020F0502020204030204" pitchFamily="34" charset="0"/>
            </a:endParaRPr>
          </a:p>
          <a:p>
            <a:endParaRPr lang="en-GB" dirty="0"/>
          </a:p>
        </p:txBody>
      </p:sp>
      <p:pic>
        <p:nvPicPr>
          <p:cNvPr id="6" name="Picture 5" descr="A collage of two people&#10;&#10;Description automatically generated">
            <a:extLst>
              <a:ext uri="{FF2B5EF4-FFF2-40B4-BE49-F238E27FC236}">
                <a16:creationId xmlns:a16="http://schemas.microsoft.com/office/drawing/2014/main" id="{3D99B87D-F053-D904-24F3-ABFDC494AAB7}"/>
              </a:ext>
            </a:extLst>
          </p:cNvPr>
          <p:cNvPicPr>
            <a:picLocks noChangeAspect="1"/>
          </p:cNvPicPr>
          <p:nvPr/>
        </p:nvPicPr>
        <p:blipFill rotWithShape="1">
          <a:blip r:embed="rId3">
            <a:extLst>
              <a:ext uri="{28A0092B-C50C-407E-A947-70E740481C1C}">
                <a14:useLocalDpi xmlns:a14="http://schemas.microsoft.com/office/drawing/2010/main" val="0"/>
              </a:ext>
            </a:extLst>
          </a:blip>
          <a:srcRect t="-70" b="82154"/>
          <a:stretch/>
        </p:blipFill>
        <p:spPr>
          <a:xfrm>
            <a:off x="5462948" y="1822585"/>
            <a:ext cx="6300684" cy="1606415"/>
          </a:xfrm>
          <a:prstGeom prst="rect">
            <a:avLst/>
          </a:prstGeom>
        </p:spPr>
      </p:pic>
    </p:spTree>
    <p:extLst>
      <p:ext uri="{BB962C8B-B14F-4D97-AF65-F5344CB8AC3E}">
        <p14:creationId xmlns:p14="http://schemas.microsoft.com/office/powerpoint/2010/main" val="28413295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8F107-8A93-7F67-0B57-665417ABAF58}"/>
              </a:ext>
            </a:extLst>
          </p:cNvPr>
          <p:cNvSpPr>
            <a:spLocks noGrp="1"/>
          </p:cNvSpPr>
          <p:nvPr>
            <p:ph type="title"/>
          </p:nvPr>
        </p:nvSpPr>
        <p:spPr>
          <a:xfrm>
            <a:off x="211430" y="115736"/>
            <a:ext cx="10058400" cy="1450757"/>
          </a:xfrm>
        </p:spPr>
        <p:txBody>
          <a:bodyPr>
            <a:normAutofit/>
          </a:bodyPr>
          <a:lstStyle/>
          <a:p>
            <a:r>
              <a:rPr lang="en-GB" b="1" dirty="0" err="1">
                <a:solidFill>
                  <a:srgbClr val="00B0F0"/>
                </a:solidFill>
                <a:latin typeface="+mn-lt"/>
              </a:rPr>
              <a:t>Beezee</a:t>
            </a:r>
            <a:r>
              <a:rPr lang="en-GB" b="1" dirty="0">
                <a:solidFill>
                  <a:srgbClr val="00B0F0"/>
                </a:solidFill>
                <a:latin typeface="+mn-lt"/>
              </a:rPr>
              <a:t> January 2025 programmes – </a:t>
            </a:r>
            <a:r>
              <a:rPr lang="en-GB" b="1" dirty="0">
                <a:solidFill>
                  <a:schemeClr val="tx1"/>
                </a:solidFill>
                <a:latin typeface="+mn-lt"/>
              </a:rPr>
              <a:t>NOW OPEN!</a:t>
            </a:r>
          </a:p>
        </p:txBody>
      </p:sp>
      <p:sp>
        <p:nvSpPr>
          <p:cNvPr id="3" name="Content Placeholder 2">
            <a:extLst>
              <a:ext uri="{FF2B5EF4-FFF2-40B4-BE49-F238E27FC236}">
                <a16:creationId xmlns:a16="http://schemas.microsoft.com/office/drawing/2014/main" id="{624030F1-9D66-32CF-8E28-CAB471EBBEA2}"/>
              </a:ext>
            </a:extLst>
          </p:cNvPr>
          <p:cNvSpPr>
            <a:spLocks noGrp="1"/>
          </p:cNvSpPr>
          <p:nvPr>
            <p:ph idx="1"/>
          </p:nvPr>
        </p:nvSpPr>
        <p:spPr>
          <a:xfrm>
            <a:off x="211430" y="2065652"/>
            <a:ext cx="5797373" cy="2706911"/>
          </a:xfrm>
        </p:spPr>
        <p:txBody>
          <a:bodyPr>
            <a:normAutofit fontScale="85000" lnSpcReduction="10000"/>
          </a:bodyPr>
          <a:lstStyle/>
          <a:p>
            <a:pPr>
              <a:lnSpc>
                <a:spcPct val="120000"/>
              </a:lnSpc>
            </a:pPr>
            <a:r>
              <a:rPr lang="en-GB" dirty="0"/>
              <a:t>Previously known as </a:t>
            </a:r>
            <a:r>
              <a:rPr lang="en-GB" dirty="0" err="1"/>
              <a:t>BeeZee</a:t>
            </a:r>
            <a:r>
              <a:rPr lang="en-GB" dirty="0"/>
              <a:t> Bodies, </a:t>
            </a:r>
            <a:r>
              <a:rPr lang="en-GB" dirty="0" err="1"/>
              <a:t>Beezee</a:t>
            </a:r>
            <a:r>
              <a:rPr lang="en-GB" dirty="0"/>
              <a:t> is now the name given to healthy lifestyle programmes delivered by Maximus, and they continue to partner with HENRY. All of their programmes are funded by Hertfordshire County Council’s Public Health team.</a:t>
            </a:r>
          </a:p>
          <a:p>
            <a:pPr>
              <a:lnSpc>
                <a:spcPct val="120000"/>
              </a:lnSpc>
            </a:pPr>
            <a:r>
              <a:rPr lang="en-GB" dirty="0"/>
              <a:t>Support is available in-person and online.</a:t>
            </a:r>
          </a:p>
          <a:p>
            <a:pPr>
              <a:lnSpc>
                <a:spcPct val="120000"/>
              </a:lnSpc>
            </a:pPr>
            <a:r>
              <a:rPr lang="en-GB" dirty="0">
                <a:hlinkClick r:id="rId3" tooltip="https://hrt.maximusuk.co.uk/referrers/"/>
              </a:rPr>
              <a:t>Professionals</a:t>
            </a:r>
            <a:r>
              <a:rPr lang="en-GB" dirty="0"/>
              <a:t> can refer families and young people to these programmes, or </a:t>
            </a:r>
            <a:r>
              <a:rPr lang="en-GB" dirty="0">
                <a:hlinkClick r:id="rId4" tooltip="https://hrt.maximusuk.co.uk/"/>
              </a:rPr>
              <a:t>families and young people</a:t>
            </a:r>
            <a:r>
              <a:rPr lang="en-GB" dirty="0"/>
              <a:t> can sign up directly.</a:t>
            </a:r>
            <a:r>
              <a:rPr lang="en-GB" sz="1800" dirty="0">
                <a:solidFill>
                  <a:srgbClr val="000000"/>
                </a:solidFill>
                <a:effectLst/>
                <a:latin typeface="Aptos" panose="020B0004020202020204" pitchFamily="34" charset="0"/>
                <a:ea typeface="Calibri" panose="020F0502020204030204" pitchFamily="34" charset="0"/>
              </a:rPr>
              <a:t> </a:t>
            </a:r>
            <a:endParaRPr lang="en-GB" sz="1800" dirty="0">
              <a:effectLst/>
              <a:latin typeface="Calibri" panose="020F0502020204030204" pitchFamily="34" charset="0"/>
              <a:ea typeface="Calibri" panose="020F0502020204030204" pitchFamily="34" charset="0"/>
            </a:endParaRPr>
          </a:p>
          <a:p>
            <a:pPr marL="0" indent="0">
              <a:buNone/>
            </a:pPr>
            <a:endParaRPr lang="en-GB" dirty="0"/>
          </a:p>
        </p:txBody>
      </p:sp>
      <p:graphicFrame>
        <p:nvGraphicFramePr>
          <p:cNvPr id="6" name="Object 5">
            <a:extLst>
              <a:ext uri="{FF2B5EF4-FFF2-40B4-BE49-F238E27FC236}">
                <a16:creationId xmlns:a16="http://schemas.microsoft.com/office/drawing/2014/main" id="{4AFA274F-2199-A1E7-8105-AF8567B055D2}"/>
              </a:ext>
            </a:extLst>
          </p:cNvPr>
          <p:cNvGraphicFramePr>
            <a:graphicFrameLocks noChangeAspect="1"/>
          </p:cNvGraphicFramePr>
          <p:nvPr>
            <p:extLst>
              <p:ext uri="{D42A27DB-BD31-4B8C-83A1-F6EECF244321}">
                <p14:modId xmlns:p14="http://schemas.microsoft.com/office/powerpoint/2010/main" val="1836676549"/>
              </p:ext>
            </p:extLst>
          </p:nvPr>
        </p:nvGraphicFramePr>
        <p:xfrm>
          <a:off x="7659320" y="4930815"/>
          <a:ext cx="1167114" cy="1029330"/>
        </p:xfrm>
        <a:graphic>
          <a:graphicData uri="http://schemas.openxmlformats.org/presentationml/2006/ole">
            <mc:AlternateContent xmlns:mc="http://schemas.openxmlformats.org/markup-compatibility/2006">
              <mc:Choice xmlns:v="urn:schemas-microsoft-com:vml" Requires="v">
                <p:oleObj name="Acrobat Document" showAsIcon="1" r:id="rId5" imgW="914608" imgH="806335" progId="AcroExch.Document.DC">
                  <p:embed/>
                </p:oleObj>
              </mc:Choice>
              <mc:Fallback>
                <p:oleObj name="Acrobat Document" showAsIcon="1" r:id="rId5" imgW="914608" imgH="806335" progId="AcroExch.Document.DC">
                  <p:embed/>
                  <p:pic>
                    <p:nvPicPr>
                      <p:cNvPr id="6" name="Object 5">
                        <a:extLst>
                          <a:ext uri="{FF2B5EF4-FFF2-40B4-BE49-F238E27FC236}">
                            <a16:creationId xmlns:a16="http://schemas.microsoft.com/office/drawing/2014/main" id="{4AFA274F-2199-A1E7-8105-AF8567B055D2}"/>
                          </a:ext>
                        </a:extLst>
                      </p:cNvPr>
                      <p:cNvPicPr/>
                      <p:nvPr/>
                    </p:nvPicPr>
                    <p:blipFill>
                      <a:blip r:embed="rId6"/>
                      <a:stretch>
                        <a:fillRect/>
                      </a:stretch>
                    </p:blipFill>
                    <p:spPr>
                      <a:xfrm>
                        <a:off x="7659320" y="4930815"/>
                        <a:ext cx="1167114" cy="1029330"/>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498669B5-BA1A-9AD5-4192-703AD4AB369F}"/>
              </a:ext>
            </a:extLst>
          </p:cNvPr>
          <p:cNvGraphicFramePr>
            <a:graphicFrameLocks noChangeAspect="1"/>
          </p:cNvGraphicFramePr>
          <p:nvPr>
            <p:extLst>
              <p:ext uri="{D42A27DB-BD31-4B8C-83A1-F6EECF244321}">
                <p14:modId xmlns:p14="http://schemas.microsoft.com/office/powerpoint/2010/main" val="225964446"/>
              </p:ext>
            </p:extLst>
          </p:nvPr>
        </p:nvGraphicFramePr>
        <p:xfrm>
          <a:off x="9181292" y="4930816"/>
          <a:ext cx="1167113" cy="1029329"/>
        </p:xfrm>
        <a:graphic>
          <a:graphicData uri="http://schemas.openxmlformats.org/presentationml/2006/ole">
            <mc:AlternateContent xmlns:mc="http://schemas.openxmlformats.org/markup-compatibility/2006">
              <mc:Choice xmlns:v="urn:schemas-microsoft-com:vml" Requires="v">
                <p:oleObj name="Acrobat Document" showAsIcon="1" r:id="rId7" imgW="914608" imgH="806335" progId="AcroExch.Document.DC">
                  <p:embed/>
                </p:oleObj>
              </mc:Choice>
              <mc:Fallback>
                <p:oleObj name="Acrobat Document" showAsIcon="1" r:id="rId7" imgW="914608" imgH="806335" progId="AcroExch.Document.DC">
                  <p:embed/>
                  <p:pic>
                    <p:nvPicPr>
                      <p:cNvPr id="7" name="Object 6">
                        <a:extLst>
                          <a:ext uri="{FF2B5EF4-FFF2-40B4-BE49-F238E27FC236}">
                            <a16:creationId xmlns:a16="http://schemas.microsoft.com/office/drawing/2014/main" id="{498669B5-BA1A-9AD5-4192-703AD4AB369F}"/>
                          </a:ext>
                        </a:extLst>
                      </p:cNvPr>
                      <p:cNvPicPr/>
                      <p:nvPr/>
                    </p:nvPicPr>
                    <p:blipFill>
                      <a:blip r:embed="rId8"/>
                      <a:stretch>
                        <a:fillRect/>
                      </a:stretch>
                    </p:blipFill>
                    <p:spPr>
                      <a:xfrm>
                        <a:off x="9181292" y="4930816"/>
                        <a:ext cx="1167113" cy="1029329"/>
                      </a:xfrm>
                      <a:prstGeom prst="rect">
                        <a:avLst/>
                      </a:prstGeom>
                    </p:spPr>
                  </p:pic>
                </p:oleObj>
              </mc:Fallback>
            </mc:AlternateContent>
          </a:graphicData>
        </a:graphic>
      </p:graphicFrame>
      <p:pic>
        <p:nvPicPr>
          <p:cNvPr id="8" name="Picture 7">
            <a:extLst>
              <a:ext uri="{FF2B5EF4-FFF2-40B4-BE49-F238E27FC236}">
                <a16:creationId xmlns:a16="http://schemas.microsoft.com/office/drawing/2014/main" id="{92AFD4BB-6E17-602E-3080-1199D0EF32F7}"/>
              </a:ext>
            </a:extLst>
          </p:cNvPr>
          <p:cNvPicPr>
            <a:picLocks noChangeAspect="1"/>
          </p:cNvPicPr>
          <p:nvPr/>
        </p:nvPicPr>
        <p:blipFill>
          <a:blip r:embed="rId9"/>
          <a:stretch>
            <a:fillRect/>
          </a:stretch>
        </p:blipFill>
        <p:spPr>
          <a:xfrm>
            <a:off x="6008803" y="2518090"/>
            <a:ext cx="6121961" cy="1772147"/>
          </a:xfrm>
          <a:prstGeom prst="rect">
            <a:avLst/>
          </a:prstGeom>
        </p:spPr>
      </p:pic>
      <p:sp>
        <p:nvSpPr>
          <p:cNvPr id="9" name="TextBox 8">
            <a:extLst>
              <a:ext uri="{FF2B5EF4-FFF2-40B4-BE49-F238E27FC236}">
                <a16:creationId xmlns:a16="http://schemas.microsoft.com/office/drawing/2014/main" id="{EB462F0E-8B00-CD66-A7D6-152191CE4ECF}"/>
              </a:ext>
            </a:extLst>
          </p:cNvPr>
          <p:cNvSpPr txBox="1"/>
          <p:nvPr/>
        </p:nvSpPr>
        <p:spPr>
          <a:xfrm>
            <a:off x="283126" y="4772563"/>
            <a:ext cx="5476368" cy="1477328"/>
          </a:xfrm>
          <a:prstGeom prst="rect">
            <a:avLst/>
          </a:prstGeom>
          <a:noFill/>
        </p:spPr>
        <p:txBody>
          <a:bodyPr wrap="square" rtlCol="0">
            <a:spAutoFit/>
          </a:bodyPr>
          <a:lstStyle/>
          <a:p>
            <a:r>
              <a:rPr lang="en-GB" sz="1800" dirty="0">
                <a:solidFill>
                  <a:srgbClr val="000000"/>
                </a:solidFill>
                <a:effectLst/>
                <a:ea typeface="Calibri" panose="020F0502020204030204" pitchFamily="34" charset="0"/>
              </a:rPr>
              <a:t>Please see the attached </a:t>
            </a:r>
            <a:r>
              <a:rPr lang="en-GB" sz="1800" dirty="0" err="1">
                <a:solidFill>
                  <a:srgbClr val="000000"/>
                </a:solidFill>
                <a:effectLst/>
                <a:ea typeface="Calibri" panose="020F0502020204030204" pitchFamily="34" charset="0"/>
              </a:rPr>
              <a:t>Beezee</a:t>
            </a:r>
            <a:r>
              <a:rPr lang="en-GB" sz="1800" dirty="0">
                <a:solidFill>
                  <a:srgbClr val="000000"/>
                </a:solidFill>
                <a:effectLst/>
                <a:ea typeface="Calibri" panose="020F0502020204030204" pitchFamily="34" charset="0"/>
              </a:rPr>
              <a:t> Families Timetable for programmes starting the week commencing </a:t>
            </a:r>
            <a:r>
              <a:rPr lang="en-GB" sz="1800" b="1" dirty="0">
                <a:solidFill>
                  <a:srgbClr val="000000"/>
                </a:solidFill>
                <a:effectLst/>
                <a:ea typeface="Calibri" panose="020F0502020204030204" pitchFamily="34" charset="0"/>
              </a:rPr>
              <a:t>20th January 2025</a:t>
            </a:r>
            <a:r>
              <a:rPr lang="en-GB" sz="1800" dirty="0">
                <a:solidFill>
                  <a:srgbClr val="000000"/>
                </a:solidFill>
                <a:effectLst/>
                <a:ea typeface="Calibri" panose="020F0502020204030204" pitchFamily="34" charset="0"/>
              </a:rPr>
              <a:t> which offer FREE support for 12 weeks!</a:t>
            </a:r>
            <a:endParaRPr lang="en-GB" sz="1800" dirty="0">
              <a:effectLst/>
              <a:ea typeface="Calibri" panose="020F0502020204030204" pitchFamily="34" charset="0"/>
            </a:endParaRPr>
          </a:p>
          <a:p>
            <a:endParaRPr lang="en-GB" dirty="0"/>
          </a:p>
        </p:txBody>
      </p:sp>
    </p:spTree>
    <p:extLst>
      <p:ext uri="{BB962C8B-B14F-4D97-AF65-F5344CB8AC3E}">
        <p14:creationId xmlns:p14="http://schemas.microsoft.com/office/powerpoint/2010/main" val="648614482"/>
      </p:ext>
    </p:extLst>
  </p:cSld>
  <p:clrMapOvr>
    <a:masterClrMapping/>
  </p:clrMapOvr>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53e92c36-6617-4e71-a989-dd739ad32a4d}" enabled="0" method="" siteId="{53e92c36-6617-4e71-a989-dd739ad32a4d}" removed="1"/>
</clbl:labelList>
</file>

<file path=docProps/app.xml><?xml version="1.0" encoding="utf-8"?>
<Properties xmlns="http://schemas.openxmlformats.org/officeDocument/2006/extended-properties" xmlns:vt="http://schemas.openxmlformats.org/officeDocument/2006/docPropsVTypes">
  <Template/>
  <TotalTime>15740</TotalTime>
  <Words>1831</Words>
  <Application>Microsoft Office PowerPoint</Application>
  <PresentationFormat>Widescreen</PresentationFormat>
  <Paragraphs>162</Paragraphs>
  <Slides>18</Slides>
  <Notes>3</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2</vt:i4>
      </vt:variant>
      <vt:variant>
        <vt:lpstr>Slide Titles</vt:lpstr>
      </vt:variant>
      <vt:variant>
        <vt:i4>18</vt:i4>
      </vt:variant>
    </vt:vector>
  </HeadingPairs>
  <TitlesOfParts>
    <vt:vector size="33" baseType="lpstr">
      <vt:lpstr>Aptos</vt:lpstr>
      <vt:lpstr>Arial</vt:lpstr>
      <vt:lpstr>Calibri</vt:lpstr>
      <vt:lpstr>Calibri Light</vt:lpstr>
      <vt:lpstr>DINOT</vt:lpstr>
      <vt:lpstr>DINOT-Black</vt:lpstr>
      <vt:lpstr>DINOT-Medium</vt:lpstr>
      <vt:lpstr>inherit</vt:lpstr>
      <vt:lpstr>Open Sans</vt:lpstr>
      <vt:lpstr>Segoe UI</vt:lpstr>
      <vt:lpstr>Symbol</vt:lpstr>
      <vt:lpstr>Times New Roman</vt:lpstr>
      <vt:lpstr>Retrospect</vt:lpstr>
      <vt:lpstr>Acrobat Document</vt:lpstr>
      <vt:lpstr>Document</vt:lpstr>
      <vt:lpstr>Families First  News sharing   Keeping in Touch  KAREN DORNEY HEAD OF SERVICE SUPPORTING FAMILIES | CHILDRENS SERVICES  </vt:lpstr>
      <vt:lpstr>HAPpy Camps are back this winter</vt:lpstr>
      <vt:lpstr>Introduction to the SEND Local Offer website  New Webinar Dates</vt:lpstr>
      <vt:lpstr>Male Role Model  Programme</vt:lpstr>
      <vt:lpstr>The Bridge Group</vt:lpstr>
      <vt:lpstr>Relationship Support </vt:lpstr>
      <vt:lpstr>Parenting Courses</vt:lpstr>
      <vt:lpstr>Hertfordshire Young People’s Health and Wellbeing Survey 2024 is open until Friday 20 December!</vt:lpstr>
      <vt:lpstr>Beezee January 2025 programmes – NOW OPEN!</vt:lpstr>
      <vt:lpstr>Support and services available to manage the cost of living</vt:lpstr>
      <vt:lpstr>Hertfordshire Community Foundation Cost of Living response</vt:lpstr>
      <vt:lpstr>Welcome Space Network  Home Energy Support</vt:lpstr>
      <vt:lpstr>Phoenix Programme </vt:lpstr>
      <vt:lpstr>Sunflower News – December </vt:lpstr>
      <vt:lpstr>Stevenage LiFE Course: January 2025</vt:lpstr>
      <vt:lpstr>Families First Dates for Your Diary!</vt:lpstr>
      <vt:lpstr>Focused Fortnight - Lite Bite Session on dental hygiene and headlice   </vt:lpstr>
      <vt:lpstr>Key Families First Links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About Families First</dc:title>
  <dc:creator>Katie Thornton</dc:creator>
  <cp:lastModifiedBy>Teresa Meehan</cp:lastModifiedBy>
  <cp:revision>170</cp:revision>
  <dcterms:created xsi:type="dcterms:W3CDTF">2022-09-27T12:32:37Z</dcterms:created>
  <dcterms:modified xsi:type="dcterms:W3CDTF">2024-12-12T10:38:59Z</dcterms:modified>
</cp:coreProperties>
</file>