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handoutMasterIdLst>
    <p:handoutMasterId r:id="rId18"/>
  </p:handoutMasterIdLst>
  <p:sldIdLst>
    <p:sldId id="269" r:id="rId2"/>
    <p:sldId id="349" r:id="rId3"/>
    <p:sldId id="353" r:id="rId4"/>
    <p:sldId id="354" r:id="rId5"/>
    <p:sldId id="351" r:id="rId6"/>
    <p:sldId id="359" r:id="rId7"/>
    <p:sldId id="357" r:id="rId8"/>
    <p:sldId id="356" r:id="rId9"/>
    <p:sldId id="355" r:id="rId10"/>
    <p:sldId id="352" r:id="rId11"/>
    <p:sldId id="358" r:id="rId12"/>
    <p:sldId id="348" r:id="rId13"/>
    <p:sldId id="338" r:id="rId14"/>
    <p:sldId id="324"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05D61-22B3-864C-CA67-7C890EE71BA5}" name="Chloe Keane" initials="CK" userId="S::Chloe.Keane@hertfordshire.gov.uk::8a7213f7-7ff0-466a-ab72-17c69895654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96" d="100"/>
          <a:sy n="96" d="100"/>
        </p:scale>
        <p:origin x="45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28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www.hertfordshire.gov.uk/microsites/families-first/early-help-professionals-area/early-help-professionals.aspx" TargetMode="Externa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hyperlink" Target="https://www.hertfordshire.gov.uk/microsites/families-first/families-first.aspx" TargetMode="External"/><Relationship Id="rId1" Type="http://schemas.openxmlformats.org/officeDocument/2006/relationships/hyperlink" Target="https://www.hertfordshirefamiliesfirst.org.uk/" TargetMode="Externa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hyperlink" Target="https://directory.hertfordshire.gov.uk/information/register-to-add-a-listing" TargetMode="External"/><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hyperlink" Target="mailto:familiesfirst.support@hertfordshire.gov.uk" TargetMode="External"/><Relationship Id="rId9" Type="http://schemas.openxmlformats.org/officeDocument/2006/relationships/image" Target="../media/image24.svg"/><Relationship Id="rId1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3" Type="http://schemas.openxmlformats.org/officeDocument/2006/relationships/hyperlink" Target="https://www.hertfordshirefamiliesfirst.org.uk/" TargetMode="External"/><Relationship Id="rId7" Type="http://schemas.openxmlformats.org/officeDocument/2006/relationships/image" Target="../media/image25.png"/><Relationship Id="rId12" Type="http://schemas.openxmlformats.org/officeDocument/2006/relationships/hyperlink" Target="mailto:familiesfirst.support@hertfordshire.gov.uk" TargetMode="External"/><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hyperlink" Target="https://www.hertfordshire.gov.uk/microsites/families-first/families-first.aspx" TargetMode="External"/><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hyperlink" Target="https://directory.hertfordshire.gov.uk/information/register-to-add-a-listing" TargetMode="External"/><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hyperlink" Target="https://www.hertfordshire.gov.uk/microsites/families-first/early-help-professionals-area/early-help-professionals.aspx" TargetMode="External"/><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D265E-A7B4-4946-AD0D-64054BD9CAD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BC401DA-AE9B-4F5C-944A-E30C3BE3D288}">
      <dgm:prSet custT="1"/>
      <dgm:spPr/>
      <dgm:t>
        <a:bodyPr/>
        <a:lstStyle/>
        <a:p>
          <a:pPr>
            <a:lnSpc>
              <a:spcPct val="100000"/>
            </a:lnSpc>
          </a:pPr>
          <a:r>
            <a:rPr lang="en-GB" sz="1400" dirty="0"/>
            <a:t>Keep up-to-date by reading o</a:t>
          </a:r>
          <a:br>
            <a:rPr lang="en-GB" sz="1400" dirty="0"/>
          </a:br>
          <a:r>
            <a:rPr lang="en-GB" sz="1400" dirty="0"/>
            <a:t>latest </a:t>
          </a:r>
          <a:r>
            <a:rPr lang="en-GB" sz="1600" b="1" dirty="0">
              <a:solidFill>
                <a:srgbClr val="00B0F0"/>
              </a:solidFill>
            </a:rPr>
            <a:t>Families First: </a:t>
          </a:r>
          <a:br>
            <a:rPr lang="en-GB" sz="1400" dirty="0"/>
          </a:br>
          <a:r>
            <a:rPr lang="en-GB" sz="1400" dirty="0">
              <a:hlinkClick xmlns:r="http://schemas.openxmlformats.org/officeDocument/2006/relationships" r:id="rId1"/>
            </a:rPr>
            <a:t>Families First News  </a:t>
          </a:r>
          <a:r>
            <a:rPr lang="en-GB" sz="1400" dirty="0"/>
            <a:t>		</a:t>
          </a:r>
          <a:br>
            <a:rPr lang="en-GB" sz="1400" dirty="0"/>
          </a:br>
          <a:endParaRPr lang="en-US" sz="1400" dirty="0"/>
        </a:p>
      </dgm:t>
    </dgm:pt>
    <dgm:pt modelId="{92522B32-5159-45E7-B8AD-62A79E7CFA34}" type="parTrans" cxnId="{8F15D9B4-097B-4CBE-BFBB-626135146AA2}">
      <dgm:prSet/>
      <dgm:spPr/>
      <dgm:t>
        <a:bodyPr/>
        <a:lstStyle/>
        <a:p>
          <a:endParaRPr lang="en-US"/>
        </a:p>
      </dgm:t>
    </dgm:pt>
    <dgm:pt modelId="{76A102D1-8E3D-4193-AFF7-A35B7FA85E02}" type="sibTrans" cxnId="{8F15D9B4-097B-4CBE-BFBB-626135146AA2}">
      <dgm:prSet/>
      <dgm:spPr/>
      <dgm:t>
        <a:bodyPr/>
        <a:lstStyle/>
        <a:p>
          <a:pPr>
            <a:lnSpc>
              <a:spcPct val="100000"/>
            </a:lnSpc>
          </a:pPr>
          <a:endParaRPr lang="en-US"/>
        </a:p>
      </dgm:t>
    </dgm:pt>
    <dgm:pt modelId="{D42D2A20-5651-4A4F-A7AA-A18CAE57EE2B}">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gm:t>
    </dgm:pt>
    <dgm:pt modelId="{55415D8B-7B2E-40FA-81AC-CB588BF46D93}" type="parTrans" cxnId="{65DC458B-8ADA-4A1C-B5AC-763D480010D6}">
      <dgm:prSet/>
      <dgm:spPr/>
      <dgm:t>
        <a:bodyPr/>
        <a:lstStyle/>
        <a:p>
          <a:endParaRPr lang="en-US"/>
        </a:p>
      </dgm:t>
    </dgm:pt>
    <dgm:pt modelId="{28A01F10-2629-4484-87D7-51D26C243B3C}" type="sibTrans" cxnId="{65DC458B-8ADA-4A1C-B5AC-763D480010D6}">
      <dgm:prSet/>
      <dgm:spPr/>
      <dgm:t>
        <a:bodyPr/>
        <a:lstStyle/>
        <a:p>
          <a:pPr>
            <a:lnSpc>
              <a:spcPct val="100000"/>
            </a:lnSpc>
          </a:pPr>
          <a:endParaRPr lang="en-US"/>
        </a:p>
      </dgm:t>
    </dgm:pt>
    <dgm:pt modelId="{308A0376-F3CA-45ED-8F90-63D1D74DB0D3}">
      <dgm:prSet custT="1"/>
      <dgm:spPr/>
      <dgm:t>
        <a:bodyPr/>
        <a:lstStyle/>
        <a:p>
          <a:pPr>
            <a:lnSpc>
              <a:spcPct val="100000"/>
            </a:lnSpc>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gm:t>
    </dgm:pt>
    <dgm:pt modelId="{9ADC7C46-DA45-4D39-96A2-D4ED91B52C06}" type="parTrans" cxnId="{D27CD7DF-CC11-47F1-B1BF-B063120E0EDB}">
      <dgm:prSet/>
      <dgm:spPr/>
      <dgm:t>
        <a:bodyPr/>
        <a:lstStyle/>
        <a:p>
          <a:endParaRPr lang="en-US"/>
        </a:p>
      </dgm:t>
    </dgm:pt>
    <dgm:pt modelId="{7F6A3D8D-E69E-4C7F-B46E-CFC85BDC4B60}" type="sibTrans" cxnId="{D27CD7DF-CC11-47F1-B1BF-B063120E0EDB}">
      <dgm:prSet/>
      <dgm:spPr/>
      <dgm:t>
        <a:bodyPr/>
        <a:lstStyle/>
        <a:p>
          <a:pPr>
            <a:lnSpc>
              <a:spcPct val="100000"/>
            </a:lnSpc>
          </a:pPr>
          <a:endParaRPr lang="en-US"/>
        </a:p>
      </dgm:t>
    </dgm:pt>
    <dgm:pt modelId="{D103CA9B-181A-4D4A-BD0A-99A60DEED9B4}">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gm:t>
    </dgm:pt>
    <dgm:pt modelId="{9381C99A-FA36-48A6-995A-738F59D494F5}" type="parTrans" cxnId="{729AB5AA-1A42-447D-8705-38FD14C11F6C}">
      <dgm:prSet/>
      <dgm:spPr/>
      <dgm:t>
        <a:bodyPr/>
        <a:lstStyle/>
        <a:p>
          <a:endParaRPr lang="en-US"/>
        </a:p>
      </dgm:t>
    </dgm:pt>
    <dgm:pt modelId="{E3D1B1AC-B758-49D8-BB2E-8769AA4DB91B}" type="sibTrans" cxnId="{729AB5AA-1A42-447D-8705-38FD14C11F6C}">
      <dgm:prSet/>
      <dgm:spPr/>
      <dgm:t>
        <a:bodyPr/>
        <a:lstStyle/>
        <a:p>
          <a:pPr>
            <a:lnSpc>
              <a:spcPct val="100000"/>
            </a:lnSpc>
          </a:pPr>
          <a:endParaRPr lang="en-US"/>
        </a:p>
      </dgm:t>
    </dgm:pt>
    <dgm:pt modelId="{83A40B9B-15D3-446E-A594-3ADED060C40A}">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gm:t>
    </dgm:pt>
    <dgm:pt modelId="{DC0C4EB1-772C-470E-8BAB-10DAD530FF4A}" type="parTrans" cxnId="{F14E052E-227B-4C78-8ABB-3D9700225F3F}">
      <dgm:prSet/>
      <dgm:spPr/>
      <dgm:t>
        <a:bodyPr/>
        <a:lstStyle/>
        <a:p>
          <a:endParaRPr lang="en-US"/>
        </a:p>
      </dgm:t>
    </dgm:pt>
    <dgm:pt modelId="{B1053754-09CC-4D16-B12C-FB2955B3546F}" type="sibTrans" cxnId="{F14E052E-227B-4C78-8ABB-3D9700225F3F}">
      <dgm:prSet/>
      <dgm:spPr/>
      <dgm:t>
        <a:bodyPr/>
        <a:lstStyle/>
        <a:p>
          <a:endParaRPr lang="en-US"/>
        </a:p>
      </dgm:t>
    </dgm:pt>
    <dgm:pt modelId="{AAF29601-B6E1-448B-B37C-6EB585C99920}" type="pres">
      <dgm:prSet presAssocID="{261D265E-A7B4-4946-AD0D-64054BD9CADD}" presName="root" presStyleCnt="0">
        <dgm:presLayoutVars>
          <dgm:dir/>
          <dgm:resizeHandles val="exact"/>
        </dgm:presLayoutVars>
      </dgm:prSet>
      <dgm:spPr/>
    </dgm:pt>
    <dgm:pt modelId="{53BB1FED-F5DA-4D66-A6A6-5EA50B1A3CBD}" type="pres">
      <dgm:prSet presAssocID="{261D265E-A7B4-4946-AD0D-64054BD9CADD}" presName="container" presStyleCnt="0">
        <dgm:presLayoutVars>
          <dgm:dir/>
          <dgm:resizeHandles val="exact"/>
        </dgm:presLayoutVars>
      </dgm:prSet>
      <dgm:spPr/>
    </dgm:pt>
    <dgm:pt modelId="{27212B56-5B67-4EB3-AC6B-B005F957CA88}" type="pres">
      <dgm:prSet presAssocID="{1BC401DA-AE9B-4F5C-944A-E30C3BE3D288}" presName="compNode" presStyleCnt="0"/>
      <dgm:spPr/>
    </dgm:pt>
    <dgm:pt modelId="{2B9C28E5-C82B-4380-A420-F7E661D18F6A}" type="pres">
      <dgm:prSet presAssocID="{1BC401DA-AE9B-4F5C-944A-E30C3BE3D288}" presName="iconBgRect" presStyleLbl="bgShp" presStyleIdx="0" presStyleCnt="5"/>
      <dgm:spPr/>
    </dgm:pt>
    <dgm:pt modelId="{8FE692B9-8F18-4CB7-B819-8A12993F813E}" type="pres">
      <dgm:prSet presAssocID="{1BC401DA-AE9B-4F5C-944A-E30C3BE3D288}" presName="iconRect" presStyleLbl="node1" presStyleIdx="0"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Newspaper"/>
        </a:ext>
      </dgm:extLst>
    </dgm:pt>
    <dgm:pt modelId="{D10F2933-04F9-4466-9E40-00321B136C06}" type="pres">
      <dgm:prSet presAssocID="{1BC401DA-AE9B-4F5C-944A-E30C3BE3D288}" presName="spaceRect" presStyleCnt="0"/>
      <dgm:spPr/>
    </dgm:pt>
    <dgm:pt modelId="{C577F4CC-A3A7-45A9-A902-4954EC9FA050}" type="pres">
      <dgm:prSet presAssocID="{1BC401DA-AE9B-4F5C-944A-E30C3BE3D288}" presName="textRect" presStyleLbl="revTx" presStyleIdx="0" presStyleCnt="5">
        <dgm:presLayoutVars>
          <dgm:chMax val="1"/>
          <dgm:chPref val="1"/>
        </dgm:presLayoutVars>
      </dgm:prSet>
      <dgm:spPr/>
    </dgm:pt>
    <dgm:pt modelId="{FDC4CCEE-43C0-4672-A37A-491FF34AA8BC}" type="pres">
      <dgm:prSet presAssocID="{76A102D1-8E3D-4193-AFF7-A35B7FA85E02}" presName="sibTrans" presStyleLbl="sibTrans2D1" presStyleIdx="0" presStyleCnt="0"/>
      <dgm:spPr/>
    </dgm:pt>
    <dgm:pt modelId="{69AC9D1D-7C23-4ED5-A7BA-10A1A373C91D}" type="pres">
      <dgm:prSet presAssocID="{D42D2A20-5651-4A4F-A7AA-A18CAE57EE2B}" presName="compNode" presStyleCnt="0"/>
      <dgm:spPr/>
    </dgm:pt>
    <dgm:pt modelId="{94278E55-D1EE-4CDF-BAD5-337230968986}" type="pres">
      <dgm:prSet presAssocID="{D42D2A20-5651-4A4F-A7AA-A18CAE57EE2B}" presName="iconBgRect" presStyleLbl="bgShp" presStyleIdx="1" presStyleCnt="5"/>
      <dgm:spPr/>
    </dgm:pt>
    <dgm:pt modelId="{EB4D32FC-71D3-4FB6-807D-EEDE1327DCF4}" type="pres">
      <dgm:prSet presAssocID="{D42D2A20-5651-4A4F-A7AA-A18CAE57EE2B}"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ink"/>
        </a:ext>
      </dgm:extLst>
    </dgm:pt>
    <dgm:pt modelId="{F0FDCC51-3F7B-4ADA-96BF-9FE7D0C83257}" type="pres">
      <dgm:prSet presAssocID="{D42D2A20-5651-4A4F-A7AA-A18CAE57EE2B}" presName="spaceRect" presStyleCnt="0"/>
      <dgm:spPr/>
    </dgm:pt>
    <dgm:pt modelId="{1F9DE7A4-869E-4B01-BED1-02D163E2222C}" type="pres">
      <dgm:prSet presAssocID="{D42D2A20-5651-4A4F-A7AA-A18CAE57EE2B}" presName="textRect" presStyleLbl="revTx" presStyleIdx="1" presStyleCnt="5">
        <dgm:presLayoutVars>
          <dgm:chMax val="1"/>
          <dgm:chPref val="1"/>
        </dgm:presLayoutVars>
      </dgm:prSet>
      <dgm:spPr/>
    </dgm:pt>
    <dgm:pt modelId="{34DC764E-3988-492D-881F-AFA6667D7A9F}" type="pres">
      <dgm:prSet presAssocID="{28A01F10-2629-4484-87D7-51D26C243B3C}" presName="sibTrans" presStyleLbl="sibTrans2D1" presStyleIdx="0" presStyleCnt="0"/>
      <dgm:spPr/>
    </dgm:pt>
    <dgm:pt modelId="{78C1CD73-8304-47E1-B495-368B1F3BBCC7}" type="pres">
      <dgm:prSet presAssocID="{308A0376-F3CA-45ED-8F90-63D1D74DB0D3}" presName="compNode" presStyleCnt="0"/>
      <dgm:spPr/>
    </dgm:pt>
    <dgm:pt modelId="{191F505F-73FD-4298-B1EC-90505CB6F412}" type="pres">
      <dgm:prSet presAssocID="{308A0376-F3CA-45ED-8F90-63D1D74DB0D3}" presName="iconBgRect" presStyleLbl="bgShp" presStyleIdx="2" presStyleCnt="5"/>
      <dgm:spPr/>
    </dgm:pt>
    <dgm:pt modelId="{BEF946DA-7F8C-4E9A-BA97-F6A66C89403B}" type="pres">
      <dgm:prSet presAssocID="{308A0376-F3CA-45ED-8F90-63D1D74DB0D3}" presName="iconRect" presStyleLbl="node1" presStyleIdx="2"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Handshake"/>
        </a:ext>
      </dgm:extLst>
    </dgm:pt>
    <dgm:pt modelId="{DD61BD54-3BE2-4BBB-A5B4-8A24AA46BCD9}" type="pres">
      <dgm:prSet presAssocID="{308A0376-F3CA-45ED-8F90-63D1D74DB0D3}" presName="spaceRect" presStyleCnt="0"/>
      <dgm:spPr/>
    </dgm:pt>
    <dgm:pt modelId="{5A5B14EA-CFFE-462B-A933-65C8C04961A1}" type="pres">
      <dgm:prSet presAssocID="{308A0376-F3CA-45ED-8F90-63D1D74DB0D3}" presName="textRect" presStyleLbl="revTx" presStyleIdx="2" presStyleCnt="5">
        <dgm:presLayoutVars>
          <dgm:chMax val="1"/>
          <dgm:chPref val="1"/>
        </dgm:presLayoutVars>
      </dgm:prSet>
      <dgm:spPr/>
    </dgm:pt>
    <dgm:pt modelId="{B3436AE3-6B71-41DE-8513-38F6979F7CE8}" type="pres">
      <dgm:prSet presAssocID="{7F6A3D8D-E69E-4C7F-B46E-CFC85BDC4B60}" presName="sibTrans" presStyleLbl="sibTrans2D1" presStyleIdx="0" presStyleCnt="0"/>
      <dgm:spPr/>
    </dgm:pt>
    <dgm:pt modelId="{F0F678F4-E607-4A69-9D44-8C0AFE30010F}" type="pres">
      <dgm:prSet presAssocID="{D103CA9B-181A-4D4A-BD0A-99A60DEED9B4}" presName="compNode" presStyleCnt="0"/>
      <dgm:spPr/>
    </dgm:pt>
    <dgm:pt modelId="{D73C423A-E0BC-4CD6-93F4-1CF63C0E4F38}" type="pres">
      <dgm:prSet presAssocID="{D103CA9B-181A-4D4A-BD0A-99A60DEED9B4}" presName="iconBgRect" presStyleLbl="bgShp" presStyleIdx="3" presStyleCnt="5"/>
      <dgm:spPr/>
    </dgm:pt>
    <dgm:pt modelId="{AB641195-C2BA-4A56-889F-E132C580AC34}" type="pres">
      <dgm:prSet presAssocID="{D103CA9B-181A-4D4A-BD0A-99A60DEED9B4}" presName="iconRect" presStyleLbl="node1" presStyleIdx="3"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Envelope"/>
        </a:ext>
      </dgm:extLst>
    </dgm:pt>
    <dgm:pt modelId="{B2455E94-6560-4445-B6A5-483050DCCA5C}" type="pres">
      <dgm:prSet presAssocID="{D103CA9B-181A-4D4A-BD0A-99A60DEED9B4}" presName="spaceRect" presStyleCnt="0"/>
      <dgm:spPr/>
    </dgm:pt>
    <dgm:pt modelId="{72EC3486-6A0A-4729-9DD5-ECDE8BE9FF51}" type="pres">
      <dgm:prSet presAssocID="{D103CA9B-181A-4D4A-BD0A-99A60DEED9B4}" presName="textRect" presStyleLbl="revTx" presStyleIdx="3" presStyleCnt="5">
        <dgm:presLayoutVars>
          <dgm:chMax val="1"/>
          <dgm:chPref val="1"/>
        </dgm:presLayoutVars>
      </dgm:prSet>
      <dgm:spPr/>
    </dgm:pt>
    <dgm:pt modelId="{A1A7AA11-9281-417A-B6EA-36E9644C2EC5}" type="pres">
      <dgm:prSet presAssocID="{E3D1B1AC-B758-49D8-BB2E-8769AA4DB91B}" presName="sibTrans" presStyleLbl="sibTrans2D1" presStyleIdx="0" presStyleCnt="0"/>
      <dgm:spPr/>
    </dgm:pt>
    <dgm:pt modelId="{D1E8CD07-83DA-4517-BD6A-469E6D2A3E57}" type="pres">
      <dgm:prSet presAssocID="{83A40B9B-15D3-446E-A594-3ADED060C40A}" presName="compNode" presStyleCnt="0"/>
      <dgm:spPr/>
    </dgm:pt>
    <dgm:pt modelId="{2AA245C6-E1FD-4FA8-9D8F-561BDBA1C0D0}" type="pres">
      <dgm:prSet presAssocID="{83A40B9B-15D3-446E-A594-3ADED060C40A}" presName="iconBgRect" presStyleLbl="bgShp" presStyleIdx="4" presStyleCnt="5"/>
      <dgm:spPr/>
    </dgm:pt>
    <dgm:pt modelId="{C2351556-2A67-4E6A-9DCB-401AAA9EE664}" type="pres">
      <dgm:prSet presAssocID="{83A40B9B-15D3-446E-A594-3ADED060C40A}" presName="iconRect" presStyleLbl="node1" presStyleIdx="4"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Classroom"/>
        </a:ext>
      </dgm:extLst>
    </dgm:pt>
    <dgm:pt modelId="{AA67E815-6D3D-4C50-B885-EEAB0ED1B61B}" type="pres">
      <dgm:prSet presAssocID="{83A40B9B-15D3-446E-A594-3ADED060C40A}" presName="spaceRect" presStyleCnt="0"/>
      <dgm:spPr/>
    </dgm:pt>
    <dgm:pt modelId="{3CAF1185-E093-4C24-A9D7-6593E159FF80}" type="pres">
      <dgm:prSet presAssocID="{83A40B9B-15D3-446E-A594-3ADED060C40A}" presName="textRect" presStyleLbl="revTx" presStyleIdx="4" presStyleCnt="5" custScaleX="138468" custLinFactNeighborX="18316" custLinFactNeighborY="-3981">
        <dgm:presLayoutVars>
          <dgm:chMax val="1"/>
          <dgm:chPref val="1"/>
        </dgm:presLayoutVars>
      </dgm:prSet>
      <dgm:spPr/>
    </dgm:pt>
  </dgm:ptLst>
  <dgm:cxnLst>
    <dgm:cxn modelId="{2A216E07-3F82-4917-9DAB-A829118EB439}" type="presOf" srcId="{7F6A3D8D-E69E-4C7F-B46E-CFC85BDC4B60}" destId="{B3436AE3-6B71-41DE-8513-38F6979F7CE8}" srcOrd="0" destOrd="0" presId="urn:microsoft.com/office/officeart/2018/2/layout/IconCircleList"/>
    <dgm:cxn modelId="{2416A00C-B0A9-4706-8234-847E8B6D562E}" type="presOf" srcId="{D42D2A20-5651-4A4F-A7AA-A18CAE57EE2B}" destId="{1F9DE7A4-869E-4B01-BED1-02D163E2222C}" srcOrd="0" destOrd="0" presId="urn:microsoft.com/office/officeart/2018/2/layout/IconCircleList"/>
    <dgm:cxn modelId="{6E4C711C-F800-4A4F-BB92-9EE25143ECAA}" type="presOf" srcId="{28A01F10-2629-4484-87D7-51D26C243B3C}" destId="{34DC764E-3988-492D-881F-AFA6667D7A9F}" srcOrd="0" destOrd="0" presId="urn:microsoft.com/office/officeart/2018/2/layout/IconCircleList"/>
    <dgm:cxn modelId="{F14E052E-227B-4C78-8ABB-3D9700225F3F}" srcId="{261D265E-A7B4-4946-AD0D-64054BD9CADD}" destId="{83A40B9B-15D3-446E-A594-3ADED060C40A}" srcOrd="4" destOrd="0" parTransId="{DC0C4EB1-772C-470E-8BAB-10DAD530FF4A}" sibTransId="{B1053754-09CC-4D16-B12C-FB2955B3546F}"/>
    <dgm:cxn modelId="{F96FF766-7399-4F0B-A5D7-EA1714E47E25}" type="presOf" srcId="{83A40B9B-15D3-446E-A594-3ADED060C40A}" destId="{3CAF1185-E093-4C24-A9D7-6593E159FF80}" srcOrd="0" destOrd="0" presId="urn:microsoft.com/office/officeart/2018/2/layout/IconCircleList"/>
    <dgm:cxn modelId="{277B2D6B-E252-469F-9594-85A05FE36458}" type="presOf" srcId="{1BC401DA-AE9B-4F5C-944A-E30C3BE3D288}" destId="{C577F4CC-A3A7-45A9-A902-4954EC9FA050}" srcOrd="0" destOrd="0" presId="urn:microsoft.com/office/officeart/2018/2/layout/IconCircleList"/>
    <dgm:cxn modelId="{9958C550-AED3-44F7-BF03-8123C10F2E32}" type="presOf" srcId="{261D265E-A7B4-4946-AD0D-64054BD9CADD}" destId="{AAF29601-B6E1-448B-B37C-6EB585C99920}" srcOrd="0" destOrd="0" presId="urn:microsoft.com/office/officeart/2018/2/layout/IconCircleList"/>
    <dgm:cxn modelId="{65DC458B-8ADA-4A1C-B5AC-763D480010D6}" srcId="{261D265E-A7B4-4946-AD0D-64054BD9CADD}" destId="{D42D2A20-5651-4A4F-A7AA-A18CAE57EE2B}" srcOrd="1" destOrd="0" parTransId="{55415D8B-7B2E-40FA-81AC-CB588BF46D93}" sibTransId="{28A01F10-2629-4484-87D7-51D26C243B3C}"/>
    <dgm:cxn modelId="{729AB5AA-1A42-447D-8705-38FD14C11F6C}" srcId="{261D265E-A7B4-4946-AD0D-64054BD9CADD}" destId="{D103CA9B-181A-4D4A-BD0A-99A60DEED9B4}" srcOrd="3" destOrd="0" parTransId="{9381C99A-FA36-48A6-995A-738F59D494F5}" sibTransId="{E3D1B1AC-B758-49D8-BB2E-8769AA4DB91B}"/>
    <dgm:cxn modelId="{8F15D9B4-097B-4CBE-BFBB-626135146AA2}" srcId="{261D265E-A7B4-4946-AD0D-64054BD9CADD}" destId="{1BC401DA-AE9B-4F5C-944A-E30C3BE3D288}" srcOrd="0" destOrd="0" parTransId="{92522B32-5159-45E7-B8AD-62A79E7CFA34}" sibTransId="{76A102D1-8E3D-4193-AFF7-A35B7FA85E02}"/>
    <dgm:cxn modelId="{F69310BC-B7D0-4168-9738-2713FBE5FAB3}" type="presOf" srcId="{D103CA9B-181A-4D4A-BD0A-99A60DEED9B4}" destId="{72EC3486-6A0A-4729-9DD5-ECDE8BE9FF51}" srcOrd="0" destOrd="0" presId="urn:microsoft.com/office/officeart/2018/2/layout/IconCircleList"/>
    <dgm:cxn modelId="{D27CD7DF-CC11-47F1-B1BF-B063120E0EDB}" srcId="{261D265E-A7B4-4946-AD0D-64054BD9CADD}" destId="{308A0376-F3CA-45ED-8F90-63D1D74DB0D3}" srcOrd="2" destOrd="0" parTransId="{9ADC7C46-DA45-4D39-96A2-D4ED91B52C06}" sibTransId="{7F6A3D8D-E69E-4C7F-B46E-CFC85BDC4B60}"/>
    <dgm:cxn modelId="{382768EB-8821-4DCB-9320-104987647147}" type="presOf" srcId="{E3D1B1AC-B758-49D8-BB2E-8769AA4DB91B}" destId="{A1A7AA11-9281-417A-B6EA-36E9644C2EC5}" srcOrd="0" destOrd="0" presId="urn:microsoft.com/office/officeart/2018/2/layout/IconCircleList"/>
    <dgm:cxn modelId="{A3EAEEF1-B3EC-46C6-8F60-E202630FB737}" type="presOf" srcId="{76A102D1-8E3D-4193-AFF7-A35B7FA85E02}" destId="{FDC4CCEE-43C0-4672-A37A-491FF34AA8BC}" srcOrd="0" destOrd="0" presId="urn:microsoft.com/office/officeart/2018/2/layout/IconCircleList"/>
    <dgm:cxn modelId="{99904CF8-1C92-4362-A047-903ED5940D54}" type="presOf" srcId="{308A0376-F3CA-45ED-8F90-63D1D74DB0D3}" destId="{5A5B14EA-CFFE-462B-A933-65C8C04961A1}" srcOrd="0" destOrd="0" presId="urn:microsoft.com/office/officeart/2018/2/layout/IconCircleList"/>
    <dgm:cxn modelId="{8BEBAB3C-0B5C-4E27-BFE6-39C3FAF8806C}" type="presParOf" srcId="{AAF29601-B6E1-448B-B37C-6EB585C99920}" destId="{53BB1FED-F5DA-4D66-A6A6-5EA50B1A3CBD}" srcOrd="0" destOrd="0" presId="urn:microsoft.com/office/officeart/2018/2/layout/IconCircleList"/>
    <dgm:cxn modelId="{C258CE52-BCA3-4749-ADB4-0F43BA8591A6}" type="presParOf" srcId="{53BB1FED-F5DA-4D66-A6A6-5EA50B1A3CBD}" destId="{27212B56-5B67-4EB3-AC6B-B005F957CA88}" srcOrd="0" destOrd="0" presId="urn:microsoft.com/office/officeart/2018/2/layout/IconCircleList"/>
    <dgm:cxn modelId="{5F16C33B-1BD8-4723-9CDA-E1636EAF64D3}" type="presParOf" srcId="{27212B56-5B67-4EB3-AC6B-B005F957CA88}" destId="{2B9C28E5-C82B-4380-A420-F7E661D18F6A}" srcOrd="0" destOrd="0" presId="urn:microsoft.com/office/officeart/2018/2/layout/IconCircleList"/>
    <dgm:cxn modelId="{20EC5B60-FE4B-446F-9D22-CA45043A6B35}" type="presParOf" srcId="{27212B56-5B67-4EB3-AC6B-B005F957CA88}" destId="{8FE692B9-8F18-4CB7-B819-8A12993F813E}" srcOrd="1" destOrd="0" presId="urn:microsoft.com/office/officeart/2018/2/layout/IconCircleList"/>
    <dgm:cxn modelId="{C51D6B8A-3796-4290-8FFB-2F7794FF66F8}" type="presParOf" srcId="{27212B56-5B67-4EB3-AC6B-B005F957CA88}" destId="{D10F2933-04F9-4466-9E40-00321B136C06}" srcOrd="2" destOrd="0" presId="urn:microsoft.com/office/officeart/2018/2/layout/IconCircleList"/>
    <dgm:cxn modelId="{148DED54-BF08-4C88-8EDA-3F5F40B8AEAD}" type="presParOf" srcId="{27212B56-5B67-4EB3-AC6B-B005F957CA88}" destId="{C577F4CC-A3A7-45A9-A902-4954EC9FA050}" srcOrd="3" destOrd="0" presId="urn:microsoft.com/office/officeart/2018/2/layout/IconCircleList"/>
    <dgm:cxn modelId="{3BA29AE8-0D8E-4936-8B03-0658DFCBD5EA}" type="presParOf" srcId="{53BB1FED-F5DA-4D66-A6A6-5EA50B1A3CBD}" destId="{FDC4CCEE-43C0-4672-A37A-491FF34AA8BC}" srcOrd="1" destOrd="0" presId="urn:microsoft.com/office/officeart/2018/2/layout/IconCircleList"/>
    <dgm:cxn modelId="{0F1B6261-EE25-413E-AF86-D8B27D548758}" type="presParOf" srcId="{53BB1FED-F5DA-4D66-A6A6-5EA50B1A3CBD}" destId="{69AC9D1D-7C23-4ED5-A7BA-10A1A373C91D}" srcOrd="2" destOrd="0" presId="urn:microsoft.com/office/officeart/2018/2/layout/IconCircleList"/>
    <dgm:cxn modelId="{AA3F01C7-A76B-49FF-905A-FBACD865BF47}" type="presParOf" srcId="{69AC9D1D-7C23-4ED5-A7BA-10A1A373C91D}" destId="{94278E55-D1EE-4CDF-BAD5-337230968986}" srcOrd="0" destOrd="0" presId="urn:microsoft.com/office/officeart/2018/2/layout/IconCircleList"/>
    <dgm:cxn modelId="{85D18841-6417-4209-866E-F716029F4AB8}" type="presParOf" srcId="{69AC9D1D-7C23-4ED5-A7BA-10A1A373C91D}" destId="{EB4D32FC-71D3-4FB6-807D-EEDE1327DCF4}" srcOrd="1" destOrd="0" presId="urn:microsoft.com/office/officeart/2018/2/layout/IconCircleList"/>
    <dgm:cxn modelId="{A4FB013E-763C-43DB-BF3B-6DA9014D45A4}" type="presParOf" srcId="{69AC9D1D-7C23-4ED5-A7BA-10A1A373C91D}" destId="{F0FDCC51-3F7B-4ADA-96BF-9FE7D0C83257}" srcOrd="2" destOrd="0" presId="urn:microsoft.com/office/officeart/2018/2/layout/IconCircleList"/>
    <dgm:cxn modelId="{5DDC6013-4023-4903-BFC5-B6FF08F97790}" type="presParOf" srcId="{69AC9D1D-7C23-4ED5-A7BA-10A1A373C91D}" destId="{1F9DE7A4-869E-4B01-BED1-02D163E2222C}" srcOrd="3" destOrd="0" presId="urn:microsoft.com/office/officeart/2018/2/layout/IconCircleList"/>
    <dgm:cxn modelId="{7FBA3DB8-079C-4B77-AAC8-17DE88BAD565}" type="presParOf" srcId="{53BB1FED-F5DA-4D66-A6A6-5EA50B1A3CBD}" destId="{34DC764E-3988-492D-881F-AFA6667D7A9F}" srcOrd="3" destOrd="0" presId="urn:microsoft.com/office/officeart/2018/2/layout/IconCircleList"/>
    <dgm:cxn modelId="{CC7DB260-9193-4935-ADE6-3D2C1498FE28}" type="presParOf" srcId="{53BB1FED-F5DA-4D66-A6A6-5EA50B1A3CBD}" destId="{78C1CD73-8304-47E1-B495-368B1F3BBCC7}" srcOrd="4" destOrd="0" presId="urn:microsoft.com/office/officeart/2018/2/layout/IconCircleList"/>
    <dgm:cxn modelId="{903EE29E-F628-4143-955C-AF6C00C956EA}" type="presParOf" srcId="{78C1CD73-8304-47E1-B495-368B1F3BBCC7}" destId="{191F505F-73FD-4298-B1EC-90505CB6F412}" srcOrd="0" destOrd="0" presId="urn:microsoft.com/office/officeart/2018/2/layout/IconCircleList"/>
    <dgm:cxn modelId="{C95F1122-7189-4C4C-A25F-443FDD4E2384}" type="presParOf" srcId="{78C1CD73-8304-47E1-B495-368B1F3BBCC7}" destId="{BEF946DA-7F8C-4E9A-BA97-F6A66C89403B}" srcOrd="1" destOrd="0" presId="urn:microsoft.com/office/officeart/2018/2/layout/IconCircleList"/>
    <dgm:cxn modelId="{45D3E97D-5505-41E8-8E96-399E8D0743EB}" type="presParOf" srcId="{78C1CD73-8304-47E1-B495-368B1F3BBCC7}" destId="{DD61BD54-3BE2-4BBB-A5B4-8A24AA46BCD9}" srcOrd="2" destOrd="0" presId="urn:microsoft.com/office/officeart/2018/2/layout/IconCircleList"/>
    <dgm:cxn modelId="{BCF9D448-1C97-4B8C-B8E7-342746FF86FB}" type="presParOf" srcId="{78C1CD73-8304-47E1-B495-368B1F3BBCC7}" destId="{5A5B14EA-CFFE-462B-A933-65C8C04961A1}" srcOrd="3" destOrd="0" presId="urn:microsoft.com/office/officeart/2018/2/layout/IconCircleList"/>
    <dgm:cxn modelId="{569AE8DA-F8CC-4315-A25E-8FAF86AAC49B}" type="presParOf" srcId="{53BB1FED-F5DA-4D66-A6A6-5EA50B1A3CBD}" destId="{B3436AE3-6B71-41DE-8513-38F6979F7CE8}" srcOrd="5" destOrd="0" presId="urn:microsoft.com/office/officeart/2018/2/layout/IconCircleList"/>
    <dgm:cxn modelId="{994C2F23-8B53-43EF-9D6D-924E8241E685}" type="presParOf" srcId="{53BB1FED-F5DA-4D66-A6A6-5EA50B1A3CBD}" destId="{F0F678F4-E607-4A69-9D44-8C0AFE30010F}" srcOrd="6" destOrd="0" presId="urn:microsoft.com/office/officeart/2018/2/layout/IconCircleList"/>
    <dgm:cxn modelId="{F7B1F5AB-26BF-4DAF-9F59-B1C56B9F74B9}" type="presParOf" srcId="{F0F678F4-E607-4A69-9D44-8C0AFE30010F}" destId="{D73C423A-E0BC-4CD6-93F4-1CF63C0E4F38}" srcOrd="0" destOrd="0" presId="urn:microsoft.com/office/officeart/2018/2/layout/IconCircleList"/>
    <dgm:cxn modelId="{C4E33F2D-54EF-4EBB-A20A-393837D3C88E}" type="presParOf" srcId="{F0F678F4-E607-4A69-9D44-8C0AFE30010F}" destId="{AB641195-C2BA-4A56-889F-E132C580AC34}" srcOrd="1" destOrd="0" presId="urn:microsoft.com/office/officeart/2018/2/layout/IconCircleList"/>
    <dgm:cxn modelId="{06B67F82-EFC3-4898-91AB-BF8277B6719D}" type="presParOf" srcId="{F0F678F4-E607-4A69-9D44-8C0AFE30010F}" destId="{B2455E94-6560-4445-B6A5-483050DCCA5C}" srcOrd="2" destOrd="0" presId="urn:microsoft.com/office/officeart/2018/2/layout/IconCircleList"/>
    <dgm:cxn modelId="{E81A20F6-874F-49AE-9B7C-2985DB7217C7}" type="presParOf" srcId="{F0F678F4-E607-4A69-9D44-8C0AFE30010F}" destId="{72EC3486-6A0A-4729-9DD5-ECDE8BE9FF51}" srcOrd="3" destOrd="0" presId="urn:microsoft.com/office/officeart/2018/2/layout/IconCircleList"/>
    <dgm:cxn modelId="{4121B0F6-1992-49B5-9502-9523BC11563D}" type="presParOf" srcId="{53BB1FED-F5DA-4D66-A6A6-5EA50B1A3CBD}" destId="{A1A7AA11-9281-417A-B6EA-36E9644C2EC5}" srcOrd="7" destOrd="0" presId="urn:microsoft.com/office/officeart/2018/2/layout/IconCircleList"/>
    <dgm:cxn modelId="{604D4499-0347-4850-9E46-AF6FF2D9B81B}" type="presParOf" srcId="{53BB1FED-F5DA-4D66-A6A6-5EA50B1A3CBD}" destId="{D1E8CD07-83DA-4517-BD6A-469E6D2A3E57}" srcOrd="8" destOrd="0" presId="urn:microsoft.com/office/officeart/2018/2/layout/IconCircleList"/>
    <dgm:cxn modelId="{7EA17C68-9E2C-4DEB-8E92-2CE4B69004E7}" type="presParOf" srcId="{D1E8CD07-83DA-4517-BD6A-469E6D2A3E57}" destId="{2AA245C6-E1FD-4FA8-9D8F-561BDBA1C0D0}" srcOrd="0" destOrd="0" presId="urn:microsoft.com/office/officeart/2018/2/layout/IconCircleList"/>
    <dgm:cxn modelId="{53777651-259D-4949-B714-25993455395A}" type="presParOf" srcId="{D1E8CD07-83DA-4517-BD6A-469E6D2A3E57}" destId="{C2351556-2A67-4E6A-9DCB-401AAA9EE664}" srcOrd="1" destOrd="0" presId="urn:microsoft.com/office/officeart/2018/2/layout/IconCircleList"/>
    <dgm:cxn modelId="{D3360126-E375-4EE6-98FF-6EE4E7055E62}" type="presParOf" srcId="{D1E8CD07-83DA-4517-BD6A-469E6D2A3E57}" destId="{AA67E815-6D3D-4C50-B885-EEAB0ED1B61B}" srcOrd="2" destOrd="0" presId="urn:microsoft.com/office/officeart/2018/2/layout/IconCircleList"/>
    <dgm:cxn modelId="{18AAB7E2-35F7-4236-9984-C603A916981F}" type="presParOf" srcId="{D1E8CD07-83DA-4517-BD6A-469E6D2A3E57}" destId="{3CAF1185-E093-4C24-A9D7-6593E159FF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28E5-C82B-4380-A420-F7E661D18F6A}">
      <dsp:nvSpPr>
        <dsp:cNvPr id="0" name=""/>
        <dsp:cNvSpPr/>
      </dsp:nvSpPr>
      <dsp:spPr>
        <a:xfrm>
          <a:off x="301434"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92B9-8F18-4CB7-B819-8A12993F813E}">
      <dsp:nvSpPr>
        <dsp:cNvPr id="0" name=""/>
        <dsp:cNvSpPr/>
      </dsp:nvSpPr>
      <dsp:spPr>
        <a:xfrm>
          <a:off x="495250" y="1015908"/>
          <a:ext cx="535302" cy="53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7F4CC-A3A7-45A9-A902-4954EC9FA050}">
      <dsp:nvSpPr>
        <dsp:cNvPr id="0" name=""/>
        <dsp:cNvSpPr/>
      </dsp:nvSpPr>
      <dsp:spPr>
        <a:xfrm>
          <a:off x="1422141"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Keep up-to-date by reading o</a:t>
          </a:r>
          <a:br>
            <a:rPr lang="en-GB" sz="1400" kern="1200" dirty="0"/>
          </a:br>
          <a:r>
            <a:rPr lang="en-GB" sz="1400" kern="1200" dirty="0"/>
            <a:t>latest </a:t>
          </a:r>
          <a:r>
            <a:rPr lang="en-GB" sz="1600" b="1" kern="1200" dirty="0">
              <a:solidFill>
                <a:srgbClr val="00B0F0"/>
              </a:solidFill>
            </a:rPr>
            <a:t>Families First: </a:t>
          </a:r>
          <a:br>
            <a:rPr lang="en-GB" sz="1400" kern="1200" dirty="0"/>
          </a:br>
          <a:r>
            <a:rPr lang="en-GB" sz="1400" kern="1200" dirty="0">
              <a:hlinkClick xmlns:r="http://schemas.openxmlformats.org/officeDocument/2006/relationships" r:id="rId3"/>
            </a:rPr>
            <a:t>Families First News  </a:t>
          </a:r>
          <a:r>
            <a:rPr lang="en-GB" sz="1400" kern="1200" dirty="0"/>
            <a:t>		</a:t>
          </a:r>
          <a:br>
            <a:rPr lang="en-GB" sz="1400" kern="1200" dirty="0"/>
          </a:br>
          <a:endParaRPr lang="en-US" sz="1400" kern="1200" dirty="0"/>
        </a:p>
      </dsp:txBody>
      <dsp:txXfrm>
        <a:off x="1422141" y="822092"/>
        <a:ext cx="2175491" cy="922935"/>
      </dsp:txXfrm>
    </dsp:sp>
    <dsp:sp modelId="{94278E55-D1EE-4CDF-BAD5-337230968986}">
      <dsp:nvSpPr>
        <dsp:cNvPr id="0" name=""/>
        <dsp:cNvSpPr/>
      </dsp:nvSpPr>
      <dsp:spPr>
        <a:xfrm>
          <a:off x="3976696"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D32FC-71D3-4FB6-807D-EEDE1327DCF4}">
      <dsp:nvSpPr>
        <dsp:cNvPr id="0" name=""/>
        <dsp:cNvSpPr/>
      </dsp:nvSpPr>
      <dsp:spPr>
        <a:xfrm>
          <a:off x="4170512" y="1015908"/>
          <a:ext cx="535302" cy="5353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DE7A4-869E-4B01-BED1-02D163E2222C}">
      <dsp:nvSpPr>
        <dsp:cNvPr id="0" name=""/>
        <dsp:cNvSpPr/>
      </dsp:nvSpPr>
      <dsp:spPr>
        <a:xfrm>
          <a:off x="5097403"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sp:txBody>
      <dsp:txXfrm>
        <a:off x="5097403" y="822092"/>
        <a:ext cx="2175491" cy="922935"/>
      </dsp:txXfrm>
    </dsp:sp>
    <dsp:sp modelId="{191F505F-73FD-4298-B1EC-90505CB6F412}">
      <dsp:nvSpPr>
        <dsp:cNvPr id="0" name=""/>
        <dsp:cNvSpPr/>
      </dsp:nvSpPr>
      <dsp:spPr>
        <a:xfrm>
          <a:off x="7651957"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946DA-7F8C-4E9A-BA97-F6A66C89403B}">
      <dsp:nvSpPr>
        <dsp:cNvPr id="0" name=""/>
        <dsp:cNvSpPr/>
      </dsp:nvSpPr>
      <dsp:spPr>
        <a:xfrm>
          <a:off x="7845774" y="1015908"/>
          <a:ext cx="535302" cy="535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B14EA-CFFE-462B-A933-65C8C04961A1}">
      <dsp:nvSpPr>
        <dsp:cNvPr id="0" name=""/>
        <dsp:cNvSpPr/>
      </dsp:nvSpPr>
      <dsp:spPr>
        <a:xfrm>
          <a:off x="8772665"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9">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sp:txBody>
      <dsp:txXfrm>
        <a:off x="8772665" y="822092"/>
        <a:ext cx="2175491" cy="922935"/>
      </dsp:txXfrm>
    </dsp:sp>
    <dsp:sp modelId="{D73C423A-E0BC-4CD6-93F4-1CF63C0E4F38}">
      <dsp:nvSpPr>
        <dsp:cNvPr id="0" name=""/>
        <dsp:cNvSpPr/>
      </dsp:nvSpPr>
      <dsp:spPr>
        <a:xfrm>
          <a:off x="301434"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41195-C2BA-4A56-889F-E132C580AC34}">
      <dsp:nvSpPr>
        <dsp:cNvPr id="0" name=""/>
        <dsp:cNvSpPr/>
      </dsp:nvSpPr>
      <dsp:spPr>
        <a:xfrm>
          <a:off x="495250" y="2653674"/>
          <a:ext cx="535302" cy="5353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3486-6A0A-4729-9DD5-ECDE8BE9FF51}">
      <dsp:nvSpPr>
        <dsp:cNvPr id="0" name=""/>
        <dsp:cNvSpPr/>
      </dsp:nvSpPr>
      <dsp:spPr>
        <a:xfrm>
          <a:off x="1422141" y="2459858"/>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2">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sp:txBody>
      <dsp:txXfrm>
        <a:off x="1422141" y="2459858"/>
        <a:ext cx="2175491" cy="922935"/>
      </dsp:txXfrm>
    </dsp:sp>
    <dsp:sp modelId="{2AA245C6-E1FD-4FA8-9D8F-561BDBA1C0D0}">
      <dsp:nvSpPr>
        <dsp:cNvPr id="0" name=""/>
        <dsp:cNvSpPr/>
      </dsp:nvSpPr>
      <dsp:spPr>
        <a:xfrm>
          <a:off x="3976696"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51556-2A67-4E6A-9DCB-401AAA9EE664}">
      <dsp:nvSpPr>
        <dsp:cNvPr id="0" name=""/>
        <dsp:cNvSpPr/>
      </dsp:nvSpPr>
      <dsp:spPr>
        <a:xfrm>
          <a:off x="4170512" y="2653674"/>
          <a:ext cx="535302" cy="5353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F1185-E093-4C24-A9D7-6593E159FF80}">
      <dsp:nvSpPr>
        <dsp:cNvPr id="0" name=""/>
        <dsp:cNvSpPr/>
      </dsp:nvSpPr>
      <dsp:spPr>
        <a:xfrm>
          <a:off x="5077432" y="2423116"/>
          <a:ext cx="3012359"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sp:txBody>
      <dsp:txXfrm>
        <a:off x="5077432" y="2423116"/>
        <a:ext cx="3012359" cy="9229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53BC8-AC37-1A8C-09E6-08956384D8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FE5114-E49E-BA03-1FCC-CCA22CE24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11570-6A1F-4966-8248-13A90A6DA78C}" type="datetimeFigureOut">
              <a:rPr lang="en-GB" smtClean="0"/>
              <a:t>10/07/2025</a:t>
            </a:fld>
            <a:endParaRPr lang="en-GB"/>
          </a:p>
        </p:txBody>
      </p:sp>
      <p:sp>
        <p:nvSpPr>
          <p:cNvPr id="4" name="Footer Placeholder 3">
            <a:extLst>
              <a:ext uri="{FF2B5EF4-FFF2-40B4-BE49-F238E27FC236}">
                <a16:creationId xmlns:a16="http://schemas.microsoft.com/office/drawing/2014/main" id="{1D41BBD9-9906-719E-4F3E-E3C9FDE9C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2C8335-865F-D8D4-FC50-DA41D937A3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A8486-1AEC-4C65-8333-D07E4D19CF13}" type="slidenum">
              <a:rPr lang="en-GB" smtClean="0"/>
              <a:t>‹#›</a:t>
            </a:fld>
            <a:endParaRPr lang="en-GB"/>
          </a:p>
        </p:txBody>
      </p:sp>
    </p:spTree>
    <p:extLst>
      <p:ext uri="{BB962C8B-B14F-4D97-AF65-F5344CB8AC3E}">
        <p14:creationId xmlns:p14="http://schemas.microsoft.com/office/powerpoint/2010/main" val="284336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3315E-C3E9-4D09-BB56-3AEAE1DEAFEA}"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EAD29-2E0C-491F-B5DC-DB7CB76D7231}" type="slidenum">
              <a:rPr lang="en-GB" smtClean="0"/>
              <a:t>‹#›</a:t>
            </a:fld>
            <a:endParaRPr lang="en-GB"/>
          </a:p>
        </p:txBody>
      </p:sp>
    </p:spTree>
    <p:extLst>
      <p:ext uri="{BB962C8B-B14F-4D97-AF65-F5344CB8AC3E}">
        <p14:creationId xmlns:p14="http://schemas.microsoft.com/office/powerpoint/2010/main" val="255412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D29343-9A72-49BD-9A27-EE081CEE6309}" type="slidenum">
              <a:rPr lang="en-GB" smtClean="0"/>
              <a:t>1</a:t>
            </a:fld>
            <a:endParaRPr lang="en-GB"/>
          </a:p>
        </p:txBody>
      </p:sp>
    </p:spTree>
    <p:extLst>
      <p:ext uri="{BB962C8B-B14F-4D97-AF65-F5344CB8AC3E}">
        <p14:creationId xmlns:p14="http://schemas.microsoft.com/office/powerpoint/2010/main" val="368968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CBFFB-E640-4604-A508-0015AA18518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45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76" y="307962"/>
            <a:ext cx="11375136" cy="833458"/>
          </a:xfrm>
        </p:spPr>
        <p:txBody>
          <a:bodyPr/>
          <a:lstStyle>
            <a:lvl1pPr>
              <a:defRPr b="1">
                <a:solidFill>
                  <a:srgbClr val="00B0F0"/>
                </a:solidFill>
                <a:latin typeface="+mn-lt"/>
              </a:defRPr>
            </a:lvl1pPr>
          </a:lstStyle>
          <a:p>
            <a:r>
              <a:rPr lang="en-US" dirty="0"/>
              <a:t>Click to edit Master title style</a:t>
            </a:r>
          </a:p>
        </p:txBody>
      </p:sp>
      <p:sp>
        <p:nvSpPr>
          <p:cNvPr id="3" name="Content Placeholder 2"/>
          <p:cNvSpPr>
            <a:spLocks noGrp="1"/>
          </p:cNvSpPr>
          <p:nvPr>
            <p:ph idx="1"/>
          </p:nvPr>
        </p:nvSpPr>
        <p:spPr>
          <a:xfrm>
            <a:off x="265176" y="1580558"/>
            <a:ext cx="11375136" cy="402336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CBFFB-E640-4604-A508-0015AA18518A}" type="datetimeFigureOut">
              <a:rPr lang="en-GB" smtClean="0"/>
              <a:t>10/07/2025</a:t>
            </a:fld>
            <a:endParaRPr lang="en-GB"/>
          </a:p>
        </p:txBody>
      </p:sp>
      <p:sp>
        <p:nvSpPr>
          <p:cNvPr id="5" name="Footer Placeholder 4"/>
          <p:cNvSpPr>
            <a:spLocks noGrp="1"/>
          </p:cNvSpPr>
          <p:nvPr>
            <p:ph type="ftr" sz="quarter" idx="11"/>
          </p:nvPr>
        </p:nvSpPr>
        <p:spPr>
          <a:xfrm>
            <a:off x="3357001" y="6459784"/>
            <a:ext cx="4822804" cy="365125"/>
          </a:xfrm>
        </p:spPr>
        <p:txBody>
          <a:bodyPr/>
          <a:lstStyle>
            <a:lvl1pPr>
              <a:defRPr sz="1800" b="1"/>
            </a:lvl1pPr>
          </a:lstStyle>
          <a:p>
            <a:r>
              <a:rPr lang="en-GB" dirty="0"/>
              <a:t>Keeping in touch</a:t>
            </a:r>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pic>
        <p:nvPicPr>
          <p:cNvPr id="7" name="Content Placeholder 9" descr="A logo for a family&#10;&#10;Description automatically generated">
            <a:extLst>
              <a:ext uri="{FF2B5EF4-FFF2-40B4-BE49-F238E27FC236}">
                <a16:creationId xmlns:a16="http://schemas.microsoft.com/office/drawing/2014/main" id="{FCD9942D-7592-64C0-B2DA-01CE806C4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770" y="-10498"/>
            <a:ext cx="1886194" cy="1334530"/>
          </a:xfrm>
          <a:prstGeom prst="rect">
            <a:avLst/>
          </a:prstGeom>
        </p:spPr>
      </p:pic>
    </p:spTree>
    <p:extLst>
      <p:ext uri="{BB962C8B-B14F-4D97-AF65-F5344CB8AC3E}">
        <p14:creationId xmlns:p14="http://schemas.microsoft.com/office/powerpoint/2010/main" val="37557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CBFFB-E640-4604-A508-0015AA18518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36837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CBFFB-E640-4604-A508-0015AA18518A}" type="datetimeFigureOut">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216226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3CBFFB-E640-4604-A508-0015AA18518A}" type="datetimeFigureOut">
              <a:rPr lang="en-GB" smtClean="0"/>
              <a:t>10/07/2025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C2464AF-B8FF-434F-A3A9-2D5267E63A4D}" type="slidenum">
              <a:rPr lang="en-GB" smtClean="0"/>
              <a:t>‹#›</a:t>
            </a:fld>
            <a:endParaRPr lang="en-GB"/>
          </a:p>
        </p:txBody>
      </p:sp>
      <p:sp>
        <p:nvSpPr>
          <p:cNvPr id="2" name="Rectangle 1">
            <a:extLst>
              <a:ext uri="{FF2B5EF4-FFF2-40B4-BE49-F238E27FC236}">
                <a16:creationId xmlns:a16="http://schemas.microsoft.com/office/drawing/2014/main" id="{165E5B39-9CED-4A7B-F284-05ED8EB0FB27}"/>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3281338-B1ED-5D96-698D-8B1E25C7BE91}"/>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77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3CBFFB-E640-4604-A508-0015AA18518A}" type="datetimeFigureOut">
              <a:rPr lang="en-GB" smtClean="0"/>
              <a:t>10/07/2025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16792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3CBFFB-E640-4604-A508-0015AA18518A}" type="datetimeFigureOut">
              <a:rPr lang="en-GB" smtClean="0"/>
              <a:t>10/07/2025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4035728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6" r:id="rId4"/>
    <p:sldLayoutId id="2147483787" r:id="rId5"/>
    <p:sldLayoutId id="2147483788"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mailto:hfrs.youth@hertfordshire" TargetMode="External"/><Relationship Id="rId2" Type="http://schemas.openxmlformats.org/officeDocument/2006/relationships/hyperlink" Target="https://eur02.safelinks.protection.outlook.com/?url=https%3A%2F%2Fwww.hertfordshire.gov.uk%2Fmedia-library%2Fdocuments%2Ffire%2Flife-entry-criteria.pdf&amp;data=05%7C02%7CTeresa.Meehan%40hertfordshire.gov.uk%7C8333b5666591464c6d5508ddbbce1b19%7C53e92c3666174e71a989dd739ad32a4d%7C0%7C0%7C638873216387437055%7CUnknown%7CTWFpbGZsb3d8eyJFbXB0eU1hcGkiOnRydWUsIlYiOiIwLjAuMDAwMCIsIlAiOiJXaW4zMiIsIkFOIjoiTWFpbCIsIldUIjoyfQ%3D%3D%7C0%7C%7C%7C&amp;sdata=wJPveVbQTvMuEX8oF0KSg5jTXurxCgE6oyC0YiB%2FpvQ%3D&amp;reserved=0"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irststepsed.co.uk/services-and-suppo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scb.event-booking.org.uk/elearning-list" TargetMode="External"/><Relationship Id="rId2" Type="http://schemas.openxmlformats.org/officeDocument/2006/relationships/hyperlink" Target="https://hertfordshire.learningpool.com/login/index.php" TargetMode="Externa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directory.hertfordshire.gov.uk/Categories/53" TargetMode="External"/><Relationship Id="rId2" Type="http://schemas.openxmlformats.org/officeDocument/2006/relationships/hyperlink" Target="https://events.hertfordshire.gov.uk/local-off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hyperlink" Target="https://www.hertfordshire.gov.uk/services/schools-and-education/childcare-and-advice-for-parents/parents-and-family-support/relationships/relationship-support-for-parents.aspx?searchInput=&amp;page=1&amp;resultsPerPage=10&amp;view=card" TargetMode="External"/><Relationship Id="rId7" Type="http://schemas.openxmlformats.org/officeDocument/2006/relationships/package" Target="../embeddings/Microsoft_Word_Document1.docx"/><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Relationship%20Support%20Article%2025.pdf" TargetMode="External"/><Relationship Id="rId4" Type="http://schemas.openxmlformats.org/officeDocument/2006/relationships/hyperlink" Target="mailto:EHCommissioning@hertfordshire.gov.uk"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ur02.safelinks.protection.outlook.com/?url=https%3A%2F%2Fforms.office.com%2Fe%2FP2uxajPZyD&amp;data=05%7C02%7CJane.Parkins%40hertfordshire.gov.uk%7Cb4fbd629864d487655b408ddb5494070%7C53e92c3666174e71a989dd739ad32a4d%7C0%7C0%7C638866048413998233%7CUnknown%7CTWFpbGZsb3d8eyJFbXB0eU1hcGkiOnRydWUsIlYiOiIwLjAuMDAwMCIsIlAiOiJXaW4zMiIsIkFOIjoiTWFpbCIsIldUIjoyfQ%3D%3D%7C0%7C%7C%7C&amp;sdata=KhUf4WDzDI9bU%2FIfNdiiCjrjS6Q9XlvrkRNs%2BWVtDuk%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file:///\\Hertscc.gov.uk\Shared3\HERTFORD\CSF\CSFCENT\DATA\CSFSHARE\CSFDEV\EI&amp;TS\Families%20First%20Keeping%20in%20Touch\July%202025\Supporting%20Links%20Referral%20form%202025%20(SL169).docx"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hyperlink" Target="https://eur02.safelinks.protection.outlook.com/?url=http%3A%2F%2Fwww.familiesinfocus.co.uk%2F&amp;data=05%7C02%7CTeresa.Meehan%40hertfordshire.gov.uk%7C9154ba68480045ca925708dda40be94c%7C53e92c3666174e71a989dd739ad32a4d%7C0%7C0%7C638847093733281016%7CUnknown%7CTWFpbGZsb3d8eyJFbXB0eU1hcGkiOnRydWUsIlYiOiIwLjAuMDAwMCIsIlAiOiJXaW4zMiIsIkFOIjoiTWFpbCIsIldUIjoyfQ%3D%3D%7C60000%7C%7C%7C&amp;sdata=0TAI4GzQt%2FVhwHEQH07mW%2FSJJ0PIkZR5PW3CGHh5QP0%3D&amp;reserved=0"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mailto:bookings@familiesinfocus.co.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e/NSu0aCDSp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sportinherts.org.uk/Summer-Park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portinherts.org.uk/happy-activity-camp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ithyouth.org/lumi-nov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r02.safelinks.protection.outlook.com/?url=https%3A%2F%2Fbuff.ly%2FyRLEiRJ&amp;data=05%7C02%7CLisa.Gazeley%40hertfordshire.gov.uk%7Cc1de46560efa469526f808ddaa9f0967%7C53e92c3666174e71a989dd739ad32a4d%7C0%7C0%7C638854322227671530%7CUnknown%7CTWFpbGZsb3d8eyJFbXB0eU1hcGkiOnRydWUsIlYiOiIwLjAuMDAwMCIsIlAiOiJXaW4zMiIsIkFOIjoiTWFpbCIsIldUIjoyfQ%3D%3D%7C0%7C%7C%7C&amp;sdata=MqZHyNASM8I3VhUIqZffUBduTnFQXEU%2FA%2BjS1OuPGmU%3D&amp;reserved=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erts-cypmhs.tfemagazine.co.uk/current.default.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79" y="3597781"/>
            <a:ext cx="4880621" cy="2467779"/>
          </a:xfrm>
        </p:spPr>
        <p:txBody>
          <a:bodyPr>
            <a:normAutofit fontScale="90000"/>
          </a:bodyPr>
          <a:lstStyle/>
          <a:p>
            <a:r>
              <a:rPr lang="en-GB" sz="5400" b="1" dirty="0">
                <a:latin typeface="Calibri" panose="020F0502020204030204" pitchFamily="34" charset="0"/>
                <a:cs typeface="Calibri" panose="020F0502020204030204" pitchFamily="34" charset="0"/>
              </a:rPr>
              <a:t>Families First </a:t>
            </a: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News sharing</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4400" b="1" dirty="0">
                <a:solidFill>
                  <a:schemeClr val="tx1"/>
                </a:solidFill>
                <a:latin typeface="Calibri" panose="020F0502020204030204" pitchFamily="34" charset="0"/>
                <a:cs typeface="Calibri" panose="020F0502020204030204" pitchFamily="34" charset="0"/>
              </a:rPr>
              <a:t>Keeping in Touch</a:t>
            </a:r>
            <a:br>
              <a:rPr lang="en-GB" sz="4400" b="1" dirty="0">
                <a:solidFill>
                  <a:schemeClr val="tx1"/>
                </a:solidFill>
                <a:latin typeface="Calibri" panose="020F0502020204030204" pitchFamily="34" charset="0"/>
                <a:cs typeface="Calibri" panose="020F0502020204030204" pitchFamily="34" charset="0"/>
              </a:rPr>
            </a:br>
            <a:br>
              <a:rPr lang="en-GB" sz="4400" b="1" dirty="0">
                <a:solidFill>
                  <a:schemeClr val="tx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Chris O’Conner</a:t>
            </a:r>
            <a:br>
              <a:rPr lang="en-GB" sz="3100" b="1" dirty="0">
                <a:solidFill>
                  <a:schemeClr val="bg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SERVICE MANAGER</a:t>
            </a:r>
            <a:br>
              <a:rPr lang="en-GB" sz="2200" dirty="0">
                <a:solidFill>
                  <a:schemeClr val="bg1"/>
                </a:solidFill>
                <a:latin typeface="Calibri" panose="020F0502020204030204" pitchFamily="34" charset="0"/>
                <a:cs typeface="Calibri" panose="020F0502020204030204" pitchFamily="34" charset="0"/>
              </a:rPr>
            </a:br>
            <a:r>
              <a:rPr lang="en-GB" sz="1800" dirty="0">
                <a:solidFill>
                  <a:schemeClr val="bg1"/>
                </a:solidFill>
                <a:latin typeface="Calibri" panose="020F0502020204030204" pitchFamily="34" charset="0"/>
                <a:cs typeface="Calibri" panose="020F0502020204030204" pitchFamily="34" charset="0"/>
              </a:rPr>
              <a:t>SUPPORTING FAMILIES | CHILDRENS SERVICES</a:t>
            </a:r>
            <a:br>
              <a:rPr lang="en-GB" sz="1300" dirty="0">
                <a:solidFill>
                  <a:schemeClr val="bg1"/>
                </a:solidFill>
                <a:latin typeface="Calibri" panose="020F0502020204030204" pitchFamily="34" charset="0"/>
                <a:cs typeface="Calibri" panose="020F0502020204030204" pitchFamily="34" charset="0"/>
              </a:rPr>
            </a:br>
            <a:br>
              <a:rPr lang="en-GB" sz="2700" dirty="0"/>
            </a:br>
            <a:endParaRPr lang="en-GB" b="1" dirty="0">
              <a:latin typeface="Calibri" panose="020F0502020204030204" pitchFamily="34" charset="0"/>
              <a:cs typeface="Calibri" panose="020F0502020204030204" pitchFamily="34" charset="0"/>
            </a:endParaRPr>
          </a:p>
        </p:txBody>
      </p:sp>
      <p:pic>
        <p:nvPicPr>
          <p:cNvPr id="10" name="Content Placeholder 9" descr="A logo for a family&#10;&#10;Description automatically generated">
            <a:extLst>
              <a:ext uri="{FF2B5EF4-FFF2-40B4-BE49-F238E27FC236}">
                <a16:creationId xmlns:a16="http://schemas.microsoft.com/office/drawing/2014/main" id="{DB6BFE24-0AA0-FA0B-27DF-B83A71FDF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5273" y="2780155"/>
            <a:ext cx="4992624" cy="3532409"/>
          </a:xfrm>
        </p:spPr>
      </p:pic>
      <p:sp>
        <p:nvSpPr>
          <p:cNvPr id="9" name="Content Placeholder 8">
            <a:extLst>
              <a:ext uri="{FF2B5EF4-FFF2-40B4-BE49-F238E27FC236}">
                <a16:creationId xmlns:a16="http://schemas.microsoft.com/office/drawing/2014/main" id="{06DA2ABD-6410-031A-BC37-5DCE7275D8B0}"/>
              </a:ext>
            </a:extLst>
          </p:cNvPr>
          <p:cNvSpPr>
            <a:spLocks noGrp="1"/>
          </p:cNvSpPr>
          <p:nvPr>
            <p:ph type="body" sz="half" idx="2"/>
          </p:nvPr>
        </p:nvSpPr>
        <p:spPr>
          <a:xfrm>
            <a:off x="1880475" y="6291931"/>
            <a:ext cx="2096614" cy="647529"/>
          </a:xfrm>
        </p:spPr>
        <p:txBody>
          <a:bodyPr>
            <a:normAutofit/>
          </a:bodyPr>
          <a:lstStyle/>
          <a:p>
            <a:r>
              <a:rPr lang="en-GB" sz="2300" b="1" dirty="0">
                <a:solidFill>
                  <a:schemeClr val="bg1"/>
                </a:solidFill>
              </a:rPr>
              <a:t>JULY 2025</a:t>
            </a:r>
          </a:p>
          <a:p>
            <a:endParaRPr lang="en-GB" dirty="0"/>
          </a:p>
        </p:txBody>
      </p:sp>
      <p:pic>
        <p:nvPicPr>
          <p:cNvPr id="14" name="Picture 13" descr="Blank speech balloons">
            <a:extLst>
              <a:ext uri="{FF2B5EF4-FFF2-40B4-BE49-F238E27FC236}">
                <a16:creationId xmlns:a16="http://schemas.microsoft.com/office/drawing/2014/main" id="{BD131BDD-EC25-2640-4BE5-E4ACA2474F59}"/>
              </a:ext>
            </a:extLst>
          </p:cNvPr>
          <p:cNvPicPr>
            <a:picLocks noChangeAspect="1"/>
          </p:cNvPicPr>
          <p:nvPr/>
        </p:nvPicPr>
        <p:blipFill rotWithShape="1">
          <a:blip r:embed="rId4">
            <a:extLst>
              <a:ext uri="{28A0092B-C50C-407E-A947-70E740481C1C}">
                <a14:useLocalDpi xmlns:a14="http://schemas.microsoft.com/office/drawing/2010/main" val="0"/>
              </a:ext>
            </a:extLst>
          </a:blip>
          <a:srcRect b="45700"/>
          <a:stretch/>
        </p:blipFill>
        <p:spPr>
          <a:xfrm>
            <a:off x="4135965" y="22561"/>
            <a:ext cx="8159007" cy="2300510"/>
          </a:xfrm>
          <a:prstGeom prst="rect">
            <a:avLst/>
          </a:prstGeom>
        </p:spPr>
      </p:pic>
    </p:spTree>
    <p:extLst>
      <p:ext uri="{BB962C8B-B14F-4D97-AF65-F5344CB8AC3E}">
        <p14:creationId xmlns:p14="http://schemas.microsoft.com/office/powerpoint/2010/main" val="196321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F4EB-9C4E-1130-276E-40A5F1701233}"/>
              </a:ext>
            </a:extLst>
          </p:cNvPr>
          <p:cNvSpPr>
            <a:spLocks noGrp="1"/>
          </p:cNvSpPr>
          <p:nvPr>
            <p:ph type="title"/>
          </p:nvPr>
        </p:nvSpPr>
        <p:spPr/>
        <p:txBody>
          <a:bodyPr/>
          <a:lstStyle/>
          <a:p>
            <a:r>
              <a:rPr lang="en-GB" dirty="0"/>
              <a:t>Watford </a:t>
            </a:r>
            <a:r>
              <a:rPr lang="en-GB" dirty="0" err="1"/>
              <a:t>LiFE</a:t>
            </a:r>
            <a:r>
              <a:rPr lang="en-GB" dirty="0"/>
              <a:t> Course: September 2025</a:t>
            </a:r>
          </a:p>
        </p:txBody>
      </p:sp>
      <p:sp>
        <p:nvSpPr>
          <p:cNvPr id="3" name="Content Placeholder 2">
            <a:extLst>
              <a:ext uri="{FF2B5EF4-FFF2-40B4-BE49-F238E27FC236}">
                <a16:creationId xmlns:a16="http://schemas.microsoft.com/office/drawing/2014/main" id="{B21AC53C-837E-517B-ED43-52B09776F9BA}"/>
              </a:ext>
            </a:extLst>
          </p:cNvPr>
          <p:cNvSpPr>
            <a:spLocks noGrp="1"/>
          </p:cNvSpPr>
          <p:nvPr>
            <p:ph idx="1"/>
          </p:nvPr>
        </p:nvSpPr>
        <p:spPr/>
        <p:txBody>
          <a:bodyPr/>
          <a:lstStyle/>
          <a:p>
            <a:pPr marL="90488" indent="1588">
              <a:buNone/>
            </a:pPr>
            <a:r>
              <a:rPr lang="en-US" sz="1800" dirty="0">
                <a:effectLst/>
                <a:latin typeface="Aptos" panose="020B0004020202020204" pitchFamily="34" charset="0"/>
                <a:ea typeface="Aptos" panose="020B0004020202020204" pitchFamily="34" charset="0"/>
              </a:rPr>
              <a:t>The </a:t>
            </a:r>
            <a:r>
              <a:rPr lang="en-US" sz="1800" dirty="0" err="1">
                <a:effectLst/>
                <a:latin typeface="Aptos" panose="020B0004020202020204" pitchFamily="34" charset="0"/>
                <a:ea typeface="Aptos" panose="020B0004020202020204" pitchFamily="34" charset="0"/>
              </a:rPr>
              <a:t>LiFE</a:t>
            </a:r>
            <a:r>
              <a:rPr lang="en-US" sz="1800" dirty="0">
                <a:effectLst/>
                <a:latin typeface="Aptos" panose="020B0004020202020204" pitchFamily="34" charset="0"/>
                <a:ea typeface="Aptos" panose="020B0004020202020204" pitchFamily="34" charset="0"/>
              </a:rPr>
              <a:t> Course will be running , from</a:t>
            </a:r>
            <a:r>
              <a:rPr lang="en-US" sz="1800" b="1" dirty="0">
                <a:effectLst/>
                <a:latin typeface="Aptos" panose="020B0004020202020204" pitchFamily="34" charset="0"/>
                <a:ea typeface="Aptos" panose="020B0004020202020204" pitchFamily="34" charset="0"/>
              </a:rPr>
              <a:t> </a:t>
            </a:r>
            <a:r>
              <a:rPr lang="en-GB" sz="1800" b="1" dirty="0">
                <a:effectLst/>
                <a:latin typeface="Aptos" panose="020B0004020202020204" pitchFamily="34" charset="0"/>
                <a:ea typeface="Aptos" panose="020B0004020202020204" pitchFamily="34" charset="0"/>
              </a:rPr>
              <a:t>Watford</a:t>
            </a:r>
            <a:r>
              <a:rPr lang="en-GB" sz="1800" dirty="0">
                <a:effectLst/>
                <a:latin typeface="Aptos" panose="020B0004020202020204" pitchFamily="34" charset="0"/>
                <a:ea typeface="Aptos" panose="020B0004020202020204" pitchFamily="34" charset="0"/>
              </a:rPr>
              <a:t> </a:t>
            </a:r>
            <a:r>
              <a:rPr lang="en-US" sz="1800" b="1" dirty="0">
                <a:effectLst/>
                <a:latin typeface="Aptos" panose="020B0004020202020204" pitchFamily="34" charset="0"/>
                <a:ea typeface="Aptos" panose="020B0004020202020204" pitchFamily="34" charset="0"/>
              </a:rPr>
              <a:t>Fire Station</a:t>
            </a:r>
            <a:r>
              <a:rPr lang="en-US" sz="1800" dirty="0">
                <a:effectLst/>
                <a:latin typeface="Aptos" panose="020B0004020202020204" pitchFamily="34" charset="0"/>
                <a:ea typeface="Aptos" panose="020B0004020202020204" pitchFamily="34" charset="0"/>
              </a:rPr>
              <a:t> on </a:t>
            </a:r>
            <a:r>
              <a:rPr lang="en-GB" sz="1800" b="1" dirty="0">
                <a:effectLst/>
                <a:latin typeface="Aptos" panose="020B0004020202020204" pitchFamily="34" charset="0"/>
                <a:ea typeface="Aptos" panose="020B0004020202020204" pitchFamily="34" charset="0"/>
              </a:rPr>
              <a:t>Tuesday 23</a:t>
            </a:r>
            <a:r>
              <a:rPr lang="en-GB" sz="1800" b="1" baseline="30000" dirty="0">
                <a:effectLst/>
                <a:latin typeface="Aptos" panose="020B0004020202020204" pitchFamily="34" charset="0"/>
                <a:ea typeface="Aptos" panose="020B0004020202020204" pitchFamily="34" charset="0"/>
              </a:rPr>
              <a:t>rd</a:t>
            </a:r>
            <a:r>
              <a:rPr lang="en-GB" sz="1800" b="1" dirty="0">
                <a:effectLst/>
                <a:latin typeface="Aptos" panose="020B0004020202020204" pitchFamily="34" charset="0"/>
                <a:ea typeface="Aptos" panose="020B0004020202020204" pitchFamily="34" charset="0"/>
              </a:rPr>
              <a:t> – Friday 26</a:t>
            </a:r>
            <a:r>
              <a:rPr lang="en-GB" sz="1800" b="1" baseline="30000" dirty="0">
                <a:effectLst/>
                <a:latin typeface="Aptos" panose="020B0004020202020204" pitchFamily="34" charset="0"/>
                <a:ea typeface="Aptos" panose="020B0004020202020204" pitchFamily="34" charset="0"/>
              </a:rPr>
              <a:t>th</a:t>
            </a:r>
            <a:r>
              <a:rPr lang="en-GB" sz="1800" b="1" dirty="0">
                <a:effectLst/>
                <a:latin typeface="Aptos" panose="020B0004020202020204" pitchFamily="34" charset="0"/>
                <a:ea typeface="Aptos" panose="020B0004020202020204" pitchFamily="34" charset="0"/>
              </a:rPr>
              <a:t> September 2025</a:t>
            </a:r>
            <a:endParaRPr lang="en-GB" sz="1800" dirty="0">
              <a:effectLst/>
              <a:latin typeface="Calibri" panose="020F0502020204030204" pitchFamily="34" charset="0"/>
              <a:ea typeface="Aptos" panose="020B0004020202020204" pitchFamily="34" charset="0"/>
            </a:endParaRPr>
          </a:p>
          <a:p>
            <a:pPr marL="90488" indent="1588">
              <a:buNone/>
            </a:pPr>
            <a:r>
              <a:rPr lang="en-US" sz="1800" dirty="0">
                <a:effectLst/>
                <a:latin typeface="Aptos" panose="020B0004020202020204" pitchFamily="34" charset="0"/>
                <a:ea typeface="Aptos" panose="020B0004020202020204" pitchFamily="34" charset="0"/>
                <a:cs typeface="Calibri" panose="020F0502020204030204" pitchFamily="34" charset="0"/>
              </a:rPr>
              <a:t>Hertfordshire Fire &amp; Rescue Service delivers the </a:t>
            </a:r>
            <a:r>
              <a:rPr lang="en-US" sz="1800" dirty="0" err="1">
                <a:effectLst/>
                <a:latin typeface="Aptos" panose="020B0004020202020204" pitchFamily="34" charset="0"/>
                <a:ea typeface="Aptos" panose="020B0004020202020204" pitchFamily="34" charset="0"/>
                <a:cs typeface="Calibri" panose="020F0502020204030204" pitchFamily="34" charset="0"/>
              </a:rPr>
              <a:t>LiFE</a:t>
            </a:r>
            <a:r>
              <a:rPr lang="en-US" sz="1800" dirty="0">
                <a:effectLst/>
                <a:latin typeface="Aptos" panose="020B0004020202020204" pitchFamily="34" charset="0"/>
                <a:ea typeface="Aptos" panose="020B0004020202020204" pitchFamily="34" charset="0"/>
                <a:cs typeface="Calibri" panose="020F0502020204030204" pitchFamily="34" charset="0"/>
              </a:rPr>
              <a:t> course, which is a 4-day </a:t>
            </a:r>
            <a:r>
              <a:rPr lang="en-US" sz="1800" dirty="0" err="1">
                <a:effectLst/>
                <a:latin typeface="Aptos" panose="020B0004020202020204" pitchFamily="34" charset="0"/>
                <a:ea typeface="Aptos" panose="020B0004020202020204" pitchFamily="34" charset="0"/>
                <a:cs typeface="Calibri" panose="020F0502020204030204" pitchFamily="34" charset="0"/>
              </a:rPr>
              <a:t>programme</a:t>
            </a:r>
            <a:r>
              <a:rPr lang="en-US" sz="1800" dirty="0">
                <a:effectLst/>
                <a:latin typeface="Aptos" panose="020B0004020202020204" pitchFamily="34" charset="0"/>
                <a:ea typeface="Aptos" panose="020B0004020202020204" pitchFamily="34" charset="0"/>
                <a:cs typeface="Calibri" panose="020F0502020204030204" pitchFamily="34" charset="0"/>
              </a:rPr>
              <a:t>, delivered by firefighters, based on the role of a firefighter.</a:t>
            </a:r>
          </a:p>
          <a:p>
            <a:pPr marL="90488" indent="1588">
              <a:buNone/>
            </a:pPr>
            <a:endParaRPr lang="en-US" sz="1800" dirty="0">
              <a:latin typeface="Aptos" panose="020B0004020202020204" pitchFamily="34" charset="0"/>
              <a:cs typeface="Calibri" panose="020F0502020204030204" pitchFamily="34" charset="0"/>
            </a:endParaRPr>
          </a:p>
          <a:p>
            <a:pPr marL="90488" indent="1588">
              <a:buNone/>
            </a:pPr>
            <a:r>
              <a:rPr lang="en-US" sz="1800" dirty="0">
                <a:effectLst/>
                <a:latin typeface="Aptos" panose="020B0004020202020204" pitchFamily="34" charset="0"/>
                <a:ea typeface="Aptos" panose="020B0004020202020204" pitchFamily="34" charset="0"/>
              </a:rPr>
              <a:t>This </a:t>
            </a:r>
            <a:r>
              <a:rPr lang="en-US" sz="1800" dirty="0" err="1">
                <a:effectLst/>
                <a:latin typeface="Aptos" panose="020B0004020202020204" pitchFamily="34" charset="0"/>
                <a:ea typeface="Aptos" panose="020B0004020202020204" pitchFamily="34" charset="0"/>
              </a:rPr>
              <a:t>programme</a:t>
            </a:r>
            <a:r>
              <a:rPr lang="en-US" sz="1800" dirty="0">
                <a:effectLst/>
                <a:latin typeface="Aptos" panose="020B0004020202020204" pitchFamily="34" charset="0"/>
                <a:ea typeface="Aptos" panose="020B0004020202020204" pitchFamily="34" charset="0"/>
              </a:rPr>
              <a:t> is aimed at young people aged between 13- 16 years old, who may be having challenges at school, have poor attendance, displaying anti-social </a:t>
            </a:r>
            <a:r>
              <a:rPr lang="en-US" sz="1800" dirty="0" err="1">
                <a:effectLst/>
                <a:latin typeface="Aptos" panose="020B0004020202020204" pitchFamily="34" charset="0"/>
                <a:ea typeface="Aptos" panose="020B0004020202020204" pitchFamily="34" charset="0"/>
              </a:rPr>
              <a:t>behaviour</a:t>
            </a:r>
            <a:r>
              <a:rPr lang="en-US" sz="1800" dirty="0">
                <a:effectLst/>
                <a:latin typeface="Aptos" panose="020B0004020202020204" pitchFamily="34" charset="0"/>
                <a:ea typeface="Aptos" panose="020B0004020202020204" pitchFamily="34" charset="0"/>
              </a:rPr>
              <a:t> or are at risk of exclusion or offending, and/or have low confidence and self-esteem. Please see the attached link for full entry requirements</a:t>
            </a:r>
            <a:r>
              <a:rPr lang="en-GB" sz="1800" dirty="0">
                <a:solidFill>
                  <a:srgbClr val="000000"/>
                </a:solidFill>
                <a:effectLst/>
                <a:latin typeface="Aptos" panose="020B0004020202020204" pitchFamily="34" charset="0"/>
                <a:ea typeface="Aptos" panose="020B0004020202020204" pitchFamily="34" charset="0"/>
              </a:rPr>
              <a:t>: </a:t>
            </a:r>
            <a:r>
              <a:rPr lang="en-GB" sz="1800" u="sng" dirty="0">
                <a:solidFill>
                  <a:srgbClr val="0000FF"/>
                </a:solidFill>
                <a:effectLst/>
                <a:latin typeface="Aptos" panose="020B0004020202020204" pitchFamily="34" charset="0"/>
                <a:ea typeface="Aptos" panose="020B0004020202020204" pitchFamily="34" charset="0"/>
                <a:hlinkClick r:id="rId2"/>
              </a:rPr>
              <a:t>life-entry-criteria.pdf (hertfordshire.gov.uk)</a:t>
            </a:r>
            <a:r>
              <a:rPr lang="en-GB" sz="1800" dirty="0">
                <a:effectLst/>
                <a:latin typeface="Aptos" panose="020B0004020202020204" pitchFamily="34" charset="0"/>
                <a:ea typeface="Aptos" panose="020B0004020202020204" pitchFamily="34" charset="0"/>
              </a:rPr>
              <a:t>.</a:t>
            </a:r>
            <a:endParaRPr lang="en-GB" sz="1800" dirty="0">
              <a:effectLst/>
              <a:latin typeface="Calibri" panose="020F0502020204030204" pitchFamily="34" charset="0"/>
              <a:ea typeface="Aptos" panose="020B0004020202020204" pitchFamily="34" charset="0"/>
            </a:endParaRPr>
          </a:p>
          <a:p>
            <a:pPr marL="90488" indent="1588">
              <a:buNone/>
            </a:pPr>
            <a:r>
              <a:rPr lang="en-US" sz="1800" dirty="0">
                <a:effectLst/>
                <a:latin typeface="Aptos" panose="020B0004020202020204" pitchFamily="34" charset="0"/>
                <a:ea typeface="Aptos" panose="020B0004020202020204" pitchFamily="34" charset="0"/>
                <a:cs typeface="Calibri" panose="020F0502020204030204" pitchFamily="34" charset="0"/>
              </a:rPr>
              <a:t> Complete this referral form giving as much information as possible and then email it to </a:t>
            </a:r>
            <a:r>
              <a:rPr lang="en-US" sz="1800" u="sng" dirty="0">
                <a:solidFill>
                  <a:srgbClr val="0070C0"/>
                </a:solidFill>
                <a:effectLst/>
                <a:latin typeface="Aptos" panose="020B0004020202020204" pitchFamily="34" charset="0"/>
                <a:ea typeface="Aptos" panose="020B0004020202020204" pitchFamily="34" charset="0"/>
                <a:hlinkClick r:id="rId3"/>
              </a:rPr>
              <a:t>hfrs.youth@hertfordshire</a:t>
            </a:r>
            <a:r>
              <a:rPr lang="en-US" sz="1800" u="sng" dirty="0">
                <a:solidFill>
                  <a:srgbClr val="0070C0"/>
                </a:solidFill>
                <a:effectLst/>
                <a:latin typeface="Aptos" panose="020B0004020202020204" pitchFamily="34" charset="0"/>
                <a:ea typeface="Aptos" panose="020B0004020202020204" pitchFamily="34" charset="0"/>
                <a:cs typeface="Calibri" panose="020F0502020204030204" pitchFamily="34" charset="0"/>
              </a:rPr>
              <a:t>.gov.uk</a:t>
            </a:r>
            <a:r>
              <a:rPr lang="en-US" sz="1800" dirty="0">
                <a:effectLst/>
                <a:latin typeface="Aptos" panose="020B0004020202020204" pitchFamily="34" charset="0"/>
                <a:ea typeface="Aptos" panose="020B0004020202020204" pitchFamily="34" charset="0"/>
                <a:cs typeface="Calibri" panose="020F0502020204030204" pitchFamily="34" charset="0"/>
              </a:rPr>
              <a:t>  </a:t>
            </a:r>
          </a:p>
          <a:p>
            <a:pPr>
              <a:buNone/>
            </a:pPr>
            <a:endParaRPr lang="en-US" sz="1800" dirty="0">
              <a:effectLst/>
              <a:latin typeface="Aptos" panose="020B0004020202020204" pitchFamily="34" charset="0"/>
              <a:ea typeface="Aptos" panose="020B0004020202020204" pitchFamily="34" charset="0"/>
              <a:cs typeface="Calibri" panose="020F0502020204030204" pitchFamily="34" charset="0"/>
            </a:endParaRPr>
          </a:p>
          <a:p>
            <a:pPr>
              <a:buNone/>
            </a:pPr>
            <a:endParaRPr lang="en-US" sz="1800" dirty="0">
              <a:latin typeface="Aptos" panose="020B0004020202020204" pitchFamily="34" charset="0"/>
              <a:cs typeface="Calibri" panose="020F0502020204030204" pitchFamily="34" charset="0"/>
            </a:endParaRPr>
          </a:p>
          <a:p>
            <a:pPr>
              <a:buNone/>
            </a:pPr>
            <a:endParaRPr lang="en-GB" dirty="0"/>
          </a:p>
        </p:txBody>
      </p:sp>
      <p:graphicFrame>
        <p:nvGraphicFramePr>
          <p:cNvPr id="4" name="Object 3">
            <a:extLst>
              <a:ext uri="{FF2B5EF4-FFF2-40B4-BE49-F238E27FC236}">
                <a16:creationId xmlns:a16="http://schemas.microsoft.com/office/drawing/2014/main" id="{BF91B3F6-E977-E84D-398A-4545A034F134}"/>
              </a:ext>
            </a:extLst>
          </p:cNvPr>
          <p:cNvGraphicFramePr>
            <a:graphicFrameLocks noChangeAspect="1"/>
          </p:cNvGraphicFramePr>
          <p:nvPr>
            <p:extLst>
              <p:ext uri="{D42A27DB-BD31-4B8C-83A1-F6EECF244321}">
                <p14:modId xmlns:p14="http://schemas.microsoft.com/office/powerpoint/2010/main" val="4128689229"/>
              </p:ext>
            </p:extLst>
          </p:nvPr>
        </p:nvGraphicFramePr>
        <p:xfrm>
          <a:off x="551687" y="4975558"/>
          <a:ext cx="1616021" cy="1425241"/>
        </p:xfrm>
        <a:graphic>
          <a:graphicData uri="http://schemas.openxmlformats.org/presentationml/2006/ole">
            <mc:AlternateContent xmlns:mc="http://schemas.openxmlformats.org/markup-compatibility/2006">
              <mc:Choice xmlns:v="urn:schemas-microsoft-com:vml" Requires="v">
                <p:oleObj name="Document" showAsIcon="1" r:id="rId4" imgW="914608" imgH="806335" progId="Word.Document.12">
                  <p:embed/>
                </p:oleObj>
              </mc:Choice>
              <mc:Fallback>
                <p:oleObj name="Document" showAsIcon="1" r:id="rId4" imgW="914608" imgH="806335" progId="Word.Document.12">
                  <p:embed/>
                  <p:pic>
                    <p:nvPicPr>
                      <p:cNvPr id="4" name="Object 3">
                        <a:extLst>
                          <a:ext uri="{FF2B5EF4-FFF2-40B4-BE49-F238E27FC236}">
                            <a16:creationId xmlns:a16="http://schemas.microsoft.com/office/drawing/2014/main" id="{BF91B3F6-E977-E84D-398A-4545A034F134}"/>
                          </a:ext>
                        </a:extLst>
                      </p:cNvPr>
                      <p:cNvPicPr/>
                      <p:nvPr/>
                    </p:nvPicPr>
                    <p:blipFill>
                      <a:blip r:embed="rId5"/>
                      <a:stretch>
                        <a:fillRect/>
                      </a:stretch>
                    </p:blipFill>
                    <p:spPr>
                      <a:xfrm>
                        <a:off x="551687" y="4975558"/>
                        <a:ext cx="1616021" cy="1425241"/>
                      </a:xfrm>
                      <a:prstGeom prst="rect">
                        <a:avLst/>
                      </a:prstGeom>
                    </p:spPr>
                  </p:pic>
                </p:oleObj>
              </mc:Fallback>
            </mc:AlternateContent>
          </a:graphicData>
        </a:graphic>
      </p:graphicFrame>
      <p:pic>
        <p:nvPicPr>
          <p:cNvPr id="1026" name="Picture 5">
            <a:extLst>
              <a:ext uri="{FF2B5EF4-FFF2-40B4-BE49-F238E27FC236}">
                <a16:creationId xmlns:a16="http://schemas.microsoft.com/office/drawing/2014/main" id="{A6E436EF-580D-CEAC-89EC-1C8288A92B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4644" y="4312242"/>
            <a:ext cx="1825668" cy="182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68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C7E6-08B0-C44F-1912-A773FC939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31AE7-C1A5-00D8-7AAC-25FBF7352FFA}"/>
              </a:ext>
            </a:extLst>
          </p:cNvPr>
          <p:cNvSpPr>
            <a:spLocks noGrp="1"/>
          </p:cNvSpPr>
          <p:nvPr>
            <p:ph type="title"/>
          </p:nvPr>
        </p:nvSpPr>
        <p:spPr/>
        <p:txBody>
          <a:bodyPr>
            <a:normAutofit/>
          </a:bodyPr>
          <a:lstStyle/>
          <a:p>
            <a:r>
              <a:rPr lang="en-GB" sz="4400" dirty="0">
                <a:effectLst/>
                <a:latin typeface="Arial" panose="020B0604020202020204" pitchFamily="34" charset="0"/>
                <a:ea typeface="Calibri" panose="020F0502020204030204" pitchFamily="34" charset="0"/>
              </a:rPr>
              <a:t>First Steps ED</a:t>
            </a:r>
            <a:endParaRPr lang="en-GB" sz="9600" dirty="0"/>
          </a:p>
        </p:txBody>
      </p:sp>
      <p:sp>
        <p:nvSpPr>
          <p:cNvPr id="5" name="Content Placeholder 4">
            <a:extLst>
              <a:ext uri="{FF2B5EF4-FFF2-40B4-BE49-F238E27FC236}">
                <a16:creationId xmlns:a16="http://schemas.microsoft.com/office/drawing/2014/main" id="{9CFF1ECE-E416-CB84-77E8-0CA52CA52336}"/>
              </a:ext>
            </a:extLst>
          </p:cNvPr>
          <p:cNvSpPr>
            <a:spLocks noGrp="1"/>
          </p:cNvSpPr>
          <p:nvPr>
            <p:ph idx="1"/>
          </p:nvPr>
        </p:nvSpPr>
        <p:spPr>
          <a:xfrm>
            <a:off x="408432" y="1481800"/>
            <a:ext cx="5820918" cy="4023360"/>
          </a:xfrm>
        </p:spPr>
        <p:txBody>
          <a:bodyPr>
            <a:normAutofit lnSpcReduction="10000"/>
          </a:bodyPr>
          <a:lstStyle/>
          <a:p>
            <a:pPr>
              <a:lnSpc>
                <a:spcPct val="115000"/>
              </a:lnSpc>
              <a:buNone/>
            </a:pPr>
            <a:r>
              <a:rPr lang="en-GB" sz="1800" dirty="0">
                <a:effectLst/>
                <a:latin typeface="Arial" panose="020B0604020202020204" pitchFamily="34" charset="0"/>
                <a:ea typeface="Calibri" panose="020F0502020204030204" pitchFamily="34" charset="0"/>
              </a:rPr>
              <a:t>First Steps ED offer various free early help support options for 5–18-year-olds in Hertfordshire with eating disorders/disordered eating. This includes group workshops, one-to-one sessions, and easy-to-access self-help guided resources. Children and young people don’t need to be physically unwell due to their eating behaviours to ask for support – it’s always best to ask for help as soon as possible. Eating disorders can happen to anyone at any time. First Steps ED support is on hand for anyone regardless of ability, background or identity.</a:t>
            </a:r>
            <a:endParaRPr lang="en-GB" sz="1800" dirty="0">
              <a:effectLst/>
              <a:latin typeface="Calibri" panose="020F0502020204030204" pitchFamily="34" charset="0"/>
              <a:ea typeface="Calibri" panose="020F0502020204030204" pitchFamily="34" charset="0"/>
            </a:endParaRPr>
          </a:p>
          <a:p>
            <a:pPr>
              <a:buNone/>
            </a:pPr>
            <a:r>
              <a:rPr lang="en-GB" sz="1800" dirty="0">
                <a:effectLst/>
                <a:latin typeface="Arial" panose="020B0604020202020204" pitchFamily="34" charset="0"/>
                <a:ea typeface="Calibri" panose="020F0502020204030204" pitchFamily="34" charset="0"/>
              </a:rPr>
              <a:t>Find out more on their website: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Services &amp; Support | First Steps ED</a:t>
            </a:r>
            <a:endParaRPr lang="en-GB" dirty="0"/>
          </a:p>
        </p:txBody>
      </p:sp>
      <p:pic>
        <p:nvPicPr>
          <p:cNvPr id="7" name="Picture 6">
            <a:extLst>
              <a:ext uri="{FF2B5EF4-FFF2-40B4-BE49-F238E27FC236}">
                <a16:creationId xmlns:a16="http://schemas.microsoft.com/office/drawing/2014/main" id="{6C364C69-2F3E-3040-05FD-0876632BC7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811" y="1465893"/>
            <a:ext cx="3159442" cy="4477071"/>
          </a:xfrm>
          <a:prstGeom prst="rect">
            <a:avLst/>
          </a:prstGeom>
          <a:noFill/>
          <a:ln>
            <a:noFill/>
          </a:ln>
        </p:spPr>
      </p:pic>
    </p:spTree>
    <p:extLst>
      <p:ext uri="{BB962C8B-B14F-4D97-AF65-F5344CB8AC3E}">
        <p14:creationId xmlns:p14="http://schemas.microsoft.com/office/powerpoint/2010/main" val="303723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2F34-1BD4-D82E-B08D-82465A063564}"/>
              </a:ext>
            </a:extLst>
          </p:cNvPr>
          <p:cNvSpPr>
            <a:spLocks noGrp="1"/>
          </p:cNvSpPr>
          <p:nvPr>
            <p:ph type="title"/>
          </p:nvPr>
        </p:nvSpPr>
        <p:spPr/>
        <p:txBody>
          <a:bodyPr/>
          <a:lstStyle/>
          <a:p>
            <a:r>
              <a:rPr lang="en-GB" dirty="0"/>
              <a:t>Young Carers – new </a:t>
            </a:r>
            <a:r>
              <a:rPr lang="en-GB" dirty="0" err="1"/>
              <a:t>iLearn</a:t>
            </a:r>
            <a:r>
              <a:rPr lang="en-GB" dirty="0"/>
              <a:t> available</a:t>
            </a:r>
          </a:p>
        </p:txBody>
      </p:sp>
      <p:sp>
        <p:nvSpPr>
          <p:cNvPr id="3" name="Content Placeholder 2">
            <a:extLst>
              <a:ext uri="{FF2B5EF4-FFF2-40B4-BE49-F238E27FC236}">
                <a16:creationId xmlns:a16="http://schemas.microsoft.com/office/drawing/2014/main" id="{91EB6E69-50A7-3FD2-409F-5451CBFFE162}"/>
              </a:ext>
            </a:extLst>
          </p:cNvPr>
          <p:cNvSpPr>
            <a:spLocks noGrp="1"/>
          </p:cNvSpPr>
          <p:nvPr>
            <p:ph idx="1"/>
          </p:nvPr>
        </p:nvSpPr>
        <p:spPr>
          <a:xfrm>
            <a:off x="265175" y="1580558"/>
            <a:ext cx="6334407" cy="4023360"/>
          </a:xfrm>
        </p:spPr>
        <p:txBody>
          <a:bodyPr>
            <a:normAutofit lnSpcReduction="10000"/>
          </a:bodyPr>
          <a:lstStyle/>
          <a:p>
            <a:r>
              <a:rPr lang="en-GB" sz="2400" dirty="0"/>
              <a:t>This 30 minute </a:t>
            </a:r>
            <a:r>
              <a:rPr lang="en-GB" sz="2400" dirty="0" err="1"/>
              <a:t>iLearn</a:t>
            </a:r>
            <a:r>
              <a:rPr lang="en-GB" sz="2400" dirty="0"/>
              <a:t> course has been developed with Carers In Hertfordshire / Young Carers team to explain how and why we need to identify and help support our young carers.</a:t>
            </a:r>
          </a:p>
          <a:p>
            <a:r>
              <a:rPr lang="en-GB" sz="2400" i="1" dirty="0"/>
              <a:t>Please complete the course if you work with families.</a:t>
            </a:r>
          </a:p>
          <a:p>
            <a:endParaRPr lang="en-GB" sz="2400" dirty="0"/>
          </a:p>
          <a:p>
            <a:r>
              <a:rPr lang="en-GB" sz="2400" dirty="0"/>
              <a:t>HCC Internal link: </a:t>
            </a:r>
            <a:r>
              <a:rPr lang="en-GB" dirty="0">
                <a:hlinkClick r:id="rId2"/>
              </a:rPr>
              <a:t>Welcome to </a:t>
            </a:r>
            <a:r>
              <a:rPr lang="en-GB" dirty="0" err="1">
                <a:hlinkClick r:id="rId2"/>
              </a:rPr>
              <a:t>iLearn</a:t>
            </a:r>
            <a:r>
              <a:rPr lang="en-GB" dirty="0">
                <a:hlinkClick r:id="rId2"/>
              </a:rPr>
              <a:t>+: </a:t>
            </a:r>
            <a:endParaRPr lang="en-GB" sz="2400" dirty="0"/>
          </a:p>
          <a:p>
            <a:r>
              <a:rPr lang="en-GB" sz="2400" dirty="0"/>
              <a:t>External Link – </a:t>
            </a:r>
            <a:r>
              <a:rPr lang="en-GB" dirty="0">
                <a:hlinkClick r:id="rId3"/>
              </a:rPr>
              <a:t>eLearning Courses</a:t>
            </a:r>
            <a:endParaRPr lang="en-GB" sz="2400" dirty="0"/>
          </a:p>
          <a:p>
            <a:r>
              <a:rPr lang="en-GB" sz="2400" dirty="0"/>
              <a:t>Download the poster here:- </a:t>
            </a:r>
          </a:p>
          <a:p>
            <a:endParaRPr lang="en-GB" dirty="0"/>
          </a:p>
        </p:txBody>
      </p:sp>
      <p:pic>
        <p:nvPicPr>
          <p:cNvPr id="5" name="Picture 4">
            <a:extLst>
              <a:ext uri="{FF2B5EF4-FFF2-40B4-BE49-F238E27FC236}">
                <a16:creationId xmlns:a16="http://schemas.microsoft.com/office/drawing/2014/main" id="{B24EB770-038D-5F9E-C3D5-344FE024E2B2}"/>
              </a:ext>
            </a:extLst>
          </p:cNvPr>
          <p:cNvPicPr>
            <a:picLocks noChangeAspect="1"/>
          </p:cNvPicPr>
          <p:nvPr/>
        </p:nvPicPr>
        <p:blipFill>
          <a:blip r:embed="rId4"/>
          <a:stretch>
            <a:fillRect/>
          </a:stretch>
        </p:blipFill>
        <p:spPr>
          <a:xfrm>
            <a:off x="6968294" y="1141420"/>
            <a:ext cx="4145280" cy="5350693"/>
          </a:xfrm>
          <a:prstGeom prst="rect">
            <a:avLst/>
          </a:prstGeom>
        </p:spPr>
      </p:pic>
      <p:graphicFrame>
        <p:nvGraphicFramePr>
          <p:cNvPr id="4" name="Object 3">
            <a:extLst>
              <a:ext uri="{FF2B5EF4-FFF2-40B4-BE49-F238E27FC236}">
                <a16:creationId xmlns:a16="http://schemas.microsoft.com/office/drawing/2014/main" id="{7C4B24CA-BF51-FCB6-DAFC-131FE304427A}"/>
              </a:ext>
            </a:extLst>
          </p:cNvPr>
          <p:cNvGraphicFramePr>
            <a:graphicFrameLocks noChangeAspect="1"/>
          </p:cNvGraphicFramePr>
          <p:nvPr/>
        </p:nvGraphicFramePr>
        <p:xfrm>
          <a:off x="3988904" y="5021953"/>
          <a:ext cx="1159566" cy="1022673"/>
        </p:xfrm>
        <a:graphic>
          <a:graphicData uri="http://schemas.openxmlformats.org/presentationml/2006/ole">
            <mc:AlternateContent xmlns:mc="http://schemas.openxmlformats.org/markup-compatibility/2006">
              <mc:Choice xmlns:v="urn:schemas-microsoft-com:vml" Requires="v">
                <p:oleObj name="Acrobat Document" showAsIcon="1" r:id="rId5" imgW="914284" imgH="806565" progId="AcroExch.Document.DC">
                  <p:embed/>
                </p:oleObj>
              </mc:Choice>
              <mc:Fallback>
                <p:oleObj name="Acrobat Document" showAsIcon="1" r:id="rId5" imgW="914284" imgH="806565" progId="AcroExch.Document.DC">
                  <p:embed/>
                  <p:pic>
                    <p:nvPicPr>
                      <p:cNvPr id="4" name="Object 3">
                        <a:extLst>
                          <a:ext uri="{FF2B5EF4-FFF2-40B4-BE49-F238E27FC236}">
                            <a16:creationId xmlns:a16="http://schemas.microsoft.com/office/drawing/2014/main" id="{7C4B24CA-BF51-FCB6-DAFC-131FE304427A}"/>
                          </a:ext>
                        </a:extLst>
                      </p:cNvPr>
                      <p:cNvPicPr/>
                      <p:nvPr/>
                    </p:nvPicPr>
                    <p:blipFill>
                      <a:blip r:embed="rId6"/>
                      <a:stretch>
                        <a:fillRect/>
                      </a:stretch>
                    </p:blipFill>
                    <p:spPr>
                      <a:xfrm>
                        <a:off x="3988904" y="5021953"/>
                        <a:ext cx="1159566" cy="1022673"/>
                      </a:xfrm>
                      <a:prstGeom prst="rect">
                        <a:avLst/>
                      </a:prstGeom>
                    </p:spPr>
                  </p:pic>
                </p:oleObj>
              </mc:Fallback>
            </mc:AlternateContent>
          </a:graphicData>
        </a:graphic>
      </p:graphicFrame>
    </p:spTree>
    <p:extLst>
      <p:ext uri="{BB962C8B-B14F-4D97-AF65-F5344CB8AC3E}">
        <p14:creationId xmlns:p14="http://schemas.microsoft.com/office/powerpoint/2010/main" val="259654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7663-97DA-7282-3CB5-742A4FD26CEA}"/>
              </a:ext>
            </a:extLst>
          </p:cNvPr>
          <p:cNvSpPr>
            <a:spLocks noGrp="1"/>
          </p:cNvSpPr>
          <p:nvPr>
            <p:ph type="title"/>
          </p:nvPr>
        </p:nvSpPr>
        <p:spPr/>
        <p:txBody>
          <a:bodyPr/>
          <a:lstStyle/>
          <a:p>
            <a:r>
              <a:rPr lang="en-GB" sz="5400" b="1" dirty="0">
                <a:solidFill>
                  <a:srgbClr val="00B0F0"/>
                </a:solidFill>
                <a:latin typeface="+mn-lt"/>
              </a:rPr>
              <a:t>Parenting Courses</a:t>
            </a:r>
          </a:p>
        </p:txBody>
      </p:sp>
      <p:sp>
        <p:nvSpPr>
          <p:cNvPr id="3" name="Content Placeholder 2">
            <a:extLst>
              <a:ext uri="{FF2B5EF4-FFF2-40B4-BE49-F238E27FC236}">
                <a16:creationId xmlns:a16="http://schemas.microsoft.com/office/drawing/2014/main" id="{49B8816D-B1EB-2C5D-7FCE-A908369BA5C0}"/>
              </a:ext>
            </a:extLst>
          </p:cNvPr>
          <p:cNvSpPr>
            <a:spLocks noGrp="1"/>
          </p:cNvSpPr>
          <p:nvPr>
            <p:ph idx="1"/>
          </p:nvPr>
        </p:nvSpPr>
        <p:spPr>
          <a:xfrm>
            <a:off x="390945" y="1141420"/>
            <a:ext cx="11375136" cy="4023360"/>
          </a:xfrm>
        </p:spPr>
        <p:txBody>
          <a:bodyPr>
            <a:normAutofit/>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Targeted</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parenting courses are commissioned by Strategic Partnerships Commissioning team, within the Joint Children’s and Young People Commissioning Service and through the Targeted Parenting Framework (TPF).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will meet the most common parenting needs in Hertfordshire and will be a key contributor to the overall package of support that a parent receives.</a:t>
            </a:r>
            <a:b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Parenting courses to be delivered as part of a wider package of intervention and not in isolation.</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Six providers have been commissioned through th</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CA3E0E-C51C-49BC-36BD-F99DF7286C7A}"/>
              </a:ext>
            </a:extLst>
          </p:cNvPr>
          <p:cNvSpPr txBox="1"/>
          <p:nvPr/>
        </p:nvSpPr>
        <p:spPr>
          <a:xfrm>
            <a:off x="3205367" y="4149117"/>
            <a:ext cx="5108895" cy="230832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cost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families to attend. </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Further information about workshops can be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found on </a:t>
            </a:r>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2"/>
              </a:rPr>
              <a:t>The SEND Local Offer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and</a:t>
            </a:r>
          </a:p>
          <a:p>
            <a:endParaRPr lang="en-GB"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3"/>
              </a:rPr>
              <a:t>Parenting directory</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a:p>
            <a:endParaRPr lang="en-GB" dirty="0"/>
          </a:p>
        </p:txBody>
      </p:sp>
      <p:sp>
        <p:nvSpPr>
          <p:cNvPr id="6" name="TextBox 5">
            <a:extLst>
              <a:ext uri="{FF2B5EF4-FFF2-40B4-BE49-F238E27FC236}">
                <a16:creationId xmlns:a16="http://schemas.microsoft.com/office/drawing/2014/main" id="{E72D5D89-C0A9-DF48-5445-0033D8835253}"/>
              </a:ext>
            </a:extLst>
          </p:cNvPr>
          <p:cNvSpPr txBox="1"/>
          <p:nvPr/>
        </p:nvSpPr>
        <p:spPr>
          <a:xfrm>
            <a:off x="390945" y="4149117"/>
            <a:ext cx="2100703" cy="2031325"/>
          </a:xfrm>
          <a:prstGeom prst="rect">
            <a:avLst/>
          </a:prstGeom>
          <a:noFill/>
        </p:spPr>
        <p:txBody>
          <a:bodyPr wrap="non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ADD-</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vance</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in Focus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Family Lives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feeling safe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SPACE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Supporting links.</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p>
            <a:endParaRPr lang="en-GB" dirty="0"/>
          </a:p>
        </p:txBody>
      </p:sp>
      <p:pic>
        <p:nvPicPr>
          <p:cNvPr id="8" name="Picture 7">
            <a:extLst>
              <a:ext uri="{FF2B5EF4-FFF2-40B4-BE49-F238E27FC236}">
                <a16:creationId xmlns:a16="http://schemas.microsoft.com/office/drawing/2014/main" id="{D466E332-5238-BF50-7013-E343E964EC05}"/>
              </a:ext>
            </a:extLst>
          </p:cNvPr>
          <p:cNvPicPr>
            <a:picLocks noChangeAspect="1"/>
          </p:cNvPicPr>
          <p:nvPr/>
        </p:nvPicPr>
        <p:blipFill>
          <a:blip r:embed="rId4"/>
          <a:stretch>
            <a:fillRect/>
          </a:stretch>
        </p:blipFill>
        <p:spPr>
          <a:xfrm>
            <a:off x="9492916" y="4133428"/>
            <a:ext cx="2398934" cy="2047013"/>
          </a:xfrm>
          <a:prstGeom prst="rect">
            <a:avLst/>
          </a:prstGeom>
        </p:spPr>
      </p:pic>
    </p:spTree>
    <p:extLst>
      <p:ext uri="{BB962C8B-B14F-4D97-AF65-F5344CB8AC3E}">
        <p14:creationId xmlns:p14="http://schemas.microsoft.com/office/powerpoint/2010/main" val="250513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A32DD1-6DD4-BAB1-B543-EC541228CEB5}"/>
              </a:ext>
            </a:extLst>
          </p:cNvPr>
          <p:cNvPicPr>
            <a:picLocks noChangeAspect="1"/>
          </p:cNvPicPr>
          <p:nvPr/>
        </p:nvPicPr>
        <p:blipFill>
          <a:blip r:embed="rId2"/>
          <a:stretch>
            <a:fillRect/>
          </a:stretch>
        </p:blipFill>
        <p:spPr>
          <a:xfrm>
            <a:off x="8229209" y="2152393"/>
            <a:ext cx="3676946" cy="1250957"/>
          </a:xfrm>
          <a:prstGeom prst="rect">
            <a:avLst/>
          </a:prstGeom>
        </p:spPr>
      </p:pic>
      <p:sp>
        <p:nvSpPr>
          <p:cNvPr id="2" name="Title 1">
            <a:extLst>
              <a:ext uri="{FF2B5EF4-FFF2-40B4-BE49-F238E27FC236}">
                <a16:creationId xmlns:a16="http://schemas.microsoft.com/office/drawing/2014/main" id="{B6763C1E-44F8-4094-D0FB-DC6EB2E7DC23}"/>
              </a:ext>
            </a:extLst>
          </p:cNvPr>
          <p:cNvSpPr>
            <a:spLocks noGrp="1"/>
          </p:cNvSpPr>
          <p:nvPr>
            <p:ph type="title"/>
          </p:nvPr>
        </p:nvSpPr>
        <p:spPr/>
        <p:txBody>
          <a:bodyPr>
            <a:noAutofit/>
          </a:bodyPr>
          <a:lstStyle/>
          <a:p>
            <a:r>
              <a:rPr lang="en-GB" sz="3200" b="1" dirty="0">
                <a:latin typeface="+mn-lt"/>
              </a:rPr>
              <a:t>Relationship Support</a:t>
            </a:r>
            <a:endParaRPr lang="en-GB" sz="3200" b="1" dirty="0">
              <a:solidFill>
                <a:srgbClr val="FF0000"/>
              </a:solidFill>
              <a:latin typeface="+mn-lt"/>
            </a:endParaRPr>
          </a:p>
        </p:txBody>
      </p:sp>
      <p:sp>
        <p:nvSpPr>
          <p:cNvPr id="6" name="Content Placeholder 5">
            <a:extLst>
              <a:ext uri="{FF2B5EF4-FFF2-40B4-BE49-F238E27FC236}">
                <a16:creationId xmlns:a16="http://schemas.microsoft.com/office/drawing/2014/main" id="{13EB033C-47CA-23F9-E067-BD464704585E}"/>
              </a:ext>
            </a:extLst>
          </p:cNvPr>
          <p:cNvSpPr>
            <a:spLocks noGrp="1"/>
          </p:cNvSpPr>
          <p:nvPr>
            <p:ph idx="1"/>
          </p:nvPr>
        </p:nvSpPr>
        <p:spPr>
          <a:xfrm>
            <a:off x="388299" y="1242746"/>
            <a:ext cx="11128890" cy="833458"/>
          </a:xfrm>
        </p:spPr>
        <p:txBody>
          <a:bodyPr>
            <a:normAutofit/>
          </a:bodyPr>
          <a:lstStyle/>
          <a:p>
            <a:pPr marL="0" indent="0">
              <a:buNone/>
            </a:pPr>
            <a:r>
              <a:rPr lang="en-GB" dirty="0">
                <a:ea typeface="Calibri" panose="020F0502020204030204" pitchFamily="34" charset="0"/>
                <a:cs typeface="Arial" panose="020B0604020202020204" pitchFamily="34" charset="0"/>
              </a:rPr>
              <a:t>The </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a:t>
            </a:r>
            <a:r>
              <a:rPr lang="en-GB" dirty="0">
                <a:ea typeface="Calibri" panose="020F0502020204030204" pitchFamily="34" charset="0"/>
                <a:cs typeface="Arial" panose="020B0604020202020204" pitchFamily="34" charset="0"/>
              </a:rPr>
              <a:t> have developed a </a:t>
            </a:r>
            <a:r>
              <a:rPr lang="en-GB" b="1" dirty="0">
                <a:ea typeface="Calibri" panose="020F0502020204030204" pitchFamily="34" charset="0"/>
                <a:cs typeface="Arial" panose="020B0604020202020204" pitchFamily="34" charset="0"/>
                <a:hlinkClick r:id="rId3"/>
              </a:rPr>
              <a:t>webpage</a:t>
            </a:r>
            <a:r>
              <a:rPr lang="en-GB" dirty="0">
                <a:ea typeface="Calibri" panose="020F0502020204030204" pitchFamily="34" charset="0"/>
                <a:cs typeface="Arial" panose="020B0604020202020204" pitchFamily="34" charset="0"/>
              </a:rPr>
              <a:t> full of resources to support parents in conflict </a:t>
            </a:r>
            <a:r>
              <a:rPr lang="en-GB" dirty="0"/>
              <a:t>and a range of digital and group based courses:</a:t>
            </a:r>
          </a:p>
        </p:txBody>
      </p:sp>
      <p:sp>
        <p:nvSpPr>
          <p:cNvPr id="5" name="TextBox 4">
            <a:extLst>
              <a:ext uri="{FF2B5EF4-FFF2-40B4-BE49-F238E27FC236}">
                <a16:creationId xmlns:a16="http://schemas.microsoft.com/office/drawing/2014/main" id="{F13BC6DB-08D0-689D-CDB7-066E75EF9256}"/>
              </a:ext>
            </a:extLst>
          </p:cNvPr>
          <p:cNvSpPr txBox="1"/>
          <p:nvPr/>
        </p:nvSpPr>
        <p:spPr>
          <a:xfrm>
            <a:off x="572082" y="5545725"/>
            <a:ext cx="11619918" cy="1027269"/>
          </a:xfrm>
          <a:prstGeom prst="rect">
            <a:avLst/>
          </a:prstGeom>
          <a:noFill/>
        </p:spPr>
        <p:txBody>
          <a:bodyPr wrap="square" rtlCol="0">
            <a:spAutoFit/>
          </a:bodyPr>
          <a:lstStyle/>
          <a:p>
            <a:pPr>
              <a:lnSpc>
                <a:spcPct val="107000"/>
              </a:lnSpc>
              <a:spcAft>
                <a:spcPts val="800"/>
              </a:spcAft>
            </a:pPr>
            <a:r>
              <a:rPr lang="en-GB" sz="1600" dirty="0">
                <a:effectLst/>
                <a:ea typeface="Calibri" panose="020F0502020204030204" pitchFamily="34" charset="0"/>
                <a:cs typeface="Arial" panose="020B0604020202020204" pitchFamily="34" charset="0"/>
              </a:rPr>
              <a:t>If you would like to know more about the training, resources and courses available to support parental relationships please contact </a:t>
            </a:r>
            <a:r>
              <a:rPr lang="en-GB" sz="1600" u="sng" dirty="0">
                <a:solidFill>
                  <a:srgbClr val="0563C1"/>
                </a:solidFill>
                <a:ea typeface="Calibri" panose="020F0502020204030204" pitchFamily="34" charset="0"/>
                <a:cs typeface="Arial" panose="020B0604020202020204" pitchFamily="34" charset="0"/>
              </a:rPr>
              <a:t>CSStrategic.Partnerships</a:t>
            </a:r>
            <a:r>
              <a:rPr lang="en-GB" sz="1600" u="sng" dirty="0">
                <a:solidFill>
                  <a:srgbClr val="0563C1"/>
                </a:solidFill>
                <a:effectLst/>
                <a:ea typeface="Calibri" panose="020F0502020204030204" pitchFamily="34" charset="0"/>
                <a:cs typeface="Arial" panose="020B0604020202020204" pitchFamily="34" charset="0"/>
                <a:hlinkClick r:id="rId4"/>
              </a:rPr>
              <a:t>Commissioning@hertfordshire.gov.uk</a:t>
            </a:r>
            <a:r>
              <a:rPr lang="en-GB" sz="1600" dirty="0">
                <a:effectLst/>
                <a:ea typeface="Calibri" panose="020F0502020204030204" pitchFamily="34" charset="0"/>
                <a:cs typeface="Arial" panose="020B0604020202020204" pitchFamily="34" charset="0"/>
              </a:rPr>
              <a:t>. </a:t>
            </a: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AE9297-D51D-6241-51A7-5D0C1857CBE9}"/>
              </a:ext>
            </a:extLst>
          </p:cNvPr>
          <p:cNvSpPr txBox="1"/>
          <p:nvPr/>
        </p:nvSpPr>
        <p:spPr>
          <a:xfrm>
            <a:off x="480291" y="1912725"/>
            <a:ext cx="7748918" cy="3539430"/>
          </a:xfrm>
          <a:prstGeom prst="rect">
            <a:avLst/>
          </a:prstGeom>
          <a:noFill/>
        </p:spPr>
        <p:txBody>
          <a:bodyPr wrap="square">
            <a:spAutoFit/>
          </a:bodyPr>
          <a:lstStyle/>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Stronger Relationships: </a:t>
            </a:r>
            <a:r>
              <a:rPr lang="en-GB" sz="1600" b="0" i="0" u="none" strike="noStrike" baseline="0" dirty="0">
                <a:solidFill>
                  <a:srgbClr val="000000"/>
                </a:solidFill>
                <a:latin typeface="Arial" panose="020B0604020202020204" pitchFamily="34" charset="0"/>
              </a:rPr>
              <a:t>A 6-week group based course for co-parents living together or apart that focuses on managing stress and enhancing communication.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Parenting When Separated</a:t>
            </a:r>
            <a:r>
              <a:rPr lang="en-GB" sz="1600" b="0" i="0" u="none" strike="noStrike" baseline="0" dirty="0">
                <a:solidFill>
                  <a:srgbClr val="000000"/>
                </a:solidFill>
                <a:latin typeface="Arial" panose="020B0604020202020204" pitchFamily="34" charset="0"/>
              </a:rPr>
              <a:t>: A 6-week group based course for separated parents that focuses on the emotional impact of separation and supporting communication between co-parents.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Co-Parenting with Care: </a:t>
            </a:r>
            <a:r>
              <a:rPr lang="en-GB" sz="1600" b="0" i="0" u="none" strike="noStrike" baseline="0" dirty="0">
                <a:solidFill>
                  <a:srgbClr val="000000"/>
                </a:solidFill>
                <a:latin typeface="Arial" panose="020B0604020202020204" pitchFamily="34" charset="0"/>
              </a:rPr>
              <a:t>A 6-week group-based online course for parents and carers of neurodiverse children seeking guidance, support, and strategies for co-parenting more consistently. </a:t>
            </a:r>
          </a:p>
          <a:p>
            <a:pPr marL="285750" indent="-285750">
              <a:buFont typeface="Wingdings" panose="05000000000000000000" pitchFamily="2" charset="2"/>
              <a:buChar char="§"/>
            </a:pPr>
            <a:r>
              <a:rPr lang="en-GB" sz="1600" b="1" i="0" u="none" strike="noStrike" baseline="0" dirty="0" err="1">
                <a:solidFill>
                  <a:srgbClr val="000000"/>
                </a:solidFill>
                <a:latin typeface="Arial" panose="020B0604020202020204" pitchFamily="34" charset="0"/>
              </a:rPr>
              <a:t>OnePlusOne’s</a:t>
            </a:r>
            <a:r>
              <a:rPr lang="en-GB" sz="1600" b="1" i="0" u="none" strike="noStrike" baseline="0" dirty="0">
                <a:solidFill>
                  <a:srgbClr val="000000"/>
                </a:solidFill>
                <a:latin typeface="Arial" panose="020B0604020202020204" pitchFamily="34" charset="0"/>
              </a:rPr>
              <a:t> digital interventions</a:t>
            </a:r>
            <a:r>
              <a:rPr lang="en-GB" sz="1600" b="0" i="0" u="none" strike="noStrike" baseline="0" dirty="0">
                <a:solidFill>
                  <a:srgbClr val="000000"/>
                </a:solidFill>
                <a:latin typeface="Arial" panose="020B0604020202020204" pitchFamily="34" charset="0"/>
              </a:rPr>
              <a:t>: 3 online courses aimed at new parents, intact parents and parents that are separated:</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Arguing Better</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Me, You and Baby Too</a:t>
            </a:r>
          </a:p>
          <a:p>
            <a:pPr marL="285750" indent="-285750" algn="l">
              <a:buFont typeface="Wingdings" panose="05000000000000000000" pitchFamily="2" charset="2"/>
              <a:buChar char="§"/>
            </a:pPr>
            <a:r>
              <a:rPr lang="en-GB" sz="1600" b="1" dirty="0">
                <a:solidFill>
                  <a:srgbClr val="000000"/>
                </a:solidFill>
                <a:latin typeface="Arial" panose="020B0604020202020204" pitchFamily="34" charset="0"/>
              </a:rPr>
              <a:t>Getting it right for children</a:t>
            </a:r>
            <a:endParaRPr lang="en-GB" sz="1600" b="1" i="0" u="none" strike="noStrike" baseline="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B688FC5A-F55A-38E7-A39A-04D51C623FF9}"/>
              </a:ext>
            </a:extLst>
          </p:cNvPr>
          <p:cNvSpPr txBox="1"/>
          <p:nvPr/>
        </p:nvSpPr>
        <p:spPr>
          <a:xfrm>
            <a:off x="8229209" y="3429000"/>
            <a:ext cx="2908898" cy="369332"/>
          </a:xfrm>
          <a:prstGeom prst="rect">
            <a:avLst/>
          </a:prstGeom>
          <a:noFill/>
        </p:spPr>
        <p:txBody>
          <a:bodyPr wrap="square" rtlCol="0">
            <a:spAutoFit/>
          </a:bodyPr>
          <a:lstStyle/>
          <a:p>
            <a:r>
              <a:rPr lang="en-GB" dirty="0">
                <a:hlinkClick r:id="rId5" action="ppaction://hlinkfile"/>
              </a:rPr>
              <a:t>Relationship support details</a:t>
            </a:r>
            <a:endParaRPr lang="en-GB" dirty="0"/>
          </a:p>
        </p:txBody>
      </p:sp>
      <p:pic>
        <p:nvPicPr>
          <p:cNvPr id="7" name="Picture 6">
            <a:extLst>
              <a:ext uri="{FF2B5EF4-FFF2-40B4-BE49-F238E27FC236}">
                <a16:creationId xmlns:a16="http://schemas.microsoft.com/office/drawing/2014/main" id="{15BFD322-D566-0501-C818-6432F8ACFA56}"/>
              </a:ext>
            </a:extLst>
          </p:cNvPr>
          <p:cNvPicPr>
            <a:picLocks noChangeAspect="1"/>
          </p:cNvPicPr>
          <p:nvPr/>
        </p:nvPicPr>
        <p:blipFill>
          <a:blip r:embed="rId6"/>
          <a:stretch>
            <a:fillRect/>
          </a:stretch>
        </p:blipFill>
        <p:spPr>
          <a:xfrm>
            <a:off x="8229209" y="3924635"/>
            <a:ext cx="2609457" cy="704823"/>
          </a:xfrm>
          <a:prstGeom prst="rect">
            <a:avLst/>
          </a:prstGeom>
        </p:spPr>
      </p:pic>
      <p:graphicFrame>
        <p:nvGraphicFramePr>
          <p:cNvPr id="8" name="Object 7">
            <a:extLst>
              <a:ext uri="{FF2B5EF4-FFF2-40B4-BE49-F238E27FC236}">
                <a16:creationId xmlns:a16="http://schemas.microsoft.com/office/drawing/2014/main" id="{455E9BA6-4546-C041-43AD-CFCBDCBF0B98}"/>
              </a:ext>
            </a:extLst>
          </p:cNvPr>
          <p:cNvGraphicFramePr>
            <a:graphicFrameLocks noChangeAspect="1"/>
          </p:cNvGraphicFramePr>
          <p:nvPr>
            <p:extLst>
              <p:ext uri="{D42A27DB-BD31-4B8C-83A1-F6EECF244321}">
                <p14:modId xmlns:p14="http://schemas.microsoft.com/office/powerpoint/2010/main" val="2559679574"/>
              </p:ext>
            </p:extLst>
          </p:nvPr>
        </p:nvGraphicFramePr>
        <p:xfrm>
          <a:off x="8501599" y="4723028"/>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284" imgH="806565" progId="Word.Document.12">
                  <p:embed/>
                </p:oleObj>
              </mc:Choice>
              <mc:Fallback>
                <p:oleObj name="Document" showAsIcon="1" r:id="rId7" imgW="914284" imgH="806565" progId="Word.Document.12">
                  <p:embed/>
                  <p:pic>
                    <p:nvPicPr>
                      <p:cNvPr id="0" name=""/>
                      <p:cNvPicPr/>
                      <p:nvPr/>
                    </p:nvPicPr>
                    <p:blipFill>
                      <a:blip r:embed="rId8"/>
                      <a:stretch>
                        <a:fillRect/>
                      </a:stretch>
                    </p:blipFill>
                    <p:spPr>
                      <a:xfrm>
                        <a:off x="8501599" y="472302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2722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76B1-CEE3-E8AC-9C59-F6EA8D74CA45}"/>
              </a:ext>
            </a:extLst>
          </p:cNvPr>
          <p:cNvSpPr>
            <a:spLocks noGrp="1"/>
          </p:cNvSpPr>
          <p:nvPr>
            <p:ph type="title"/>
          </p:nvPr>
        </p:nvSpPr>
        <p:spPr/>
        <p:txBody>
          <a:bodyPr/>
          <a:lstStyle/>
          <a:p>
            <a:r>
              <a:rPr lang="en-GB" sz="4400" b="1">
                <a:solidFill>
                  <a:srgbClr val="00B0F0"/>
                </a:solidFill>
                <a:latin typeface="+mn-lt"/>
              </a:rPr>
              <a:t>Key Families First Links</a:t>
            </a:r>
            <a:endParaRPr lang="en-GB" sz="4400" b="1" dirty="0">
              <a:solidFill>
                <a:srgbClr val="00B0F0"/>
              </a:solidFill>
              <a:latin typeface="+mn-lt"/>
            </a:endParaRPr>
          </a:p>
        </p:txBody>
      </p:sp>
      <p:graphicFrame>
        <p:nvGraphicFramePr>
          <p:cNvPr id="7" name="Content Placeholder 2">
            <a:extLst>
              <a:ext uri="{FF2B5EF4-FFF2-40B4-BE49-F238E27FC236}">
                <a16:creationId xmlns:a16="http://schemas.microsoft.com/office/drawing/2014/main" id="{8DEC6395-B73D-A0D6-8C51-EE83CF06E462}"/>
              </a:ext>
            </a:extLst>
          </p:cNvPr>
          <p:cNvGraphicFramePr>
            <a:graphicFrameLocks noGrp="1"/>
          </p:cNvGraphicFramePr>
          <p:nvPr>
            <p:ph idx="1"/>
            <p:extLst>
              <p:ext uri="{D42A27DB-BD31-4B8C-83A1-F6EECF244321}">
                <p14:modId xmlns:p14="http://schemas.microsoft.com/office/powerpoint/2010/main" val="2599050203"/>
              </p:ext>
            </p:extLst>
          </p:nvPr>
        </p:nvGraphicFramePr>
        <p:xfrm>
          <a:off x="365760" y="1664208"/>
          <a:ext cx="11249591" cy="420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57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FC87B-706F-F1FF-41C6-7BDC4BBE2F53}"/>
            </a:ext>
          </a:extLst>
        </p:cNvPr>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24CA5-2367-CC4F-8CF0-A95ECD1F26C9}"/>
              </a:ext>
            </a:extLst>
          </p:cNvPr>
          <p:cNvSpPr>
            <a:spLocks noGrp="1"/>
          </p:cNvSpPr>
          <p:nvPr>
            <p:ph type="title"/>
          </p:nvPr>
        </p:nvSpPr>
        <p:spPr>
          <a:xfrm>
            <a:off x="1097280" y="286603"/>
            <a:ext cx="10058400" cy="1450757"/>
          </a:xfrm>
        </p:spPr>
        <p:txBody>
          <a:bodyPr>
            <a:normAutofit/>
          </a:bodyPr>
          <a:lstStyle/>
          <a:p>
            <a:r>
              <a:rPr lang="en-GB" dirty="0"/>
              <a:t>Prevent Awareness Training</a:t>
            </a:r>
            <a:br>
              <a:rPr lang="en-GB" dirty="0"/>
            </a:br>
            <a:r>
              <a:rPr lang="en-GB" dirty="0"/>
              <a:t>for Venue Hire Staff – 3 new sessions</a:t>
            </a:r>
          </a:p>
        </p:txBody>
      </p:sp>
      <p:cxnSp>
        <p:nvCxnSpPr>
          <p:cNvPr id="1034" name="Straight Connector 103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D3B2087-F421-1872-D3C0-1DAB1F24F919}"/>
              </a:ext>
            </a:extLst>
          </p:cNvPr>
          <p:cNvSpPr>
            <a:spLocks noGrp="1"/>
          </p:cNvSpPr>
          <p:nvPr>
            <p:ph idx="1"/>
          </p:nvPr>
        </p:nvSpPr>
        <p:spPr>
          <a:xfrm>
            <a:off x="1097279" y="1845734"/>
            <a:ext cx="6454987" cy="4023360"/>
          </a:xfrm>
        </p:spPr>
        <p:txBody>
          <a:bodyPr>
            <a:normAutofit/>
          </a:bodyPr>
          <a:lstStyle/>
          <a:p>
            <a:pPr>
              <a:spcAft>
                <a:spcPts val="600"/>
              </a:spcAft>
              <a:buNone/>
            </a:pPr>
            <a:r>
              <a:rPr lang="en-GB" sz="1900" dirty="0">
                <a:effectLst/>
                <a:latin typeface="Calibri" panose="020F0502020204030204" pitchFamily="34" charset="0"/>
                <a:ea typeface="Aptos" panose="020B0004020202020204" pitchFamily="34" charset="0"/>
                <a:cs typeface="Aptos" panose="020B0004020202020204" pitchFamily="34" charset="0"/>
              </a:rPr>
              <a:t>This session is aimed at staff who are responsible for taking bookings for venues/rooms or who regularly book speakers and works alongside the guidance issued within your local area and your own venue hire policy. There are sessions available on:</a:t>
            </a:r>
            <a:endParaRPr lang="en-GB" sz="19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Bef>
                <a:spcPts val="600"/>
              </a:spcBef>
              <a:spcAft>
                <a:spcPts val="600"/>
              </a:spcAft>
              <a:buSzPts val="1000"/>
              <a:buFont typeface="Symbol" panose="05050102010706020507" pitchFamily="18" charset="2"/>
              <a:buChar char=""/>
              <a:tabLst>
                <a:tab pos="457200" algn="l"/>
              </a:tabLst>
            </a:pPr>
            <a:r>
              <a:rPr lang="en-GB" sz="1900" b="1" dirty="0">
                <a:effectLst/>
                <a:latin typeface="Calibri" panose="020F0502020204030204" pitchFamily="34" charset="0"/>
                <a:ea typeface="Times New Roman" panose="02020603050405020304" pitchFamily="18" charset="0"/>
                <a:cs typeface="Aptos" panose="020B0004020202020204" pitchFamily="34" charset="0"/>
              </a:rPr>
              <a:t>Thursday 25</a:t>
            </a:r>
            <a:r>
              <a:rPr lang="en-GB" sz="1900" b="1" baseline="30000" dirty="0">
                <a:effectLst/>
                <a:latin typeface="Calibri" panose="020F0502020204030204" pitchFamily="34" charset="0"/>
                <a:ea typeface="Times New Roman" panose="02020603050405020304" pitchFamily="18" charset="0"/>
                <a:cs typeface="Aptos" panose="020B0004020202020204" pitchFamily="34" charset="0"/>
              </a:rPr>
              <a:t>th</a:t>
            </a:r>
            <a:r>
              <a:rPr lang="en-GB" sz="1900" b="1" dirty="0">
                <a:effectLst/>
                <a:latin typeface="Calibri" panose="020F0502020204030204" pitchFamily="34" charset="0"/>
                <a:ea typeface="Times New Roman" panose="02020603050405020304" pitchFamily="18" charset="0"/>
                <a:cs typeface="Aptos" panose="020B0004020202020204" pitchFamily="34" charset="0"/>
              </a:rPr>
              <a:t> September          ||  14:00-15:00</a:t>
            </a:r>
            <a:endParaRPr lang="en-GB" sz="19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Bef>
                <a:spcPts val="600"/>
              </a:spcBef>
              <a:spcAft>
                <a:spcPts val="600"/>
              </a:spcAft>
              <a:buSzPts val="1000"/>
              <a:buFont typeface="Symbol" panose="05050102010706020507" pitchFamily="18" charset="2"/>
              <a:buChar char=""/>
              <a:tabLst>
                <a:tab pos="457200" algn="l"/>
              </a:tabLst>
            </a:pPr>
            <a:r>
              <a:rPr lang="en-GB" sz="1900" b="1" dirty="0">
                <a:effectLst/>
                <a:latin typeface="Calibri" panose="020F0502020204030204" pitchFamily="34" charset="0"/>
                <a:ea typeface="Times New Roman" panose="02020603050405020304" pitchFamily="18" charset="0"/>
                <a:cs typeface="Aptos" panose="020B0004020202020204" pitchFamily="34" charset="0"/>
              </a:rPr>
              <a:t>Tuesday 28</a:t>
            </a:r>
            <a:r>
              <a:rPr lang="en-GB" sz="1900" b="1" baseline="30000" dirty="0">
                <a:effectLst/>
                <a:latin typeface="Calibri" panose="020F0502020204030204" pitchFamily="34" charset="0"/>
                <a:ea typeface="Times New Roman" panose="02020603050405020304" pitchFamily="18" charset="0"/>
                <a:cs typeface="Aptos" panose="020B0004020202020204" pitchFamily="34" charset="0"/>
              </a:rPr>
              <a:t>th</a:t>
            </a:r>
            <a:r>
              <a:rPr lang="en-GB" sz="1900" b="1" dirty="0">
                <a:effectLst/>
                <a:latin typeface="Calibri" panose="020F0502020204030204" pitchFamily="34" charset="0"/>
                <a:ea typeface="Times New Roman" panose="02020603050405020304" pitchFamily="18" charset="0"/>
                <a:cs typeface="Aptos" panose="020B0004020202020204" pitchFamily="34" charset="0"/>
              </a:rPr>
              <a:t> October                 ||  10:00-11:00</a:t>
            </a:r>
            <a:endParaRPr lang="en-GB" sz="19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spcBef>
                <a:spcPts val="600"/>
              </a:spcBef>
              <a:spcAft>
                <a:spcPts val="600"/>
              </a:spcAft>
              <a:buSzPts val="1000"/>
              <a:buFont typeface="Symbol" panose="05050102010706020507" pitchFamily="18" charset="2"/>
              <a:buChar char=""/>
              <a:tabLst>
                <a:tab pos="457200" algn="l"/>
              </a:tabLst>
            </a:pPr>
            <a:r>
              <a:rPr lang="en-GB" sz="1900" b="1" dirty="0">
                <a:effectLst/>
                <a:latin typeface="Calibri" panose="020F0502020204030204" pitchFamily="34" charset="0"/>
                <a:ea typeface="Times New Roman" panose="02020603050405020304" pitchFamily="18" charset="0"/>
                <a:cs typeface="Aptos" panose="020B0004020202020204" pitchFamily="34" charset="0"/>
              </a:rPr>
              <a:t>Wednesday 26</a:t>
            </a:r>
            <a:r>
              <a:rPr lang="en-GB" sz="1900" b="1" baseline="30000" dirty="0">
                <a:effectLst/>
                <a:latin typeface="Calibri" panose="020F0502020204030204" pitchFamily="34" charset="0"/>
                <a:ea typeface="Times New Roman" panose="02020603050405020304" pitchFamily="18" charset="0"/>
                <a:cs typeface="Aptos" panose="020B0004020202020204" pitchFamily="34" charset="0"/>
              </a:rPr>
              <a:t>th</a:t>
            </a:r>
            <a:r>
              <a:rPr lang="en-GB" sz="1900" b="1" dirty="0">
                <a:effectLst/>
                <a:latin typeface="Calibri" panose="020F0502020204030204" pitchFamily="34" charset="0"/>
                <a:ea typeface="Times New Roman" panose="02020603050405020304" pitchFamily="18" charset="0"/>
                <a:cs typeface="Aptos" panose="020B0004020202020204" pitchFamily="34" charset="0"/>
              </a:rPr>
              <a:t> November      ||  10:00-11:00</a:t>
            </a:r>
            <a:endParaRPr lang="en-GB" sz="1900" dirty="0">
              <a:effectLst/>
              <a:latin typeface="Aptos" panose="020B0004020202020204" pitchFamily="34" charset="0"/>
              <a:ea typeface="Aptos" panose="020B0004020202020204" pitchFamily="34" charset="0"/>
              <a:cs typeface="Aptos" panose="020B0004020202020204" pitchFamily="34" charset="0"/>
            </a:endParaRPr>
          </a:p>
          <a:p>
            <a:pPr>
              <a:spcAft>
                <a:spcPts val="600"/>
              </a:spcAft>
              <a:buNone/>
            </a:pPr>
            <a:r>
              <a:rPr lang="en-GB" sz="1900" dirty="0">
                <a:effectLst/>
                <a:latin typeface="Calibri" panose="020F0502020204030204" pitchFamily="34" charset="0"/>
                <a:ea typeface="Aptos" panose="020B0004020202020204" pitchFamily="34" charset="0"/>
                <a:cs typeface="Aptos" panose="020B0004020202020204" pitchFamily="34" charset="0"/>
              </a:rPr>
              <a:t>All sessions are held via MS Teams and calendar invite with the joining link will be sent to you upon registration.</a:t>
            </a:r>
            <a:endParaRPr lang="en-GB" sz="19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900" dirty="0">
                <a:effectLst/>
                <a:latin typeface="Calibri" panose="020F0502020204030204" pitchFamily="34" charset="0"/>
                <a:ea typeface="Aptos" panose="020B0004020202020204" pitchFamily="34" charset="0"/>
              </a:rPr>
              <a:t>You can register onto one of the sessions via our </a:t>
            </a:r>
            <a:r>
              <a:rPr lang="en-GB" sz="1900" u="sng" dirty="0">
                <a:effectLst/>
                <a:latin typeface="Calibri" panose="020F0502020204030204" pitchFamily="34" charset="0"/>
                <a:ea typeface="Aptos" panose="020B0004020202020204" pitchFamily="34" charset="0"/>
                <a:hlinkClick r:id="rId2" tooltip="Original URL: https://forms.office.com/e/P2uxajPZyD. Click or tap if you trust this link."/>
              </a:rPr>
              <a:t>registration form</a:t>
            </a:r>
            <a:r>
              <a:rPr lang="en-GB" sz="1900" dirty="0">
                <a:effectLst/>
                <a:latin typeface="Calibri" panose="020F0502020204030204" pitchFamily="34" charset="0"/>
                <a:ea typeface="Aptos" panose="020B0004020202020204" pitchFamily="34" charset="0"/>
              </a:rPr>
              <a:t>. QR code: </a:t>
            </a:r>
            <a:endParaRPr lang="en-GB" sz="1900" dirty="0"/>
          </a:p>
        </p:txBody>
      </p:sp>
      <p:pic>
        <p:nvPicPr>
          <p:cNvPr id="1027" name="x_Picture 1" descr="A qr code with a black background&#10;&#10;Description automatically generated">
            <a:extLst>
              <a:ext uri="{FF2B5EF4-FFF2-40B4-BE49-F238E27FC236}">
                <a16:creationId xmlns:a16="http://schemas.microsoft.com/office/drawing/2014/main" id="{858AA314-6EE5-3A28-D66C-CAF7BB635B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2084269"/>
            <a:ext cx="3135109" cy="3135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035">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8" name="Rectangle 1037">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3842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F77A-E079-7889-924D-C05CB9AA7F72}"/>
              </a:ext>
            </a:extLst>
          </p:cNvPr>
          <p:cNvSpPr>
            <a:spLocks noGrp="1"/>
          </p:cNvSpPr>
          <p:nvPr>
            <p:ph type="title"/>
          </p:nvPr>
        </p:nvSpPr>
        <p:spPr/>
        <p:txBody>
          <a:bodyPr/>
          <a:lstStyle/>
          <a:p>
            <a:r>
              <a:rPr lang="en-GB" dirty="0"/>
              <a:t>Supporting Links - Courses</a:t>
            </a:r>
          </a:p>
        </p:txBody>
      </p:sp>
      <p:pic>
        <p:nvPicPr>
          <p:cNvPr id="5" name="Content Placeholder 4">
            <a:extLst>
              <a:ext uri="{FF2B5EF4-FFF2-40B4-BE49-F238E27FC236}">
                <a16:creationId xmlns:a16="http://schemas.microsoft.com/office/drawing/2014/main" id="{BD1B2C09-3A6D-FE80-95CF-4F730CA296BF}"/>
              </a:ext>
            </a:extLst>
          </p:cNvPr>
          <p:cNvPicPr>
            <a:picLocks noGrp="1" noChangeAspect="1"/>
          </p:cNvPicPr>
          <p:nvPr>
            <p:ph idx="1"/>
          </p:nvPr>
        </p:nvPicPr>
        <p:blipFill>
          <a:blip r:embed="rId2"/>
          <a:stretch>
            <a:fillRect/>
          </a:stretch>
        </p:blipFill>
        <p:spPr>
          <a:xfrm>
            <a:off x="7569597" y="1675081"/>
            <a:ext cx="3759393" cy="2895749"/>
          </a:xfrm>
        </p:spPr>
      </p:pic>
      <p:sp>
        <p:nvSpPr>
          <p:cNvPr id="7" name="TextBox 6">
            <a:extLst>
              <a:ext uri="{FF2B5EF4-FFF2-40B4-BE49-F238E27FC236}">
                <a16:creationId xmlns:a16="http://schemas.microsoft.com/office/drawing/2014/main" id="{7F21AE91-CE62-C994-7A70-026D2C568B2E}"/>
              </a:ext>
            </a:extLst>
          </p:cNvPr>
          <p:cNvSpPr txBox="1"/>
          <p:nvPr/>
        </p:nvSpPr>
        <p:spPr>
          <a:xfrm>
            <a:off x="265176" y="1225689"/>
            <a:ext cx="7655505" cy="5078313"/>
          </a:xfrm>
          <a:prstGeom prst="rect">
            <a:avLst/>
          </a:prstGeom>
          <a:noFill/>
        </p:spPr>
        <p:txBody>
          <a:bodyPr wrap="square">
            <a:spAutoFit/>
          </a:bodyPr>
          <a:lstStyle/>
          <a:p>
            <a:pPr algn="l"/>
            <a:r>
              <a:rPr lang="en-GB" sz="1800" b="0" i="0" u="none" strike="noStrike" baseline="0" dirty="0">
                <a:solidFill>
                  <a:srgbClr val="000000"/>
                </a:solidFill>
                <a:latin typeface="CIDFont+F1"/>
              </a:rPr>
              <a:t>A 6-week group for parents and carers of children 2-19yrs with any</a:t>
            </a:r>
          </a:p>
          <a:p>
            <a:pPr algn="l"/>
            <a:r>
              <a:rPr lang="en-GB" sz="1800" b="0" i="0" u="none" strike="noStrike" baseline="0" dirty="0">
                <a:solidFill>
                  <a:srgbClr val="000000"/>
                </a:solidFill>
                <a:latin typeface="CIDFont+F1"/>
              </a:rPr>
              <a:t>additional need. Your child does not need a diagnosis.</a:t>
            </a:r>
            <a:br>
              <a:rPr lang="en-GB" sz="1800" b="0" i="0" u="none" strike="noStrike" baseline="0" dirty="0">
                <a:solidFill>
                  <a:srgbClr val="000000"/>
                </a:solidFill>
                <a:latin typeface="CIDFont+F1"/>
              </a:rPr>
            </a:br>
            <a:endParaRPr lang="en-GB" sz="1800" b="0" i="0" u="none" strike="noStrike" baseline="0" dirty="0">
              <a:solidFill>
                <a:srgbClr val="000000"/>
              </a:solidFill>
              <a:latin typeface="CIDFont+F1"/>
            </a:endParaRP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Understand your child’s behaviour</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Develop strategies that really work</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Reduce conflict and increase co-operation</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Improve emotional regulation</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Explore sensory needs</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Increase your child’s resilience</a:t>
            </a:r>
          </a:p>
          <a:p>
            <a:pPr algn="l"/>
            <a:r>
              <a:rPr lang="en-GB" sz="1800" b="0" i="0" u="none" strike="noStrike" baseline="0" dirty="0">
                <a:solidFill>
                  <a:srgbClr val="C09100"/>
                </a:solidFill>
                <a:latin typeface="CIDFont+F2"/>
              </a:rPr>
              <a:t>• </a:t>
            </a:r>
            <a:r>
              <a:rPr lang="en-GB" sz="1800" b="0" i="0" u="none" strike="noStrike" baseline="0" dirty="0">
                <a:solidFill>
                  <a:srgbClr val="C09100"/>
                </a:solidFill>
                <a:latin typeface="CIDFont+F1"/>
              </a:rPr>
              <a:t>Manage the different needs within your family</a:t>
            </a:r>
          </a:p>
          <a:p>
            <a:pPr algn="l"/>
            <a:endParaRPr lang="en-GB" dirty="0">
              <a:solidFill>
                <a:srgbClr val="C09100"/>
              </a:solidFill>
              <a:effectLst/>
              <a:latin typeface="CIDFont+F1"/>
              <a:ea typeface="Aptos" panose="020B0004020202020204" pitchFamily="34" charset="0"/>
              <a:cs typeface="Aptos" panose="020B0004020202020204" pitchFamily="34" charset="0"/>
            </a:endParaRPr>
          </a:p>
          <a:p>
            <a:pPr algn="l"/>
            <a:endParaRPr lang="en-GB" sz="1800" b="1" dirty="0">
              <a:solidFill>
                <a:srgbClr val="C09100"/>
              </a:solidFill>
              <a:latin typeface="CIDFont+F1"/>
              <a:ea typeface="Aptos" panose="020B0004020202020204" pitchFamily="34" charset="0"/>
              <a:cs typeface="Aptos" panose="020B0004020202020204" pitchFamily="34" charset="0"/>
            </a:endParaRPr>
          </a:p>
          <a:p>
            <a:pPr algn="l"/>
            <a:r>
              <a:rPr lang="en-GB" sz="1800" b="1" dirty="0">
                <a:effectLst/>
                <a:latin typeface="Aptos" panose="020B0004020202020204" pitchFamily="34" charset="0"/>
                <a:ea typeface="Aptos" panose="020B0004020202020204" pitchFamily="34" charset="0"/>
                <a:cs typeface="Aptos" panose="020B0004020202020204" pitchFamily="34" charset="0"/>
              </a:rPr>
              <a:t>Talking Additional Needs</a:t>
            </a:r>
            <a:r>
              <a:rPr lang="en-GB" sz="1800" dirty="0">
                <a:effectLst/>
                <a:latin typeface="Aptos" panose="020B0004020202020204" pitchFamily="34" charset="0"/>
                <a:ea typeface="Aptos" panose="020B0004020202020204" pitchFamily="34" charset="0"/>
                <a:cs typeface="Aptos" panose="020B0004020202020204" pitchFamily="34" charset="0"/>
              </a:rPr>
              <a:t> for parents of children aged 2 to 19 years:</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Wednesdays 5th, 12th, 19th, 26th November. 3rd &amp; 10th December.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7pm to 9pm</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At </a:t>
            </a:r>
            <a:r>
              <a:rPr lang="en-GB" sz="1800" dirty="0" err="1">
                <a:effectLst/>
                <a:latin typeface="Aptos" panose="020B0004020202020204" pitchFamily="34" charset="0"/>
                <a:ea typeface="Aptos" panose="020B0004020202020204" pitchFamily="34" charset="0"/>
                <a:cs typeface="Aptos" panose="020B0004020202020204" pitchFamily="34" charset="0"/>
              </a:rPr>
              <a:t>Reddings</a:t>
            </a:r>
            <a:r>
              <a:rPr lang="en-GB" sz="1800" dirty="0">
                <a:effectLst/>
                <a:latin typeface="Aptos" panose="020B0004020202020204" pitchFamily="34" charset="0"/>
                <a:ea typeface="Aptos" panose="020B0004020202020204" pitchFamily="34" charset="0"/>
                <a:cs typeface="Aptos" panose="020B0004020202020204" pitchFamily="34" charset="0"/>
              </a:rPr>
              <a:t> Family Centre, Harcourt Road, </a:t>
            </a:r>
            <a:r>
              <a:rPr lang="en-GB" sz="1800" dirty="0" err="1">
                <a:effectLst/>
                <a:latin typeface="Aptos" panose="020B0004020202020204" pitchFamily="34" charset="0"/>
                <a:ea typeface="Aptos" panose="020B0004020202020204" pitchFamily="34" charset="0"/>
                <a:cs typeface="Aptos" panose="020B0004020202020204" pitchFamily="34" charset="0"/>
              </a:rPr>
              <a:t>bushey</a:t>
            </a:r>
            <a:r>
              <a:rPr lang="en-GB" sz="1800" dirty="0">
                <a:effectLst/>
                <a:latin typeface="Aptos" panose="020B0004020202020204" pitchFamily="34" charset="0"/>
                <a:ea typeface="Aptos" panose="020B0004020202020204" pitchFamily="34" charset="0"/>
                <a:cs typeface="Aptos" panose="020B0004020202020204" pitchFamily="34" charset="0"/>
              </a:rPr>
              <a:t>. WD23 3PE</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9" name="TextBox 8">
            <a:extLst>
              <a:ext uri="{FF2B5EF4-FFF2-40B4-BE49-F238E27FC236}">
                <a16:creationId xmlns:a16="http://schemas.microsoft.com/office/drawing/2014/main" id="{F36978B2-A6FC-0667-84F7-376F5CEF4C4D}"/>
              </a:ext>
            </a:extLst>
          </p:cNvPr>
          <p:cNvSpPr txBox="1"/>
          <p:nvPr/>
        </p:nvSpPr>
        <p:spPr>
          <a:xfrm>
            <a:off x="7569597" y="4859753"/>
            <a:ext cx="4622403" cy="646331"/>
          </a:xfrm>
          <a:prstGeom prst="rect">
            <a:avLst/>
          </a:prstGeom>
          <a:noFill/>
        </p:spPr>
        <p:txBody>
          <a:bodyPr wrap="square">
            <a:spAutoFit/>
          </a:bodyPr>
          <a:lstStyle/>
          <a:p>
            <a:r>
              <a:rPr lang="en-GB" dirty="0">
                <a:latin typeface="Aptos" panose="020B0004020202020204" pitchFamily="34" charset="0"/>
                <a:ea typeface="Aptos" panose="020B0004020202020204" pitchFamily="34" charset="0"/>
                <a:cs typeface="Aptos" panose="020B0004020202020204" pitchFamily="34" charset="0"/>
              </a:rPr>
              <a:t>S</a:t>
            </a:r>
            <a:r>
              <a:rPr lang="en-GB" sz="1800" dirty="0">
                <a:effectLst/>
                <a:latin typeface="Aptos" panose="020B0004020202020204" pitchFamily="34" charset="0"/>
                <a:ea typeface="Aptos" panose="020B0004020202020204" pitchFamily="34" charset="0"/>
                <a:cs typeface="Aptos" panose="020B0004020202020204" pitchFamily="34" charset="0"/>
              </a:rPr>
              <a:t>hare with any parents and carers who would benefit from attending this popular course</a:t>
            </a:r>
            <a:endParaRPr lang="en-GB" dirty="0"/>
          </a:p>
        </p:txBody>
      </p:sp>
      <p:graphicFrame>
        <p:nvGraphicFramePr>
          <p:cNvPr id="10" name="Object 9">
            <a:extLst>
              <a:ext uri="{FF2B5EF4-FFF2-40B4-BE49-F238E27FC236}">
                <a16:creationId xmlns:a16="http://schemas.microsoft.com/office/drawing/2014/main" id="{8A19D25A-F2EC-F6AA-EEF1-E15FAEBA3482}"/>
              </a:ext>
            </a:extLst>
          </p:cNvPr>
          <p:cNvGraphicFramePr>
            <a:graphicFrameLocks noChangeAspect="1"/>
          </p:cNvGraphicFramePr>
          <p:nvPr>
            <p:extLst>
              <p:ext uri="{D42A27DB-BD31-4B8C-83A1-F6EECF244321}">
                <p14:modId xmlns:p14="http://schemas.microsoft.com/office/powerpoint/2010/main" val="2587343683"/>
              </p:ext>
            </p:extLst>
          </p:nvPr>
        </p:nvGraphicFramePr>
        <p:xfrm>
          <a:off x="6791325" y="5343525"/>
          <a:ext cx="1163638" cy="1025525"/>
        </p:xfrm>
        <a:graphic>
          <a:graphicData uri="http://schemas.openxmlformats.org/presentationml/2006/ole">
            <mc:AlternateContent xmlns:mc="http://schemas.openxmlformats.org/markup-compatibility/2006">
              <mc:Choice xmlns:v="urn:schemas-microsoft-com:vml" Requires="v">
                <p:oleObj name="Document" showAsIcon="1" r:id="rId3" imgW="791280" imgH="698400" progId="Word.Document.12">
                  <p:link updateAutomatic="1"/>
                </p:oleObj>
              </mc:Choice>
              <mc:Fallback>
                <p:oleObj name="Document" showAsIcon="1" r:id="rId3" imgW="791280" imgH="698400" progId="Word.Document.12">
                  <p:link updateAutomatic="1"/>
                  <p:pic>
                    <p:nvPicPr>
                      <p:cNvPr id="0" name=""/>
                      <p:cNvPicPr/>
                      <p:nvPr/>
                    </p:nvPicPr>
                    <p:blipFill>
                      <a:blip r:embed="rId4"/>
                      <a:stretch>
                        <a:fillRect/>
                      </a:stretch>
                    </p:blipFill>
                    <p:spPr>
                      <a:xfrm>
                        <a:off x="6791325" y="5343525"/>
                        <a:ext cx="1163638" cy="1025525"/>
                      </a:xfrm>
                      <a:prstGeom prst="rect">
                        <a:avLst/>
                      </a:prstGeom>
                    </p:spPr>
                  </p:pic>
                </p:oleObj>
              </mc:Fallback>
            </mc:AlternateContent>
          </a:graphicData>
        </a:graphic>
      </p:graphicFrame>
    </p:spTree>
    <p:extLst>
      <p:ext uri="{BB962C8B-B14F-4D97-AF65-F5344CB8AC3E}">
        <p14:creationId xmlns:p14="http://schemas.microsoft.com/office/powerpoint/2010/main" val="166528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ED0D-CE0A-DBC0-56DF-2D3FA208A104}"/>
              </a:ext>
            </a:extLst>
          </p:cNvPr>
          <p:cNvSpPr>
            <a:spLocks noGrp="1"/>
          </p:cNvSpPr>
          <p:nvPr>
            <p:ph type="title"/>
          </p:nvPr>
        </p:nvSpPr>
        <p:spPr>
          <a:xfrm>
            <a:off x="187823" y="-461852"/>
            <a:ext cx="10058400" cy="1450757"/>
          </a:xfrm>
        </p:spPr>
        <p:txBody>
          <a:bodyPr/>
          <a:lstStyle/>
          <a:p>
            <a:r>
              <a:rPr lang="en-GB" dirty="0"/>
              <a:t>Families in Focus</a:t>
            </a:r>
          </a:p>
        </p:txBody>
      </p:sp>
      <p:sp>
        <p:nvSpPr>
          <p:cNvPr id="3" name="Content Placeholder 2">
            <a:extLst>
              <a:ext uri="{FF2B5EF4-FFF2-40B4-BE49-F238E27FC236}">
                <a16:creationId xmlns:a16="http://schemas.microsoft.com/office/drawing/2014/main" id="{BB89AC5B-BEB9-211B-5E0C-B0B0F297BB83}"/>
              </a:ext>
            </a:extLst>
          </p:cNvPr>
          <p:cNvSpPr>
            <a:spLocks noGrp="1"/>
          </p:cNvSpPr>
          <p:nvPr>
            <p:ph sz="half" idx="1"/>
          </p:nvPr>
        </p:nvSpPr>
        <p:spPr>
          <a:xfrm>
            <a:off x="187823" y="1297459"/>
            <a:ext cx="5520999" cy="4769709"/>
          </a:xfrm>
        </p:spPr>
        <p:txBody>
          <a:bodyPr>
            <a:noAutofit/>
          </a:bodyPr>
          <a:lstStyle/>
          <a:p>
            <a:pPr>
              <a:buNone/>
            </a:pPr>
            <a:r>
              <a:rPr lang="en-GB" sz="1800" u="sng" dirty="0">
                <a:solidFill>
                  <a:srgbClr val="7030A0"/>
                </a:solidFill>
                <a:effectLst/>
                <a:latin typeface="Aptos" panose="020B0004020202020204" pitchFamily="34" charset="0"/>
                <a:ea typeface="Aptos" panose="020B0004020202020204" pitchFamily="34" charset="0"/>
                <a:cs typeface="Aptos" panose="020B0004020202020204" pitchFamily="34" charset="0"/>
              </a:rPr>
              <a:t>A complete guide to parenting children with Autism and/or ADHD </a:t>
            </a:r>
            <a:r>
              <a:rPr lang="en-GB" sz="1800" u="sng" dirty="0">
                <a:effectLst/>
                <a:latin typeface="Aptos" panose="020B0004020202020204" pitchFamily="34" charset="0"/>
                <a:ea typeface="Aptos" panose="020B0004020202020204" pitchFamily="34" charset="0"/>
                <a:cs typeface="Aptos" panose="020B0004020202020204" pitchFamily="34" charset="0"/>
              </a:rPr>
              <a:t>– for parents of children either on a pathway or with a diagnosis.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dirty="0">
                <a:effectLst/>
                <a:latin typeface="Aptos" panose="020B0004020202020204" pitchFamily="34" charset="0"/>
                <a:ea typeface="Aptos" panose="020B0004020202020204" pitchFamily="34" charset="0"/>
                <a:cs typeface="Aptos" panose="020B0004020202020204" pitchFamily="34" charset="0"/>
              </a:rPr>
              <a:t>This course is for those parenting a child from 2 years to 11 years, living in Hertfordshire and able to participate in interactive </a:t>
            </a:r>
            <a:r>
              <a:rPr lang="en-GB" sz="1800" u="sng" dirty="0">
                <a:effectLst/>
                <a:highlight>
                  <a:srgbClr val="FFFF00"/>
                </a:highlight>
                <a:latin typeface="Aptos" panose="020B0004020202020204" pitchFamily="34" charset="0"/>
                <a:ea typeface="Aptos" panose="020B0004020202020204" pitchFamily="34" charset="0"/>
                <a:cs typeface="Aptos" panose="020B0004020202020204" pitchFamily="34" charset="0"/>
              </a:rPr>
              <a:t>Zoom sessions </a:t>
            </a:r>
            <a:r>
              <a:rPr lang="en-GB" sz="1800" u="sng" dirty="0">
                <a:effectLst/>
                <a:latin typeface="Aptos" panose="020B0004020202020204" pitchFamily="34" charset="0"/>
                <a:ea typeface="Aptos" panose="020B0004020202020204" pitchFamily="34" charset="0"/>
                <a:cs typeface="Aptos" panose="020B0004020202020204" pitchFamily="34" charset="0"/>
              </a:rPr>
              <a:t>and attend </a:t>
            </a:r>
            <a:r>
              <a:rPr lang="en-GB" sz="1800" u="sng" dirty="0">
                <a:effectLst/>
                <a:highlight>
                  <a:srgbClr val="FFFF00"/>
                </a:highlight>
                <a:latin typeface="Aptos" panose="020B0004020202020204" pitchFamily="34" charset="0"/>
                <a:ea typeface="Aptos" panose="020B0004020202020204" pitchFamily="34" charset="0"/>
                <a:cs typeface="Aptos" panose="020B0004020202020204" pitchFamily="34" charset="0"/>
              </a:rPr>
              <a:t>every week</a:t>
            </a:r>
            <a:r>
              <a:rPr lang="en-GB" sz="1800" u="sng" dirty="0">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GB" sz="18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A complete guide to parenting children with Autism and/or ADHD</a:t>
            </a:r>
            <a:r>
              <a:rPr lang="en-GB" sz="18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 </a:t>
            </a:r>
            <a:r>
              <a:rPr lang="en-GB" sz="1800" b="1" u="sng" dirty="0">
                <a:effectLst/>
                <a:latin typeface="Aptos" panose="020B0004020202020204" pitchFamily="34" charset="0"/>
                <a:ea typeface="Times New Roman" panose="02020603050405020304" pitchFamily="18" charset="0"/>
                <a:cs typeface="Aptos" panose="020B0004020202020204" pitchFamily="34" charset="0"/>
              </a:rPr>
              <a:t>Tuesday mornings</a:t>
            </a:r>
            <a:r>
              <a:rPr lang="en-GB" sz="1800" b="1" dirty="0">
                <a:effectLst/>
                <a:latin typeface="Aptos" panose="020B0004020202020204" pitchFamily="34" charset="0"/>
                <a:ea typeface="Times New Roman" panose="02020603050405020304" pitchFamily="18" charset="0"/>
                <a:cs typeface="Aptos" panose="020B0004020202020204" pitchFamily="34" charset="0"/>
              </a:rPr>
              <a:t> from 9.30am to 11.30am on September 9</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16</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23</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rd</a:t>
            </a:r>
            <a:r>
              <a:rPr lang="en-GB" sz="1800" b="1" dirty="0">
                <a:effectLst/>
                <a:latin typeface="Aptos" panose="020B0004020202020204" pitchFamily="34" charset="0"/>
                <a:ea typeface="Times New Roman" panose="02020603050405020304" pitchFamily="18" charset="0"/>
                <a:cs typeface="Aptos" panose="020B0004020202020204" pitchFamily="34" charset="0"/>
              </a:rPr>
              <a:t>, 30</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&amp; October 7</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14</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t>
            </a:r>
            <a:r>
              <a:rPr lang="en-GB" sz="1800" dirty="0">
                <a:effectLst/>
                <a:latin typeface="Aptos" panose="020B0004020202020204" pitchFamily="34" charset="0"/>
                <a:ea typeface="Times New Roman" panose="02020603050405020304" pitchFamily="18" charset="0"/>
                <a:cs typeface="Aptos" panose="020B0004020202020204" pitchFamily="34" charset="0"/>
              </a:rPr>
              <a:t>(no session over half term)</a:t>
            </a:r>
            <a:r>
              <a:rPr lang="en-GB" sz="1800" b="1" dirty="0">
                <a:effectLst/>
                <a:latin typeface="Aptos" panose="020B0004020202020204" pitchFamily="34" charset="0"/>
                <a:ea typeface="Times New Roman" panose="02020603050405020304" pitchFamily="18" charset="0"/>
                <a:cs typeface="Aptos" panose="020B0004020202020204" pitchFamily="34" charset="0"/>
              </a:rPr>
              <a:t> &amp; November 4</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11</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18</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GB" sz="18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A complete guide to parenting children with Autism and/or ADHD</a:t>
            </a:r>
            <a:r>
              <a:rPr lang="en-GB" sz="1800" dirty="0">
                <a:effectLst/>
                <a:latin typeface="Aptos" panose="020B0004020202020204" pitchFamily="34" charset="0"/>
                <a:ea typeface="Times New Roman" panose="02020603050405020304" pitchFamily="18" charset="0"/>
                <a:cs typeface="Aptos" panose="020B0004020202020204" pitchFamily="34" charset="0"/>
              </a:rPr>
              <a:t> </a:t>
            </a:r>
            <a:r>
              <a:rPr lang="en-GB" sz="1800" b="1" u="sng" dirty="0">
                <a:effectLst/>
                <a:latin typeface="Aptos" panose="020B0004020202020204" pitchFamily="34" charset="0"/>
                <a:ea typeface="Times New Roman" panose="02020603050405020304" pitchFamily="18" charset="0"/>
                <a:cs typeface="Aptos" panose="020B0004020202020204" pitchFamily="34" charset="0"/>
              </a:rPr>
              <a:t>Tuesday evenings</a:t>
            </a:r>
            <a:r>
              <a:rPr lang="en-GB" sz="1800" b="1" dirty="0">
                <a:effectLst/>
                <a:latin typeface="Aptos" panose="020B0004020202020204" pitchFamily="34" charset="0"/>
                <a:ea typeface="Times New Roman" panose="02020603050405020304" pitchFamily="18" charset="0"/>
                <a:cs typeface="Aptos" panose="020B0004020202020204" pitchFamily="34" charset="0"/>
              </a:rPr>
              <a:t> from 6.30pm to 8.30pm on September 9</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16</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23</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rd</a:t>
            </a:r>
            <a:r>
              <a:rPr lang="en-GB" sz="1800" b="1" dirty="0">
                <a:effectLst/>
                <a:latin typeface="Aptos" panose="020B0004020202020204" pitchFamily="34" charset="0"/>
                <a:ea typeface="Times New Roman" panose="02020603050405020304" pitchFamily="18" charset="0"/>
                <a:cs typeface="Aptos" panose="020B0004020202020204" pitchFamily="34" charset="0"/>
              </a:rPr>
              <a:t>, 30</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&amp; October 7</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14</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t>
            </a:r>
            <a:r>
              <a:rPr lang="en-GB" sz="1800" dirty="0">
                <a:effectLst/>
                <a:latin typeface="Aptos" panose="020B0004020202020204" pitchFamily="34" charset="0"/>
                <a:ea typeface="Times New Roman" panose="02020603050405020304" pitchFamily="18" charset="0"/>
                <a:cs typeface="Aptos" panose="020B0004020202020204" pitchFamily="34" charset="0"/>
              </a:rPr>
              <a:t>(no session over half term)</a:t>
            </a:r>
            <a:r>
              <a:rPr lang="en-GB" sz="1800" b="1" dirty="0">
                <a:effectLst/>
                <a:latin typeface="Aptos" panose="020B0004020202020204" pitchFamily="34" charset="0"/>
                <a:ea typeface="Times New Roman" panose="02020603050405020304" pitchFamily="18" charset="0"/>
                <a:cs typeface="Aptos" panose="020B0004020202020204" pitchFamily="34" charset="0"/>
              </a:rPr>
              <a:t> &amp; November 4</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11</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18</a:t>
            </a:r>
            <a:r>
              <a:rPr lang="en-GB" sz="1800" b="1" baseline="30000" dirty="0">
                <a:effectLst/>
                <a:latin typeface="Aptos" panose="020B0004020202020204" pitchFamily="34" charset="0"/>
                <a:ea typeface="Times New Roman" panose="02020603050405020304" pitchFamily="18" charset="0"/>
                <a:cs typeface="Aptos" panose="020B0004020202020204" pitchFamily="34" charset="0"/>
              </a:rPr>
              <a:t>th</a:t>
            </a:r>
            <a:r>
              <a:rPr lang="en-GB" sz="1800" b="1"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Content Placeholder 3">
            <a:extLst>
              <a:ext uri="{FF2B5EF4-FFF2-40B4-BE49-F238E27FC236}">
                <a16:creationId xmlns:a16="http://schemas.microsoft.com/office/drawing/2014/main" id="{0A26B8CF-9338-03C5-DEE5-DC17EAFF4AD3}"/>
              </a:ext>
            </a:extLst>
          </p:cNvPr>
          <p:cNvSpPr>
            <a:spLocks noGrp="1"/>
          </p:cNvSpPr>
          <p:nvPr>
            <p:ph sz="half" idx="2"/>
          </p:nvPr>
        </p:nvSpPr>
        <p:spPr>
          <a:xfrm>
            <a:off x="6292059" y="1223683"/>
            <a:ext cx="5224437" cy="4769709"/>
          </a:xfrm>
        </p:spPr>
        <p:txBody>
          <a:bodyPr>
            <a:normAutofit fontScale="25000" lnSpcReduction="20000"/>
          </a:bodyPr>
          <a:lstStyle/>
          <a:p>
            <a:pPr marL="457200">
              <a:buNone/>
            </a:pP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a:buNone/>
            </a:pPr>
            <a:r>
              <a:rPr lang="en-GB" sz="7200" u="sng" dirty="0">
                <a:latin typeface="Aptos" panose="020B0004020202020204" pitchFamily="34" charset="0"/>
              </a:rPr>
              <a:t>Handling anger of children with Autism and/or ADHD – for parents of children either on a pathway or with a diagnosis. </a:t>
            </a:r>
          </a:p>
          <a:p>
            <a:pPr marL="0">
              <a:buNone/>
            </a:pPr>
            <a:r>
              <a:rPr lang="en-GB" sz="7200" u="sng" dirty="0">
                <a:latin typeface="Aptos" panose="020B0004020202020204" pitchFamily="34" charset="0"/>
              </a:rPr>
              <a:t>This course is for those parenting a child from 4 years to 11 years, living in Hertfordshire and able to participate in interactive Zoom sessions and attend every week. </a:t>
            </a:r>
            <a:endParaRPr lang="en-GB" sz="7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GB" sz="72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Handling anger of children with Autism and/or ADHD </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Wednesday mornings from 9.30am to 11.30am on September 10</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17</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24</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&amp; October 1</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8</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15</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7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GB" sz="72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Handling anger of children with Autism and/or ADHD </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Wednesday ‘lunch &amp; learn’ from 12.30pm to 2pm on September 10</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17</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24</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&amp; October 1</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8</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15</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7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GB" sz="72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Handling anger of children with Autism and/or ADHD </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Wednesday evenings from 6.30pm to 8.30pm on September 10</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17</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24</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&amp; October 1</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8</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15</a:t>
            </a:r>
            <a:r>
              <a:rPr lang="en-GB" sz="7200" b="1"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a:t>
            </a:r>
            <a:r>
              <a:rPr lang="en-GB" sz="7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7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457200"/>
            <a:r>
              <a:rPr lang="en-GB" sz="7200" b="1"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72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pic>
        <p:nvPicPr>
          <p:cNvPr id="6" name="Picture 5">
            <a:extLst>
              <a:ext uri="{FF2B5EF4-FFF2-40B4-BE49-F238E27FC236}">
                <a16:creationId xmlns:a16="http://schemas.microsoft.com/office/drawing/2014/main" id="{A4726908-CB2D-0D3A-7CAD-0391D026EF9B}"/>
              </a:ext>
            </a:extLst>
          </p:cNvPr>
          <p:cNvPicPr>
            <a:picLocks noChangeAspect="1"/>
          </p:cNvPicPr>
          <p:nvPr/>
        </p:nvPicPr>
        <p:blipFill>
          <a:blip r:embed="rId2"/>
          <a:stretch>
            <a:fillRect/>
          </a:stretch>
        </p:blipFill>
        <p:spPr>
          <a:xfrm>
            <a:off x="7700188" y="0"/>
            <a:ext cx="4149942" cy="1453230"/>
          </a:xfrm>
          <a:prstGeom prst="rect">
            <a:avLst/>
          </a:prstGeom>
        </p:spPr>
      </p:pic>
      <p:sp>
        <p:nvSpPr>
          <p:cNvPr id="8" name="TextBox 7">
            <a:extLst>
              <a:ext uri="{FF2B5EF4-FFF2-40B4-BE49-F238E27FC236}">
                <a16:creationId xmlns:a16="http://schemas.microsoft.com/office/drawing/2014/main" id="{9EF6FE60-B3F3-F85B-C2F7-DD3C33F24B65}"/>
              </a:ext>
            </a:extLst>
          </p:cNvPr>
          <p:cNvSpPr txBox="1"/>
          <p:nvPr/>
        </p:nvSpPr>
        <p:spPr>
          <a:xfrm>
            <a:off x="3132438" y="5744002"/>
            <a:ext cx="6141308" cy="646331"/>
          </a:xfrm>
          <a:prstGeom prst="rect">
            <a:avLst/>
          </a:prstGeom>
          <a:noFill/>
        </p:spPr>
        <p:txBody>
          <a:bodyPr wrap="square">
            <a:spAutoFit/>
          </a:bodyPr>
          <a:lstStyle/>
          <a:p>
            <a:pPr>
              <a:buNone/>
            </a:pPr>
            <a:r>
              <a:rPr lang="en-GB" sz="1800" b="1" i="1" u="sng" dirty="0">
                <a:solidFill>
                  <a:srgbClr val="7030A0"/>
                </a:solidFill>
                <a:effectLst/>
                <a:latin typeface="Arial" panose="020B0604020202020204" pitchFamily="34" charset="0"/>
                <a:ea typeface="Aptos" panose="020B0004020202020204" pitchFamily="34" charset="0"/>
                <a:cs typeface="Aptos" panose="020B0004020202020204" pitchFamily="34" charset="0"/>
              </a:rPr>
              <a:t>Web:</a:t>
            </a:r>
            <a:r>
              <a:rPr lang="en-GB" sz="1800" b="1" i="1" dirty="0">
                <a:solidFill>
                  <a:srgbClr val="7030A0"/>
                </a:solidFill>
                <a:effectLst/>
                <a:latin typeface="Calibri" panose="020F0502020204030204" pitchFamily="34" charset="0"/>
                <a:ea typeface="Aptos" panose="020B0004020202020204" pitchFamily="34" charset="0"/>
                <a:cs typeface="Aptos" panose="020B0004020202020204" pitchFamily="34" charset="0"/>
              </a:rPr>
              <a:t> </a:t>
            </a:r>
            <a:r>
              <a:rPr lang="en-GB" sz="1800" b="1" i="1" u="sng" dirty="0">
                <a:solidFill>
                  <a:srgbClr val="7030A0"/>
                </a:solidFill>
                <a:effectLst/>
                <a:latin typeface="Arial" panose="020B0604020202020204" pitchFamily="34" charset="0"/>
                <a:ea typeface="Aptos" panose="020B0004020202020204" pitchFamily="34" charset="0"/>
                <a:cs typeface="Aptos" panose="020B0004020202020204" pitchFamily="34" charset="0"/>
                <a:hlinkClick r:id="rId3"/>
              </a:rPr>
              <a:t>www.familiesinfocus.co.uk</a:t>
            </a:r>
            <a:r>
              <a:rPr lang="en-GB" sz="1800" b="1" i="1" dirty="0">
                <a:solidFill>
                  <a:srgbClr val="7030A0"/>
                </a:solidFill>
                <a:effectLst/>
                <a:latin typeface="Arial" panose="020B06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b="1" i="1" dirty="0">
                <a:solidFill>
                  <a:srgbClr val="7030A0"/>
                </a:solidFill>
                <a:effectLst/>
                <a:latin typeface="Arial" panose="020B0604020202020204" pitchFamily="34" charset="0"/>
                <a:ea typeface="Aptos" panose="020B0004020202020204" pitchFamily="34" charset="0"/>
                <a:cs typeface="Aptos" panose="020B0004020202020204" pitchFamily="34" charset="0"/>
              </a:rPr>
              <a:t> </a:t>
            </a:r>
            <a:r>
              <a:rPr lang="en-GB" sz="1800" b="1" i="1" u="sng" dirty="0">
                <a:solidFill>
                  <a:srgbClr val="7030A0"/>
                </a:solidFill>
                <a:effectLst/>
                <a:latin typeface="Arial" panose="020B0604020202020204" pitchFamily="34" charset="0"/>
                <a:ea typeface="Aptos" panose="020B0004020202020204" pitchFamily="34" charset="0"/>
                <a:cs typeface="Aptos" panose="020B0004020202020204" pitchFamily="34" charset="0"/>
              </a:rPr>
              <a:t>Email:</a:t>
            </a:r>
            <a:r>
              <a:rPr lang="en-GB" sz="1800" b="1" i="1" dirty="0">
                <a:solidFill>
                  <a:srgbClr val="7030A0"/>
                </a:solidFill>
                <a:effectLst/>
                <a:latin typeface="Arial" panose="020B0604020202020204" pitchFamily="34" charset="0"/>
                <a:ea typeface="Aptos" panose="020B0004020202020204" pitchFamily="34" charset="0"/>
                <a:cs typeface="Aptos" panose="020B0004020202020204" pitchFamily="34" charset="0"/>
              </a:rPr>
              <a:t> </a:t>
            </a:r>
            <a:r>
              <a:rPr lang="en-GB" sz="1800" b="1" i="1" u="sng" dirty="0">
                <a:solidFill>
                  <a:srgbClr val="7030A0"/>
                </a:solidFill>
                <a:effectLst/>
                <a:latin typeface="Arial" panose="020B0604020202020204" pitchFamily="34" charset="0"/>
                <a:ea typeface="Aptos" panose="020B0004020202020204" pitchFamily="34" charset="0"/>
                <a:cs typeface="Aptos" panose="020B0004020202020204" pitchFamily="34" charset="0"/>
                <a:hlinkClick r:id="rId4"/>
              </a:rPr>
              <a:t>bookings@familiesinfocus.co.uk</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81023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5FC0-2D42-5CA8-EB7E-D24EAB4489DE}"/>
              </a:ext>
            </a:extLst>
          </p:cNvPr>
          <p:cNvSpPr>
            <a:spLocks noGrp="1"/>
          </p:cNvSpPr>
          <p:nvPr>
            <p:ph type="title"/>
          </p:nvPr>
        </p:nvSpPr>
        <p:spPr>
          <a:xfrm>
            <a:off x="265175" y="123552"/>
            <a:ext cx="11375136" cy="833458"/>
          </a:xfrm>
        </p:spPr>
        <p:txBody>
          <a:bodyPr>
            <a:normAutofit fontScale="90000"/>
          </a:bodyPr>
          <a:lstStyle/>
          <a:p>
            <a:r>
              <a:rPr lang="en-GB" sz="6000" b="1" dirty="0"/>
              <a:t>Herts Summer Parks</a:t>
            </a:r>
            <a:endParaRPr lang="en-GB" dirty="0"/>
          </a:p>
        </p:txBody>
      </p:sp>
      <p:pic>
        <p:nvPicPr>
          <p:cNvPr id="11" name="Picture 10">
            <a:extLst>
              <a:ext uri="{FF2B5EF4-FFF2-40B4-BE49-F238E27FC236}">
                <a16:creationId xmlns:a16="http://schemas.microsoft.com/office/drawing/2014/main" id="{976CBEB5-C001-B22F-885B-AE53DCB21B72}"/>
              </a:ext>
            </a:extLst>
          </p:cNvPr>
          <p:cNvPicPr>
            <a:picLocks noChangeAspect="1"/>
          </p:cNvPicPr>
          <p:nvPr/>
        </p:nvPicPr>
        <p:blipFill>
          <a:blip r:embed="rId2"/>
          <a:stretch>
            <a:fillRect/>
          </a:stretch>
        </p:blipFill>
        <p:spPr>
          <a:xfrm>
            <a:off x="8291495" y="1666425"/>
            <a:ext cx="3381824" cy="2534149"/>
          </a:xfrm>
          <a:prstGeom prst="rect">
            <a:avLst/>
          </a:prstGeom>
        </p:spPr>
      </p:pic>
      <p:sp>
        <p:nvSpPr>
          <p:cNvPr id="13" name="TextBox 12">
            <a:extLst>
              <a:ext uri="{FF2B5EF4-FFF2-40B4-BE49-F238E27FC236}">
                <a16:creationId xmlns:a16="http://schemas.microsoft.com/office/drawing/2014/main" id="{D44B1EC8-7719-4AEE-8F59-BA785DCE4D38}"/>
              </a:ext>
            </a:extLst>
          </p:cNvPr>
          <p:cNvSpPr txBox="1"/>
          <p:nvPr/>
        </p:nvSpPr>
        <p:spPr>
          <a:xfrm>
            <a:off x="351477" y="851837"/>
            <a:ext cx="5744523" cy="400110"/>
          </a:xfrm>
          <a:prstGeom prst="rect">
            <a:avLst/>
          </a:prstGeom>
          <a:noFill/>
        </p:spPr>
        <p:txBody>
          <a:bodyPr wrap="square" rtlCol="0">
            <a:spAutoFit/>
          </a:bodyPr>
          <a:lstStyle/>
          <a:p>
            <a:r>
              <a:rPr lang="en-GB" sz="2000" b="1" dirty="0"/>
              <a:t>Free park activities across Hertfordshire August 2025</a:t>
            </a:r>
          </a:p>
        </p:txBody>
      </p:sp>
      <p:sp>
        <p:nvSpPr>
          <p:cNvPr id="4" name="Content Placeholder 3">
            <a:extLst>
              <a:ext uri="{FF2B5EF4-FFF2-40B4-BE49-F238E27FC236}">
                <a16:creationId xmlns:a16="http://schemas.microsoft.com/office/drawing/2014/main" id="{909F78C8-E5A8-5173-658A-CADA5EAC30A3}"/>
              </a:ext>
            </a:extLst>
          </p:cNvPr>
          <p:cNvSpPr>
            <a:spLocks noGrp="1"/>
          </p:cNvSpPr>
          <p:nvPr>
            <p:ph idx="1"/>
          </p:nvPr>
        </p:nvSpPr>
        <p:spPr>
          <a:xfrm>
            <a:off x="265176" y="1580557"/>
            <a:ext cx="7183502" cy="4425605"/>
          </a:xfrm>
        </p:spPr>
        <p:txBody>
          <a:bodyPr>
            <a:normAutofit fontScale="85000" lnSpcReduction="10000"/>
          </a:bodyPr>
          <a:lstStyle/>
          <a:p>
            <a:pPr marL="182563" indent="0" algn="l">
              <a:buNone/>
            </a:pPr>
            <a:r>
              <a:rPr lang="en-GB" dirty="0"/>
              <a:t>Registration for Herts Summer Parks 2025 is now open. If you are aged 12–16 years, a parent or carer of a young person, you can sign up now which will enable fast track entry on the day: </a:t>
            </a:r>
            <a:r>
              <a:rPr lang="en-GB" dirty="0">
                <a:hlinkClick r:id="rId3"/>
              </a:rPr>
              <a:t>https://forms.office.com/e/NSu0aCDSpa</a:t>
            </a:r>
            <a:r>
              <a:rPr lang="en-GB" dirty="0"/>
              <a:t> </a:t>
            </a:r>
          </a:p>
          <a:p>
            <a:pPr marL="182563" indent="0" algn="l"/>
            <a:r>
              <a:rPr lang="en-GB" dirty="0"/>
              <a:t>For full details on the activities running across the three-week programme and information about our food providers, please visit our website: </a:t>
            </a:r>
            <a:r>
              <a:rPr lang="en-GB" dirty="0">
                <a:hlinkClick r:id="rId4"/>
              </a:rPr>
              <a:t>https://sportinherts.org.uk/Summer-Parks</a:t>
            </a:r>
            <a:r>
              <a:rPr lang="en-GB" dirty="0"/>
              <a:t>  </a:t>
            </a:r>
          </a:p>
          <a:p>
            <a:pPr marL="182563" indent="0" algn="l">
              <a:buNone/>
            </a:pPr>
            <a:r>
              <a:rPr lang="en-GB" dirty="0"/>
              <a:t>Event Dates and Locations: </a:t>
            </a:r>
          </a:p>
          <a:p>
            <a:pPr marL="525463" indent="-342900" algn="l">
              <a:buFont typeface="Wingdings" panose="05000000000000000000" pitchFamily="2" charset="2"/>
              <a:buChar char="§"/>
            </a:pPr>
            <a:r>
              <a:rPr lang="en-GB" dirty="0"/>
              <a:t>Welwyn – King George V Playing Fields: Monday (4th, 11th, 18th) August </a:t>
            </a:r>
          </a:p>
          <a:p>
            <a:pPr marL="525463" indent="-342900" algn="l">
              <a:buFont typeface="Wingdings" panose="05000000000000000000" pitchFamily="2" charset="2"/>
              <a:buChar char="§"/>
            </a:pPr>
            <a:r>
              <a:rPr lang="en-GB" dirty="0"/>
              <a:t>Watford – King George V Playing Fields: Tuesday (5th, 12th, 19th) August </a:t>
            </a:r>
          </a:p>
          <a:p>
            <a:pPr marL="525463" indent="-342900" algn="l">
              <a:buFont typeface="Wingdings" panose="05000000000000000000" pitchFamily="2" charset="2"/>
              <a:buChar char="§"/>
            </a:pPr>
            <a:r>
              <a:rPr lang="en-GB" dirty="0"/>
              <a:t>Hertsmere – Meadow Park: Wednesday (6th, 13th, 20th) August </a:t>
            </a:r>
          </a:p>
          <a:p>
            <a:pPr marL="525463" indent="-342900" algn="l">
              <a:buFont typeface="Wingdings" panose="05000000000000000000" pitchFamily="2" charset="2"/>
              <a:buChar char="§"/>
            </a:pPr>
            <a:r>
              <a:rPr lang="en-GB" dirty="0"/>
              <a:t>Broxbourne – Waltham Cross Playing Fields: Thursday (7th, 14th, 21st) August </a:t>
            </a:r>
          </a:p>
          <a:p>
            <a:pPr marL="525463" indent="-342900" algn="l">
              <a:buFont typeface="Wingdings" panose="05000000000000000000" pitchFamily="2" charset="2"/>
              <a:buChar char="§"/>
            </a:pPr>
            <a:r>
              <a:rPr lang="en-GB" dirty="0"/>
              <a:t>Stevenage – King George V Playing Fields: Friday (8th, 15th, 22nd) August</a:t>
            </a:r>
          </a:p>
          <a:p>
            <a:pPr marL="2076873" lvl="8" indent="-285750">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99856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75A4C-2332-C0D7-1FDF-B66918619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12337-37CF-FC5D-DDEB-E21957DE3CB0}"/>
              </a:ext>
            </a:extLst>
          </p:cNvPr>
          <p:cNvSpPr>
            <a:spLocks noGrp="1"/>
          </p:cNvSpPr>
          <p:nvPr>
            <p:ph type="title"/>
          </p:nvPr>
        </p:nvSpPr>
        <p:spPr/>
        <p:txBody>
          <a:bodyPr/>
          <a:lstStyle/>
          <a:p>
            <a:r>
              <a:rPr lang="en-GB" dirty="0" err="1"/>
              <a:t>HAPpy</a:t>
            </a:r>
            <a:r>
              <a:rPr lang="en-GB" dirty="0"/>
              <a:t> Camps</a:t>
            </a:r>
          </a:p>
        </p:txBody>
      </p:sp>
      <p:pic>
        <p:nvPicPr>
          <p:cNvPr id="5" name="Content Placeholder 8">
            <a:extLst>
              <a:ext uri="{FF2B5EF4-FFF2-40B4-BE49-F238E27FC236}">
                <a16:creationId xmlns:a16="http://schemas.microsoft.com/office/drawing/2014/main" id="{981B7E2D-77DB-4B93-32DC-97CB341281C6}"/>
              </a:ext>
            </a:extLst>
          </p:cNvPr>
          <p:cNvPicPr>
            <a:picLocks noChangeAspect="1"/>
          </p:cNvPicPr>
          <p:nvPr/>
        </p:nvPicPr>
        <p:blipFill>
          <a:blip r:embed="rId2"/>
          <a:stretch>
            <a:fillRect/>
          </a:stretch>
        </p:blipFill>
        <p:spPr>
          <a:xfrm>
            <a:off x="351477" y="1141421"/>
            <a:ext cx="4083363" cy="5059466"/>
          </a:xfrm>
          <a:prstGeom prst="rect">
            <a:avLst/>
          </a:prstGeom>
          <a:noFill/>
        </p:spPr>
      </p:pic>
      <p:sp>
        <p:nvSpPr>
          <p:cNvPr id="6" name="TextBox 5">
            <a:extLst>
              <a:ext uri="{FF2B5EF4-FFF2-40B4-BE49-F238E27FC236}">
                <a16:creationId xmlns:a16="http://schemas.microsoft.com/office/drawing/2014/main" id="{1122C581-ADB6-CB45-162B-780C65D63C98}"/>
              </a:ext>
            </a:extLst>
          </p:cNvPr>
          <p:cNvSpPr txBox="1"/>
          <p:nvPr/>
        </p:nvSpPr>
        <p:spPr>
          <a:xfrm>
            <a:off x="4770120" y="1141420"/>
            <a:ext cx="5402580" cy="2308324"/>
          </a:xfrm>
          <a:prstGeom prst="rect">
            <a:avLst/>
          </a:prstGeom>
          <a:noFill/>
        </p:spPr>
        <p:txBody>
          <a:bodyPr wrap="square" rtlCol="0">
            <a:spAutoFit/>
          </a:bodyPr>
          <a:lstStyle/>
          <a:p>
            <a:pPr marL="285750" indent="-285750">
              <a:buFont typeface="Wingdings" panose="05000000000000000000" pitchFamily="2" charset="2"/>
              <a:buChar char="§"/>
            </a:pPr>
            <a:r>
              <a:rPr lang="en-GB" dirty="0" err="1"/>
              <a:t>HAPpy</a:t>
            </a:r>
            <a:r>
              <a:rPr lang="en-GB" dirty="0"/>
              <a:t> Camps – bookings now open</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Available for children / teens who get benefits-related free school meals.</a:t>
            </a:r>
            <a:br>
              <a:rPr lang="en-GB" dirty="0"/>
            </a:br>
            <a:endParaRPr lang="en-GB" dirty="0"/>
          </a:p>
          <a:p>
            <a:pPr marL="285750" indent="-285750">
              <a:buFont typeface="Wingdings" panose="05000000000000000000" pitchFamily="2" charset="2"/>
              <a:buChar char="§"/>
            </a:pPr>
            <a:r>
              <a:rPr lang="en-GB" dirty="0"/>
              <a:t>Codes available from schools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hlinkClick r:id="rId3"/>
              </a:rPr>
              <a:t>Find Activities </a:t>
            </a:r>
            <a:r>
              <a:rPr lang="en-GB" dirty="0" err="1">
                <a:hlinkClick r:id="rId3"/>
              </a:rPr>
              <a:t>HAPpy</a:t>
            </a:r>
            <a:r>
              <a:rPr lang="en-GB" dirty="0">
                <a:hlinkClick r:id="rId3"/>
              </a:rPr>
              <a:t> Activity Camps</a:t>
            </a:r>
            <a:endParaRPr lang="en-GB" dirty="0"/>
          </a:p>
        </p:txBody>
      </p:sp>
    </p:spTree>
    <p:extLst>
      <p:ext uri="{BB962C8B-B14F-4D97-AF65-F5344CB8AC3E}">
        <p14:creationId xmlns:p14="http://schemas.microsoft.com/office/powerpoint/2010/main" val="18616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1593-39C7-DFFC-2680-7DB6D1E1DFCE}"/>
              </a:ext>
            </a:extLst>
          </p:cNvPr>
          <p:cNvSpPr>
            <a:spLocks noGrp="1"/>
          </p:cNvSpPr>
          <p:nvPr>
            <p:ph type="title"/>
          </p:nvPr>
        </p:nvSpPr>
        <p:spPr/>
        <p:txBody>
          <a:bodyPr>
            <a:normAutofit fontScale="90000"/>
          </a:bodyPr>
          <a:lstStyle/>
          <a:p>
            <a:r>
              <a:rPr lang="en-GB" sz="3600" b="1" dirty="0">
                <a:effectLst/>
                <a:latin typeface="Arial" panose="020B0604020202020204" pitchFamily="34" charset="0"/>
                <a:ea typeface="Calibri" panose="020F0502020204030204" pitchFamily="34" charset="0"/>
              </a:rPr>
              <a:t>Lumi Nova helping children with confidence building &amp; news school worries this summer</a:t>
            </a:r>
            <a:endParaRPr lang="en-GB" dirty="0"/>
          </a:p>
        </p:txBody>
      </p:sp>
      <p:pic>
        <p:nvPicPr>
          <p:cNvPr id="4" name="Content Placeholder 3">
            <a:extLst>
              <a:ext uri="{FF2B5EF4-FFF2-40B4-BE49-F238E27FC236}">
                <a16:creationId xmlns:a16="http://schemas.microsoft.com/office/drawing/2014/main" id="{D08F0341-C91E-E549-22D5-3EAFA2F725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63938" y="1845395"/>
            <a:ext cx="2657846" cy="3334215"/>
          </a:xfrm>
          <a:prstGeom prst="rect">
            <a:avLst/>
          </a:prstGeom>
          <a:noFill/>
          <a:ln>
            <a:noFill/>
          </a:ln>
        </p:spPr>
      </p:pic>
      <p:sp>
        <p:nvSpPr>
          <p:cNvPr id="6" name="TextBox 5">
            <a:extLst>
              <a:ext uri="{FF2B5EF4-FFF2-40B4-BE49-F238E27FC236}">
                <a16:creationId xmlns:a16="http://schemas.microsoft.com/office/drawing/2014/main" id="{7C215034-710A-27E4-6AA3-07A357EA9B80}"/>
              </a:ext>
            </a:extLst>
          </p:cNvPr>
          <p:cNvSpPr txBox="1"/>
          <p:nvPr/>
        </p:nvSpPr>
        <p:spPr>
          <a:xfrm>
            <a:off x="362902" y="1481800"/>
            <a:ext cx="7672387" cy="4214744"/>
          </a:xfrm>
          <a:prstGeom prst="rect">
            <a:avLst/>
          </a:prstGeom>
          <a:noFill/>
        </p:spPr>
        <p:txBody>
          <a:bodyPr wrap="square">
            <a:spAutoFit/>
          </a:bodyPr>
          <a:lstStyle/>
          <a:p>
            <a:pPr>
              <a:lnSpc>
                <a:spcPct val="115000"/>
              </a:lnSpc>
              <a:buNone/>
            </a:pPr>
            <a:r>
              <a:rPr lang="en-GB" sz="1800" dirty="0">
                <a:effectLst/>
                <a:latin typeface="Arial" panose="020B0604020202020204" pitchFamily="34" charset="0"/>
                <a:ea typeface="Calibri" panose="020F0502020204030204" pitchFamily="34" charset="0"/>
              </a:rPr>
              <a:t>The summer holidays are a great opportunity for parents/carers to use Lumi Nova to support their children with common worries. Whether it's the start of a new school year, transitioning to a new school / class or making new friends, Lumi Nova offers a wide range of goals to support children build confidence.</a:t>
            </a:r>
            <a:endParaRPr lang="en-GB" sz="1800" dirty="0">
              <a:effectLst/>
              <a:latin typeface="Calibri" panose="020F0502020204030204" pitchFamily="34" charset="0"/>
              <a:ea typeface="Calibri" panose="020F0502020204030204" pitchFamily="34" charset="0"/>
            </a:endParaRPr>
          </a:p>
          <a:p>
            <a:pPr>
              <a:lnSpc>
                <a:spcPct val="115000"/>
              </a:lnSpc>
              <a:buNone/>
            </a:pPr>
            <a:r>
              <a:rPr lang="en-GB" sz="1800" dirty="0">
                <a:effectLst/>
                <a:latin typeface="Arial" panose="020B0604020202020204" pitchFamily="34" charset="0"/>
                <a:ea typeface="Calibri" panose="020F0502020204030204" pitchFamily="34" charset="0"/>
              </a:rPr>
              <a:t>Lumi Nova is available to families in Hertfordshire in partnership with Herts Mind Network as part of their With Youth Digital Wellbeing Service.</a:t>
            </a:r>
            <a:endParaRPr lang="en-GB" sz="1800" dirty="0">
              <a:effectLst/>
              <a:latin typeface="Calibri" panose="020F0502020204030204" pitchFamily="34" charset="0"/>
              <a:ea typeface="Calibri" panose="020F0502020204030204" pitchFamily="34" charset="0"/>
            </a:endParaRPr>
          </a:p>
          <a:p>
            <a:pPr>
              <a:lnSpc>
                <a:spcPct val="115000"/>
              </a:lnSpc>
            </a:pPr>
            <a:r>
              <a:rPr lang="en-GB" sz="1800" dirty="0">
                <a:effectLst/>
                <a:latin typeface="Arial" panose="020B0604020202020204" pitchFamily="34" charset="0"/>
                <a:ea typeface="Calibri" panose="020F0502020204030204" pitchFamily="34" charset="0"/>
              </a:rPr>
              <a:t>Lumi Nova supports children to build confidence and learn lifelong skills to manage their worries through an intergalactic adventure game!</a:t>
            </a:r>
          </a:p>
          <a:p>
            <a:pPr>
              <a:lnSpc>
                <a:spcPct val="115000"/>
              </a:lnSpc>
            </a:pPr>
            <a:endParaRPr lang="en-GB" dirty="0">
              <a:latin typeface="Arial" panose="020B0604020202020204" pitchFamily="34" charset="0"/>
              <a:ea typeface="Calibri" panose="020F0502020204030204" pitchFamily="34" charset="0"/>
            </a:endParaRPr>
          </a:p>
          <a:p>
            <a:pPr>
              <a:lnSpc>
                <a:spcPct val="115000"/>
              </a:lnSpc>
            </a:pPr>
            <a:r>
              <a:rPr lang="en-GB" sz="1800" dirty="0">
                <a:effectLst/>
                <a:latin typeface="Arial" panose="020B0604020202020204" pitchFamily="34" charset="0"/>
                <a:ea typeface="Calibri" panose="020F0502020204030204" pitchFamily="34" charset="0"/>
              </a:rPr>
              <a:t>The offer is free and instantly accessible to families by visiting: </a:t>
            </a:r>
            <a:r>
              <a:rPr lang="en-GB" sz="1800" b="1" u="sng" dirty="0">
                <a:solidFill>
                  <a:srgbClr val="0563C1"/>
                </a:solidFill>
                <a:effectLst/>
                <a:latin typeface="Arial" panose="020B0604020202020204" pitchFamily="34" charset="0"/>
                <a:ea typeface="Calibri" panose="020F0502020204030204" pitchFamily="34" charset="0"/>
                <a:hlinkClick r:id="rId3"/>
              </a:rPr>
              <a:t>withyouth.org/</a:t>
            </a:r>
            <a:r>
              <a:rPr lang="en-GB" sz="1800" b="1" u="sng" dirty="0" err="1">
                <a:solidFill>
                  <a:srgbClr val="0563C1"/>
                </a:solidFill>
                <a:effectLst/>
                <a:latin typeface="Arial" panose="020B0604020202020204" pitchFamily="34" charset="0"/>
                <a:ea typeface="Calibri" panose="020F0502020204030204" pitchFamily="34" charset="0"/>
                <a:hlinkClick r:id="rId3"/>
              </a:rPr>
              <a:t>lumi</a:t>
            </a:r>
            <a:r>
              <a:rPr lang="en-GB" sz="1800" b="1" u="sng" dirty="0">
                <a:solidFill>
                  <a:srgbClr val="0563C1"/>
                </a:solidFill>
                <a:effectLst/>
                <a:latin typeface="Arial" panose="020B0604020202020204" pitchFamily="34" charset="0"/>
                <a:ea typeface="Calibri" panose="020F0502020204030204" pitchFamily="34" charset="0"/>
                <a:hlinkClick r:id="rId3"/>
              </a:rPr>
              <a:t>-nova</a:t>
            </a:r>
            <a:r>
              <a:rPr lang="en-GB" sz="1800" dirty="0">
                <a:effectLst/>
                <a:latin typeface="Arial" panose="020B0604020202020204" pitchFamily="34" charset="0"/>
                <a:ea typeface="Calibri" panose="020F0502020204030204" pitchFamily="34" charset="0"/>
              </a:rPr>
              <a:t> and clicking </a:t>
            </a:r>
            <a:r>
              <a:rPr lang="en-GB" sz="1800" b="1" dirty="0">
                <a:effectLst/>
                <a:latin typeface="Arial" panose="020B0604020202020204" pitchFamily="34" charset="0"/>
                <a:ea typeface="Calibri" panose="020F0502020204030204" pitchFamily="34" charset="0"/>
              </a:rPr>
              <a:t>‘GET ACCESS NOW’.</a:t>
            </a:r>
            <a:endParaRPr lang="en-GB" sz="1800" dirty="0">
              <a:effectLst/>
              <a:latin typeface="Calibri" panose="020F0502020204030204" pitchFamily="34" charset="0"/>
              <a:ea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274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01E11-CB27-2A59-80EC-12A86EE26D60}"/>
              </a:ext>
            </a:extLst>
          </p:cNvPr>
          <p:cNvSpPr>
            <a:spLocks noGrp="1"/>
          </p:cNvSpPr>
          <p:nvPr>
            <p:ph type="title"/>
          </p:nvPr>
        </p:nvSpPr>
        <p:spPr>
          <a:xfrm>
            <a:off x="7859485" y="634946"/>
            <a:ext cx="3690257" cy="1450757"/>
          </a:xfrm>
        </p:spPr>
        <p:txBody>
          <a:bodyPr>
            <a:normAutofit/>
          </a:bodyPr>
          <a:lstStyle/>
          <a:p>
            <a:r>
              <a:rPr lang="en-GB" sz="3400" b="1">
                <a:effectLst/>
                <a:latin typeface="Arial" panose="020B0604020202020204" pitchFamily="34" charset="0"/>
                <a:ea typeface="Calibri" panose="020F0502020204030204" pitchFamily="34" charset="0"/>
              </a:rPr>
              <a:t>With Youth online wellbeing summer groups</a:t>
            </a:r>
            <a:endParaRPr lang="en-GB" sz="3400"/>
          </a:p>
        </p:txBody>
      </p:sp>
      <p:pic>
        <p:nvPicPr>
          <p:cNvPr id="4" name="Content Placeholder 3" descr="A group of posters with text&#10;&#10;AI-generated content may be incorrect.">
            <a:extLst>
              <a:ext uri="{FF2B5EF4-FFF2-40B4-BE49-F238E27FC236}">
                <a16:creationId xmlns:a16="http://schemas.microsoft.com/office/drawing/2014/main" id="{1D0CC8A6-E713-AAE3-AD53-C134BE165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33999" y="845701"/>
            <a:ext cx="6909801" cy="4903165"/>
          </a:xfrm>
          <a:prstGeom prst="rect">
            <a:avLst/>
          </a:prstGeom>
          <a:noFill/>
        </p:spPr>
      </p:pic>
      <p:cxnSp>
        <p:nvCxnSpPr>
          <p:cNvPr id="13" name="Straight Connector 12">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632142D-94CE-0824-52D5-2C7C008D1E7E}"/>
              </a:ext>
            </a:extLst>
          </p:cNvPr>
          <p:cNvSpPr>
            <a:spLocks noGrp="1"/>
          </p:cNvSpPr>
          <p:nvPr>
            <p:ph idx="1"/>
          </p:nvPr>
        </p:nvSpPr>
        <p:spPr>
          <a:xfrm>
            <a:off x="7859485" y="2198914"/>
            <a:ext cx="3690257" cy="3670180"/>
          </a:xfrm>
        </p:spPr>
        <p:txBody>
          <a:bodyPr>
            <a:normAutofit fontScale="92500"/>
          </a:bodyPr>
          <a:lstStyle/>
          <a:p>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 Herts children/young people enjoy summer whilst preparing for autumn changes by encouraging them to join an online emotional wellbeing group. With Youth’s free Digital Wellbeing Service for 5-18s is launching age-appropriate online groups this month</a:t>
            </a:r>
          </a:p>
          <a:p>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https://buff.ly/yRLEiRJ</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Rectangle 14">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E59D2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567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2934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D330E-17B8-50D7-F1D9-F383F8CC243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59B72-B86F-F832-AD2F-20CC1B7761FD}"/>
              </a:ext>
            </a:extLst>
          </p:cNvPr>
          <p:cNvSpPr>
            <a:spLocks noGrp="1"/>
          </p:cNvSpPr>
          <p:nvPr>
            <p:ph type="title"/>
          </p:nvPr>
        </p:nvSpPr>
        <p:spPr>
          <a:xfrm>
            <a:off x="7859485" y="634946"/>
            <a:ext cx="3690257" cy="1450757"/>
          </a:xfrm>
        </p:spPr>
        <p:txBody>
          <a:bodyPr>
            <a:normAutofit/>
          </a:bodyPr>
          <a:lstStyle/>
          <a:p>
            <a:r>
              <a:rPr lang="en-GB" sz="3400"/>
              <a:t>Sign up to CYPMHS newsletter</a:t>
            </a:r>
          </a:p>
        </p:txBody>
      </p:sp>
      <p:pic>
        <p:nvPicPr>
          <p:cNvPr id="6" name="Picture 5">
            <a:extLst>
              <a:ext uri="{FF2B5EF4-FFF2-40B4-BE49-F238E27FC236}">
                <a16:creationId xmlns:a16="http://schemas.microsoft.com/office/drawing/2014/main" id="{13283387-DFF4-3D8F-57E3-C6AC48403977}"/>
              </a:ext>
            </a:extLst>
          </p:cNvPr>
          <p:cNvPicPr>
            <a:picLocks noChangeAspect="1"/>
          </p:cNvPicPr>
          <p:nvPr/>
        </p:nvPicPr>
        <p:blipFill>
          <a:blip r:embed="rId2" cstate="print">
            <a:extLst>
              <a:ext uri="{28A0092B-C50C-407E-A947-70E740481C1C}">
                <a14:useLocalDpi xmlns:a14="http://schemas.microsoft.com/office/drawing/2010/main" val="0"/>
              </a:ext>
            </a:extLst>
          </a:blip>
          <a:srcRect l="8826" r="19662" b="-2"/>
          <a:stretch>
            <a:fillRect/>
          </a:stretch>
        </p:blipFill>
        <p:spPr bwMode="auto">
          <a:xfrm>
            <a:off x="633999" y="640081"/>
            <a:ext cx="6909801" cy="5314406"/>
          </a:xfrm>
          <a:prstGeom prst="rect">
            <a:avLst/>
          </a:prstGeom>
          <a:noFill/>
        </p:spPr>
      </p:pic>
      <p:cxnSp>
        <p:nvCxnSpPr>
          <p:cNvPr id="13" name="Straight Connector 1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6A371BD-DE2B-E57B-D3A3-B81160982F7B}"/>
              </a:ext>
            </a:extLst>
          </p:cNvPr>
          <p:cNvSpPr>
            <a:spLocks noGrp="1"/>
          </p:cNvSpPr>
          <p:nvPr>
            <p:ph idx="1"/>
          </p:nvPr>
        </p:nvSpPr>
        <p:spPr>
          <a:xfrm>
            <a:off x="7859485" y="2198914"/>
            <a:ext cx="3690257" cy="3670180"/>
          </a:xfrm>
        </p:spPr>
        <p:txBody>
          <a:bodyPr>
            <a:normAutofit/>
          </a:bodyPr>
          <a:lstStyle/>
          <a:p>
            <a:pPr>
              <a:spcBef>
                <a:spcPts val="1200"/>
              </a:spcBef>
              <a:spcAft>
                <a:spcPts val="1200"/>
              </a:spcAft>
              <a:buNone/>
            </a:pPr>
            <a:r>
              <a:rPr lang="en-GB" sz="1700" dirty="0">
                <a:effectLst/>
                <a:latin typeface="Arial" panose="020B0604020202020204" pitchFamily="34" charset="0"/>
                <a:ea typeface="Calibri" panose="020F0502020204030204" pitchFamily="34" charset="0"/>
              </a:rPr>
              <a:t>Hertfordshire's Children and Young People’s Mental Health Services (CYPMHS) system newsletter is below, for all professionals working with children and young people in Hertfordshire. Have a look and find out the latest news, information, updates on the progress of the CYPMHS System Redesign, events and much more: </a:t>
            </a:r>
            <a:endParaRPr lang="en-GB" sz="1700" dirty="0">
              <a:effectLst/>
              <a:latin typeface="Calibri" panose="020F0502020204030204" pitchFamily="34" charset="0"/>
              <a:ea typeface="Calibri" panose="020F0502020204030204" pitchFamily="34" charset="0"/>
            </a:endParaRPr>
          </a:p>
          <a:p>
            <a:pPr>
              <a:spcBef>
                <a:spcPts val="1200"/>
              </a:spcBef>
              <a:spcAft>
                <a:spcPts val="1200"/>
              </a:spcAft>
            </a:pPr>
            <a:r>
              <a:rPr lang="en-GB" sz="1700" b="1" u="sng" dirty="0">
                <a:effectLst/>
                <a:latin typeface="Arial" panose="020B0604020202020204" pitchFamily="34" charset="0"/>
                <a:ea typeface="Calibri" panose="020F0502020204030204" pitchFamily="34" charset="0"/>
                <a:hlinkClick r:id="rId3"/>
              </a:rPr>
              <a:t>http://herts-cypmhs.tfemagazine.co.uk/current.default.aspx</a:t>
            </a:r>
            <a:endParaRPr lang="en-GB" sz="1700" dirty="0">
              <a:effectLst/>
              <a:latin typeface="Calibri" panose="020F0502020204030204" pitchFamily="34" charset="0"/>
              <a:ea typeface="Calibri" panose="020F0502020204030204" pitchFamily="34" charset="0"/>
            </a:endParaRPr>
          </a:p>
          <a:p>
            <a:endParaRPr lang="en-GB" sz="1700" dirty="0"/>
          </a:p>
        </p:txBody>
      </p:sp>
      <p:sp>
        <p:nvSpPr>
          <p:cNvPr id="15" name="Rectangle 14">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029947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18813</TotalTime>
  <Words>1775</Words>
  <Application>Microsoft Office PowerPoint</Application>
  <PresentationFormat>Widescreen</PresentationFormat>
  <Paragraphs>121</Paragraphs>
  <Slides>15</Slides>
  <Notes>1</Notes>
  <HiddenSlides>0</HiddenSlides>
  <MMClips>0</MMClips>
  <ScaleCrop>false</ScaleCrop>
  <HeadingPairs>
    <vt:vector size="10" baseType="variant">
      <vt:variant>
        <vt:lpstr>Fonts Used</vt:lpstr>
      </vt:variant>
      <vt:variant>
        <vt:i4>8</vt:i4>
      </vt: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15</vt:i4>
      </vt:variant>
    </vt:vector>
  </HeadingPairs>
  <TitlesOfParts>
    <vt:vector size="28" baseType="lpstr">
      <vt:lpstr>Aptos</vt:lpstr>
      <vt:lpstr>Arial</vt:lpstr>
      <vt:lpstr>Calibri</vt:lpstr>
      <vt:lpstr>Calibri Light</vt:lpstr>
      <vt:lpstr>CIDFont+F1</vt:lpstr>
      <vt:lpstr>CIDFont+F2</vt:lpstr>
      <vt:lpstr>Symbol</vt:lpstr>
      <vt:lpstr>Wingdings</vt:lpstr>
      <vt:lpstr>Retrospect</vt:lpstr>
      <vt:lpstr>\\Hertscc.gov.uk\Shared3\HERTFORD\CSF\CSFCENT\DATA\CSFSHARE\CSFDEV\EI&amp;TS\Families First Keeping in Touch\July 2025\Supporting Links Referral form 2025 (SL169).docx</vt:lpstr>
      <vt:lpstr>Document</vt:lpstr>
      <vt:lpstr>Acrobat Document</vt:lpstr>
      <vt:lpstr>Microsoft Word Document</vt:lpstr>
      <vt:lpstr>Families First  News sharing   Keeping in Touch  Chris O’Conner SERVICE MANAGER SUPPORTING FAMILIES | CHILDRENS SERVICES  </vt:lpstr>
      <vt:lpstr>Prevent Awareness Training for Venue Hire Staff – 3 new sessions</vt:lpstr>
      <vt:lpstr>Supporting Links - Courses</vt:lpstr>
      <vt:lpstr>Families in Focus</vt:lpstr>
      <vt:lpstr>Herts Summer Parks</vt:lpstr>
      <vt:lpstr>HAPpy Camps</vt:lpstr>
      <vt:lpstr>Lumi Nova helping children with confidence building &amp; news school worries this summer</vt:lpstr>
      <vt:lpstr>With Youth online wellbeing summer groups</vt:lpstr>
      <vt:lpstr>Sign up to CYPMHS newsletter</vt:lpstr>
      <vt:lpstr>Watford LiFE Course: September 2025</vt:lpstr>
      <vt:lpstr>First Steps ED</vt:lpstr>
      <vt:lpstr>Young Carers – new iLearn available</vt:lpstr>
      <vt:lpstr>Parenting Courses</vt:lpstr>
      <vt:lpstr>Relationship Support</vt:lpstr>
      <vt:lpstr>Key Families First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Families First</dc:title>
  <dc:creator>Katie Thornton</dc:creator>
  <cp:lastModifiedBy>Teresa Meehan</cp:lastModifiedBy>
  <cp:revision>271</cp:revision>
  <dcterms:created xsi:type="dcterms:W3CDTF">2022-09-27T12:32:37Z</dcterms:created>
  <dcterms:modified xsi:type="dcterms:W3CDTF">2025-07-10T12:30:34Z</dcterms:modified>
</cp:coreProperties>
</file>