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7"/>
  </p:notesMasterIdLst>
  <p:handoutMasterIdLst>
    <p:handoutMasterId r:id="rId28"/>
  </p:handoutMasterIdLst>
  <p:sldIdLst>
    <p:sldId id="269" r:id="rId2"/>
    <p:sldId id="363" r:id="rId3"/>
    <p:sldId id="376" r:id="rId4"/>
    <p:sldId id="417" r:id="rId5"/>
    <p:sldId id="400" r:id="rId6"/>
    <p:sldId id="421" r:id="rId7"/>
    <p:sldId id="404" r:id="rId8"/>
    <p:sldId id="410" r:id="rId9"/>
    <p:sldId id="412" r:id="rId10"/>
    <p:sldId id="423" r:id="rId11"/>
    <p:sldId id="415" r:id="rId12"/>
    <p:sldId id="411" r:id="rId13"/>
    <p:sldId id="402" r:id="rId14"/>
    <p:sldId id="403" r:id="rId15"/>
    <p:sldId id="424" r:id="rId16"/>
    <p:sldId id="399" r:id="rId17"/>
    <p:sldId id="409" r:id="rId18"/>
    <p:sldId id="420" r:id="rId19"/>
    <p:sldId id="405" r:id="rId20"/>
    <p:sldId id="398" r:id="rId21"/>
    <p:sldId id="413" r:id="rId22"/>
    <p:sldId id="419" r:id="rId23"/>
    <p:sldId id="301" r:id="rId24"/>
    <p:sldId id="401"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A05D61-22B3-864C-CA67-7C890EE71BA5}" name="Chloe Keane" initials="CK" userId="S::Chloe.Keane@hertfordshire.gov.uk::8a7213f7-7ff0-466a-ab72-17c69895654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B20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3792" autoAdjust="0"/>
  </p:normalViewPr>
  <p:slideViewPr>
    <p:cSldViewPr snapToGrid="0">
      <p:cViewPr>
        <p:scale>
          <a:sx n="53" d="100"/>
          <a:sy n="53" d="100"/>
        </p:scale>
        <p:origin x="588" y="40"/>
      </p:cViewPr>
      <p:guideLst/>
    </p:cSldViewPr>
  </p:slideViewPr>
  <p:notesTextViewPr>
    <p:cViewPr>
      <p:scale>
        <a:sx n="1" d="1"/>
        <a:sy n="1" d="1"/>
      </p:scale>
      <p:origin x="0" y="0"/>
    </p:cViewPr>
  </p:notesTextViewPr>
  <p:sorterViewPr>
    <p:cViewPr>
      <p:scale>
        <a:sx n="100" d="100"/>
        <a:sy n="100" d="100"/>
      </p:scale>
      <p:origin x="0" y="-1308"/>
    </p:cViewPr>
  </p:sorterViewPr>
  <p:notesViewPr>
    <p:cSldViewPr snapToGrid="0">
      <p:cViewPr varScale="1">
        <p:scale>
          <a:sx n="50" d="100"/>
          <a:sy n="50" d="100"/>
        </p:scale>
        <p:origin x="1288"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hyperlink" Target="https://www.hertfordshire.gov.uk/microsites/families-first/early-help-professionals-area/early-help-professionals.aspx" TargetMode="External"/><Relationship Id="rId7" Type="http://schemas.openxmlformats.org/officeDocument/2006/relationships/image" Target="../media/image34.svg"/><Relationship Id="rId2" Type="http://schemas.openxmlformats.org/officeDocument/2006/relationships/hyperlink" Target="https://www.hertfordshire.gov.uk/microsites/families-first/families-first.aspx" TargetMode="External"/><Relationship Id="rId1" Type="http://schemas.openxmlformats.org/officeDocument/2006/relationships/hyperlink" Target="https://www.hertfordshirefamiliesfirst.org.uk/" TargetMode="External"/><Relationship Id="rId6" Type="http://schemas.openxmlformats.org/officeDocument/2006/relationships/image" Target="../media/image33.svg"/><Relationship Id="rId5" Type="http://schemas.openxmlformats.org/officeDocument/2006/relationships/hyperlink" Target="https://directory.hertfordshire.gov.uk/information/register-to-add-a-listing" TargetMode="External"/><Relationship Id="rId10" Type="http://schemas.openxmlformats.org/officeDocument/2006/relationships/image" Target="../media/image37.svg"/><Relationship Id="rId4" Type="http://schemas.openxmlformats.org/officeDocument/2006/relationships/hyperlink" Target="mailto:familiesfirst.support@hertfordshire.gov.uk" TargetMode="External"/><Relationship Id="rId9"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8" Type="http://schemas.openxmlformats.org/officeDocument/2006/relationships/hyperlink" Target="mailto:familiesfirst.support@hertfordshire.gov.uk" TargetMode="External"/><Relationship Id="rId3" Type="http://schemas.openxmlformats.org/officeDocument/2006/relationships/image" Target="../media/image34.svg"/><Relationship Id="rId7" Type="http://schemas.openxmlformats.org/officeDocument/2006/relationships/image" Target="../media/image36.svg"/><Relationship Id="rId2" Type="http://schemas.openxmlformats.org/officeDocument/2006/relationships/hyperlink" Target="https://www.hertfordshirefamiliesfirst.org.uk/" TargetMode="External"/><Relationship Id="rId1" Type="http://schemas.openxmlformats.org/officeDocument/2006/relationships/image" Target="../media/image33.svg"/><Relationship Id="rId6" Type="http://schemas.openxmlformats.org/officeDocument/2006/relationships/hyperlink" Target="https://www.hertfordshire.gov.uk/microsites/families-first/early-help-professionals-area/early-help-professionals.aspx" TargetMode="External"/><Relationship Id="rId5" Type="http://schemas.openxmlformats.org/officeDocument/2006/relationships/image" Target="../media/image35.svg"/><Relationship Id="rId10" Type="http://schemas.openxmlformats.org/officeDocument/2006/relationships/hyperlink" Target="https://directory.hertfordshire.gov.uk/information/register-to-add-a-listing" TargetMode="External"/><Relationship Id="rId4" Type="http://schemas.openxmlformats.org/officeDocument/2006/relationships/hyperlink" Target="https://www.hertfordshire.gov.uk/microsites/families-first/families-first.aspx" TargetMode="External"/><Relationship Id="rId9"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1D265E-A7B4-4946-AD0D-64054BD9CAD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BC401DA-AE9B-4F5C-944A-E30C3BE3D288}">
      <dgm:prSet custT="1"/>
      <dgm:spPr/>
      <dgm:t>
        <a:bodyPr/>
        <a:lstStyle/>
        <a:p>
          <a:pPr>
            <a:lnSpc>
              <a:spcPct val="100000"/>
            </a:lnSpc>
          </a:pPr>
          <a:r>
            <a:rPr lang="en-GB" sz="1400" dirty="0"/>
            <a:t>Keep up-to-date by reading o</a:t>
          </a:r>
          <a:br>
            <a:rPr lang="en-GB" sz="1400" dirty="0"/>
          </a:br>
          <a:r>
            <a:rPr lang="en-GB" sz="1400" dirty="0"/>
            <a:t>latest </a:t>
          </a:r>
          <a:r>
            <a:rPr lang="en-GB" sz="1600" b="1" dirty="0">
              <a:solidFill>
                <a:srgbClr val="00B0F0"/>
              </a:solidFill>
            </a:rPr>
            <a:t>Families First: </a:t>
          </a:r>
          <a:br>
            <a:rPr lang="en-GB" sz="1400" dirty="0"/>
          </a:br>
          <a:r>
            <a:rPr lang="en-GB" sz="1400" dirty="0">
              <a:hlinkClick xmlns:r="http://schemas.openxmlformats.org/officeDocument/2006/relationships" r:id="rId1"/>
            </a:rPr>
            <a:t>Families First News  </a:t>
          </a:r>
          <a:r>
            <a:rPr lang="en-GB" sz="1400" dirty="0"/>
            <a:t>		</a:t>
          </a:r>
          <a:br>
            <a:rPr lang="en-GB" sz="1400" dirty="0"/>
          </a:br>
          <a:endParaRPr lang="en-US" sz="1400" dirty="0"/>
        </a:p>
      </dgm:t>
    </dgm:pt>
    <dgm:pt modelId="{92522B32-5159-45E7-B8AD-62A79E7CFA34}" type="parTrans" cxnId="{8F15D9B4-097B-4CBE-BFBB-626135146AA2}">
      <dgm:prSet/>
      <dgm:spPr/>
      <dgm:t>
        <a:bodyPr/>
        <a:lstStyle/>
        <a:p>
          <a:endParaRPr lang="en-US"/>
        </a:p>
      </dgm:t>
    </dgm:pt>
    <dgm:pt modelId="{76A102D1-8E3D-4193-AFF7-A35B7FA85E02}" type="sibTrans" cxnId="{8F15D9B4-097B-4CBE-BFBB-626135146AA2}">
      <dgm:prSet/>
      <dgm:spPr/>
      <dgm:t>
        <a:bodyPr/>
        <a:lstStyle/>
        <a:p>
          <a:pPr>
            <a:lnSpc>
              <a:spcPct val="100000"/>
            </a:lnSpc>
          </a:pPr>
          <a:endParaRPr lang="en-US"/>
        </a:p>
      </dgm:t>
    </dgm:pt>
    <dgm:pt modelId="{D42D2A20-5651-4A4F-A7AA-A18CAE57EE2B}">
      <dgm:prSet custT="1"/>
      <dgm:spPr/>
      <dgm:t>
        <a:bodyPr/>
        <a:lstStyle/>
        <a:p>
          <a:pPr>
            <a:lnSpc>
              <a:spcPct val="100000"/>
            </a:lnSpc>
          </a:pPr>
          <a:r>
            <a:rPr lang="en-GB" sz="1400" kern="1200" dirty="0">
              <a:solidFill>
                <a:prstClr val="black">
                  <a:hueOff val="0"/>
                  <a:satOff val="0"/>
                  <a:lumOff val="0"/>
                  <a:alphaOff val="0"/>
                </a:prstClr>
              </a:solidFill>
              <a:latin typeface="Calibri" panose="020F0502020204030204"/>
              <a:ea typeface="+mn-ea"/>
              <a:cs typeface="+mn-cs"/>
            </a:rPr>
            <a:t>Link to support for families:-</a:t>
          </a:r>
          <a:br>
            <a:rPr lang="en-GB" sz="1400" kern="1200" dirty="0">
              <a:solidFill>
                <a:prstClr val="black">
                  <a:hueOff val="0"/>
                  <a:satOff val="0"/>
                  <a:lumOff val="0"/>
                  <a:alphaOff val="0"/>
                </a:prstClr>
              </a:solidFill>
              <a:latin typeface="Calibri" panose="020F0502020204030204"/>
              <a:ea typeface="+mn-ea"/>
              <a:cs typeface="+mn-cs"/>
            </a:rPr>
          </a:br>
          <a:r>
            <a:rPr lang="en-GB" sz="1600" b="1" kern="1200" dirty="0">
              <a:solidFill>
                <a:srgbClr val="00B0F0"/>
              </a:solidFill>
              <a:latin typeface="Calibri" panose="020F0502020204030204"/>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Families First Website</a:t>
          </a:r>
          <a:br>
            <a:rPr lang="en-GB" sz="1400" kern="1200" dirty="0">
              <a:solidFill>
                <a:prstClr val="black">
                  <a:hueOff val="0"/>
                  <a:satOff val="0"/>
                  <a:lumOff val="0"/>
                  <a:alphaOff val="0"/>
                </a:prstClr>
              </a:solidFill>
              <a:latin typeface="Calibri" panose="020F0502020204030204"/>
              <a:ea typeface="+mn-ea"/>
              <a:cs typeface="+mn-cs"/>
            </a:rPr>
          </a:br>
          <a:endParaRPr lang="en-US" sz="1400" kern="1200" dirty="0">
            <a:solidFill>
              <a:prstClr val="black">
                <a:hueOff val="0"/>
                <a:satOff val="0"/>
                <a:lumOff val="0"/>
                <a:alphaOff val="0"/>
              </a:prstClr>
            </a:solidFill>
            <a:latin typeface="Calibri" panose="020F0502020204030204"/>
            <a:ea typeface="+mn-ea"/>
            <a:cs typeface="+mn-cs"/>
          </a:endParaRPr>
        </a:p>
      </dgm:t>
    </dgm:pt>
    <dgm:pt modelId="{55415D8B-7B2E-40FA-81AC-CB588BF46D93}" type="parTrans" cxnId="{65DC458B-8ADA-4A1C-B5AC-763D480010D6}">
      <dgm:prSet/>
      <dgm:spPr/>
      <dgm:t>
        <a:bodyPr/>
        <a:lstStyle/>
        <a:p>
          <a:endParaRPr lang="en-US"/>
        </a:p>
      </dgm:t>
    </dgm:pt>
    <dgm:pt modelId="{28A01F10-2629-4484-87D7-51D26C243B3C}" type="sibTrans" cxnId="{65DC458B-8ADA-4A1C-B5AC-763D480010D6}">
      <dgm:prSet/>
      <dgm:spPr/>
      <dgm:t>
        <a:bodyPr/>
        <a:lstStyle/>
        <a:p>
          <a:pPr>
            <a:lnSpc>
              <a:spcPct val="100000"/>
            </a:lnSpc>
          </a:pPr>
          <a:endParaRPr lang="en-US"/>
        </a:p>
      </dgm:t>
    </dgm:pt>
    <dgm:pt modelId="{308A0376-F3CA-45ED-8F90-63D1D74DB0D3}">
      <dgm:prSet custT="1"/>
      <dgm:spPr/>
      <dgm:t>
        <a:bodyPr/>
        <a:lstStyle/>
        <a:p>
          <a:pPr>
            <a:lnSpc>
              <a:spcPct val="100000"/>
            </a:lnSpc>
          </a:pPr>
          <a:r>
            <a:rPr lang="en-GB" sz="1600" b="1" kern="1200" dirty="0">
              <a:solidFill>
                <a:srgbClr val="00B0F0"/>
              </a:solidFill>
              <a:latin typeface="Calibri" panose="020F0502020204030204"/>
              <a:ea typeface="+mn-ea"/>
              <a:cs typeface="+mn-cs"/>
            </a:rPr>
            <a:t>Professionals</a:t>
          </a:r>
          <a:r>
            <a:rPr lang="en-GB" sz="1400" kern="1200" dirty="0">
              <a:solidFill>
                <a:prstClr val="black">
                  <a:hueOff val="0"/>
                  <a:satOff val="0"/>
                  <a:lumOff val="0"/>
                  <a:alphaOff val="0"/>
                </a:prstClr>
              </a:solidFill>
              <a:latin typeface="Calibri" panose="020F0502020204030204"/>
              <a:ea typeface="+mn-ea"/>
              <a:cs typeface="+mn-cs"/>
            </a:rPr>
            <a:t> area:-</a:t>
          </a:r>
          <a:r>
            <a:rPr lang="en-GB"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Early Help – information for professionals and partners </a:t>
          </a:r>
          <a:endParaRPr lang="en-US" sz="1400" kern="1200" dirty="0">
            <a:solidFill>
              <a:prstClr val="black">
                <a:hueOff val="0"/>
                <a:satOff val="0"/>
                <a:lumOff val="0"/>
                <a:alphaOff val="0"/>
              </a:prstClr>
            </a:solidFill>
            <a:latin typeface="Calibri" panose="020F0502020204030204"/>
            <a:ea typeface="+mn-ea"/>
            <a:cs typeface="+mn-cs"/>
          </a:endParaRPr>
        </a:p>
      </dgm:t>
    </dgm:pt>
    <dgm:pt modelId="{9ADC7C46-DA45-4D39-96A2-D4ED91B52C06}" type="parTrans" cxnId="{D27CD7DF-CC11-47F1-B1BF-B063120E0EDB}">
      <dgm:prSet/>
      <dgm:spPr/>
      <dgm:t>
        <a:bodyPr/>
        <a:lstStyle/>
        <a:p>
          <a:endParaRPr lang="en-US"/>
        </a:p>
      </dgm:t>
    </dgm:pt>
    <dgm:pt modelId="{7F6A3D8D-E69E-4C7F-B46E-CFC85BDC4B60}" type="sibTrans" cxnId="{D27CD7DF-CC11-47F1-B1BF-B063120E0EDB}">
      <dgm:prSet/>
      <dgm:spPr/>
      <dgm:t>
        <a:bodyPr/>
        <a:lstStyle/>
        <a:p>
          <a:pPr>
            <a:lnSpc>
              <a:spcPct val="100000"/>
            </a:lnSpc>
          </a:pPr>
          <a:endParaRPr lang="en-US"/>
        </a:p>
      </dgm:t>
    </dgm:pt>
    <dgm:pt modelId="{D103CA9B-181A-4D4A-BD0A-99A60DEED9B4}">
      <dgm:prSet custT="1"/>
      <dgm:spPr/>
      <dgm:t>
        <a:bodyPr/>
        <a:lstStyle/>
        <a:p>
          <a:pPr>
            <a:lnSpc>
              <a:spcPct val="100000"/>
            </a:lnSpc>
          </a:pPr>
          <a:r>
            <a:rPr lang="en-GB" sz="1400" kern="1200" dirty="0">
              <a:solidFill>
                <a:prstClr val="black">
                  <a:hueOff val="0"/>
                  <a:satOff val="0"/>
                  <a:lumOff val="0"/>
                  <a:alphaOff val="0"/>
                </a:prstClr>
              </a:solidFill>
              <a:latin typeface="Calibri" panose="020F0502020204030204"/>
              <a:ea typeface="+mn-ea"/>
              <a:cs typeface="+mn-cs"/>
            </a:rPr>
            <a:t>For Families First partnership </a:t>
          </a:r>
          <a:br>
            <a:rPr lang="en-GB" sz="1400" kern="1200" dirty="0">
              <a:solidFill>
                <a:prstClr val="black">
                  <a:hueOff val="0"/>
                  <a:satOff val="0"/>
                  <a:lumOff val="0"/>
                  <a:alphaOff val="0"/>
                </a:prstClr>
              </a:solidFill>
              <a:latin typeface="Calibri" panose="020F0502020204030204"/>
              <a:ea typeface="+mn-ea"/>
              <a:cs typeface="+mn-cs"/>
            </a:rPr>
          </a:br>
          <a:r>
            <a:rPr lang="en-GB" sz="1400" kern="1200" dirty="0">
              <a:solidFill>
                <a:prstClr val="black">
                  <a:hueOff val="0"/>
                  <a:satOff val="0"/>
                  <a:lumOff val="0"/>
                  <a:alphaOff val="0"/>
                </a:prstClr>
              </a:solidFill>
              <a:latin typeface="Calibri" panose="020F0502020204030204"/>
              <a:ea typeface="+mn-ea"/>
              <a:cs typeface="+mn-cs"/>
            </a:rPr>
            <a:t>groups, news sharing and general info email:-			 </a:t>
          </a:r>
          <a:r>
            <a:rPr lang="en-GB"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4">
                <a:extLst>
                  <a:ext uri="{A12FA001-AC4F-418D-AE19-62706E023703}">
                    <ahyp:hlinkClr xmlns:ahyp="http://schemas.microsoft.com/office/drawing/2018/hyperlinkcolor" val="tx"/>
                  </a:ext>
                </a:extLst>
              </a:hlinkClick>
            </a:rPr>
            <a:t>familiesfirst.support@hertfordshire.gov.uk</a:t>
          </a:r>
          <a:endParaRPr lang="en-US" sz="1400" kern="1200" dirty="0">
            <a:solidFill>
              <a:prstClr val="black">
                <a:hueOff val="0"/>
                <a:satOff val="0"/>
                <a:lumOff val="0"/>
                <a:alphaOff val="0"/>
              </a:prstClr>
            </a:solidFill>
            <a:latin typeface="Calibri" panose="020F0502020204030204"/>
            <a:ea typeface="+mn-ea"/>
            <a:cs typeface="+mn-cs"/>
          </a:endParaRPr>
        </a:p>
      </dgm:t>
    </dgm:pt>
    <dgm:pt modelId="{9381C99A-FA36-48A6-995A-738F59D494F5}" type="parTrans" cxnId="{729AB5AA-1A42-447D-8705-38FD14C11F6C}">
      <dgm:prSet/>
      <dgm:spPr/>
      <dgm:t>
        <a:bodyPr/>
        <a:lstStyle/>
        <a:p>
          <a:endParaRPr lang="en-US"/>
        </a:p>
      </dgm:t>
    </dgm:pt>
    <dgm:pt modelId="{E3D1B1AC-B758-49D8-BB2E-8769AA4DB91B}" type="sibTrans" cxnId="{729AB5AA-1A42-447D-8705-38FD14C11F6C}">
      <dgm:prSet/>
      <dgm:spPr/>
      <dgm:t>
        <a:bodyPr/>
        <a:lstStyle/>
        <a:p>
          <a:pPr>
            <a:lnSpc>
              <a:spcPct val="100000"/>
            </a:lnSpc>
          </a:pPr>
          <a:endParaRPr lang="en-US"/>
        </a:p>
      </dgm:t>
    </dgm:pt>
    <dgm:pt modelId="{83A40B9B-15D3-446E-A594-3ADED060C40A}">
      <dgm:prSet custT="1"/>
      <dgm:spPr/>
      <dgm:t>
        <a:bodyPr/>
        <a:lstStyle/>
        <a:p>
          <a:pPr>
            <a:lnSpc>
              <a:spcPct val="100000"/>
            </a:lnSpc>
          </a:pPr>
          <a:r>
            <a:rPr lang="en-GB" sz="1400" kern="1200" dirty="0">
              <a:solidFill>
                <a:prstClr val="black">
                  <a:hueOff val="0"/>
                  <a:satOff val="0"/>
                  <a:lumOff val="0"/>
                  <a:alphaOff val="0"/>
                </a:prstClr>
              </a:solidFill>
              <a:latin typeface="Calibri" panose="020F0502020204030204"/>
              <a:ea typeface="+mn-ea"/>
              <a:cs typeface="+mn-cs"/>
            </a:rPr>
            <a:t>Ensure your service is listed on the </a:t>
          </a:r>
          <a:r>
            <a:rPr lang="en-GB" sz="1600" b="1" kern="1200" dirty="0">
              <a:solidFill>
                <a:srgbClr val="00B0F0"/>
              </a:solidFill>
              <a:latin typeface="Calibri" panose="020F0502020204030204"/>
              <a:ea typeface="+mn-ea"/>
              <a:cs typeface="+mn-cs"/>
            </a:rPr>
            <a:t>Hertfordshire Directory</a:t>
          </a:r>
          <a:r>
            <a:rPr lang="en-GB" sz="1400" kern="1200" dirty="0">
              <a:solidFill>
                <a:prstClr val="black">
                  <a:hueOff val="0"/>
                  <a:satOff val="0"/>
                  <a:lumOff val="0"/>
                  <a:alphaOff val="0"/>
                </a:prstClr>
              </a:solidFill>
              <a:latin typeface="Calibri" panose="020F0502020204030204"/>
              <a:ea typeface="+mn-ea"/>
              <a:cs typeface="+mn-cs"/>
            </a:rPr>
            <a:t>:- </a:t>
          </a:r>
          <a:r>
            <a:rPr lang="en-GB"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5">
                <a:extLst>
                  <a:ext uri="{A12FA001-AC4F-418D-AE19-62706E023703}">
                    <ahyp:hlinkClr xmlns:ahyp="http://schemas.microsoft.com/office/drawing/2018/hyperlinkcolor" val="tx"/>
                  </a:ext>
                </a:extLst>
              </a:hlinkClick>
            </a:rPr>
            <a:t>Register to add a listing | Hertfordshire Directory</a:t>
          </a:r>
          <a:endParaRPr lang="en-US" sz="1400" kern="1200" dirty="0">
            <a:solidFill>
              <a:prstClr val="black">
                <a:hueOff val="0"/>
                <a:satOff val="0"/>
                <a:lumOff val="0"/>
                <a:alphaOff val="0"/>
              </a:prstClr>
            </a:solidFill>
            <a:latin typeface="Calibri" panose="020F0502020204030204"/>
            <a:ea typeface="+mn-ea"/>
            <a:cs typeface="+mn-cs"/>
          </a:endParaRPr>
        </a:p>
      </dgm:t>
    </dgm:pt>
    <dgm:pt modelId="{DC0C4EB1-772C-470E-8BAB-10DAD530FF4A}" type="parTrans" cxnId="{F14E052E-227B-4C78-8ABB-3D9700225F3F}">
      <dgm:prSet/>
      <dgm:spPr/>
      <dgm:t>
        <a:bodyPr/>
        <a:lstStyle/>
        <a:p>
          <a:endParaRPr lang="en-US"/>
        </a:p>
      </dgm:t>
    </dgm:pt>
    <dgm:pt modelId="{B1053754-09CC-4D16-B12C-FB2955B3546F}" type="sibTrans" cxnId="{F14E052E-227B-4C78-8ABB-3D9700225F3F}">
      <dgm:prSet/>
      <dgm:spPr/>
      <dgm:t>
        <a:bodyPr/>
        <a:lstStyle/>
        <a:p>
          <a:endParaRPr lang="en-US"/>
        </a:p>
      </dgm:t>
    </dgm:pt>
    <dgm:pt modelId="{AAF29601-B6E1-448B-B37C-6EB585C99920}" type="pres">
      <dgm:prSet presAssocID="{261D265E-A7B4-4946-AD0D-64054BD9CADD}" presName="root" presStyleCnt="0">
        <dgm:presLayoutVars>
          <dgm:dir/>
          <dgm:resizeHandles val="exact"/>
        </dgm:presLayoutVars>
      </dgm:prSet>
      <dgm:spPr/>
    </dgm:pt>
    <dgm:pt modelId="{53BB1FED-F5DA-4D66-A6A6-5EA50B1A3CBD}" type="pres">
      <dgm:prSet presAssocID="{261D265E-A7B4-4946-AD0D-64054BD9CADD}" presName="container" presStyleCnt="0">
        <dgm:presLayoutVars>
          <dgm:dir/>
          <dgm:resizeHandles val="exact"/>
        </dgm:presLayoutVars>
      </dgm:prSet>
      <dgm:spPr/>
    </dgm:pt>
    <dgm:pt modelId="{27212B56-5B67-4EB3-AC6B-B005F957CA88}" type="pres">
      <dgm:prSet presAssocID="{1BC401DA-AE9B-4F5C-944A-E30C3BE3D288}" presName="compNode" presStyleCnt="0"/>
      <dgm:spPr/>
    </dgm:pt>
    <dgm:pt modelId="{2B9C28E5-C82B-4380-A420-F7E661D18F6A}" type="pres">
      <dgm:prSet presAssocID="{1BC401DA-AE9B-4F5C-944A-E30C3BE3D288}" presName="iconBgRect" presStyleLbl="bgShp" presStyleIdx="0" presStyleCnt="5"/>
      <dgm:spPr/>
    </dgm:pt>
    <dgm:pt modelId="{8FE692B9-8F18-4CB7-B819-8A12993F813E}" type="pres">
      <dgm:prSet presAssocID="{1BC401DA-AE9B-4F5C-944A-E30C3BE3D288}"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wspaper"/>
        </a:ext>
      </dgm:extLst>
    </dgm:pt>
    <dgm:pt modelId="{D10F2933-04F9-4466-9E40-00321B136C06}" type="pres">
      <dgm:prSet presAssocID="{1BC401DA-AE9B-4F5C-944A-E30C3BE3D288}" presName="spaceRect" presStyleCnt="0"/>
      <dgm:spPr/>
    </dgm:pt>
    <dgm:pt modelId="{C577F4CC-A3A7-45A9-A902-4954EC9FA050}" type="pres">
      <dgm:prSet presAssocID="{1BC401DA-AE9B-4F5C-944A-E30C3BE3D288}" presName="textRect" presStyleLbl="revTx" presStyleIdx="0" presStyleCnt="5">
        <dgm:presLayoutVars>
          <dgm:chMax val="1"/>
          <dgm:chPref val="1"/>
        </dgm:presLayoutVars>
      </dgm:prSet>
      <dgm:spPr/>
    </dgm:pt>
    <dgm:pt modelId="{FDC4CCEE-43C0-4672-A37A-491FF34AA8BC}" type="pres">
      <dgm:prSet presAssocID="{76A102D1-8E3D-4193-AFF7-A35B7FA85E02}" presName="sibTrans" presStyleLbl="sibTrans2D1" presStyleIdx="0" presStyleCnt="0"/>
      <dgm:spPr/>
    </dgm:pt>
    <dgm:pt modelId="{69AC9D1D-7C23-4ED5-A7BA-10A1A373C91D}" type="pres">
      <dgm:prSet presAssocID="{D42D2A20-5651-4A4F-A7AA-A18CAE57EE2B}" presName="compNode" presStyleCnt="0"/>
      <dgm:spPr/>
    </dgm:pt>
    <dgm:pt modelId="{94278E55-D1EE-4CDF-BAD5-337230968986}" type="pres">
      <dgm:prSet presAssocID="{D42D2A20-5651-4A4F-A7AA-A18CAE57EE2B}" presName="iconBgRect" presStyleLbl="bgShp" presStyleIdx="1" presStyleCnt="5"/>
      <dgm:spPr/>
    </dgm:pt>
    <dgm:pt modelId="{EB4D32FC-71D3-4FB6-807D-EEDE1327DCF4}" type="pres">
      <dgm:prSet presAssocID="{D42D2A20-5651-4A4F-A7AA-A18CAE57EE2B}"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Link"/>
        </a:ext>
      </dgm:extLst>
    </dgm:pt>
    <dgm:pt modelId="{F0FDCC51-3F7B-4ADA-96BF-9FE7D0C83257}" type="pres">
      <dgm:prSet presAssocID="{D42D2A20-5651-4A4F-A7AA-A18CAE57EE2B}" presName="spaceRect" presStyleCnt="0"/>
      <dgm:spPr/>
    </dgm:pt>
    <dgm:pt modelId="{1F9DE7A4-869E-4B01-BED1-02D163E2222C}" type="pres">
      <dgm:prSet presAssocID="{D42D2A20-5651-4A4F-A7AA-A18CAE57EE2B}" presName="textRect" presStyleLbl="revTx" presStyleIdx="1" presStyleCnt="5">
        <dgm:presLayoutVars>
          <dgm:chMax val="1"/>
          <dgm:chPref val="1"/>
        </dgm:presLayoutVars>
      </dgm:prSet>
      <dgm:spPr/>
    </dgm:pt>
    <dgm:pt modelId="{34DC764E-3988-492D-881F-AFA6667D7A9F}" type="pres">
      <dgm:prSet presAssocID="{28A01F10-2629-4484-87D7-51D26C243B3C}" presName="sibTrans" presStyleLbl="sibTrans2D1" presStyleIdx="0" presStyleCnt="0"/>
      <dgm:spPr/>
    </dgm:pt>
    <dgm:pt modelId="{78C1CD73-8304-47E1-B495-368B1F3BBCC7}" type="pres">
      <dgm:prSet presAssocID="{308A0376-F3CA-45ED-8F90-63D1D74DB0D3}" presName="compNode" presStyleCnt="0"/>
      <dgm:spPr/>
    </dgm:pt>
    <dgm:pt modelId="{191F505F-73FD-4298-B1EC-90505CB6F412}" type="pres">
      <dgm:prSet presAssocID="{308A0376-F3CA-45ED-8F90-63D1D74DB0D3}" presName="iconBgRect" presStyleLbl="bgShp" presStyleIdx="2" presStyleCnt="5"/>
      <dgm:spPr/>
    </dgm:pt>
    <dgm:pt modelId="{BEF946DA-7F8C-4E9A-BA97-F6A66C89403B}" type="pres">
      <dgm:prSet presAssocID="{308A0376-F3CA-45ED-8F90-63D1D74DB0D3}"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DD61BD54-3BE2-4BBB-A5B4-8A24AA46BCD9}" type="pres">
      <dgm:prSet presAssocID="{308A0376-F3CA-45ED-8F90-63D1D74DB0D3}" presName="spaceRect" presStyleCnt="0"/>
      <dgm:spPr/>
    </dgm:pt>
    <dgm:pt modelId="{5A5B14EA-CFFE-462B-A933-65C8C04961A1}" type="pres">
      <dgm:prSet presAssocID="{308A0376-F3CA-45ED-8F90-63D1D74DB0D3}" presName="textRect" presStyleLbl="revTx" presStyleIdx="2" presStyleCnt="5">
        <dgm:presLayoutVars>
          <dgm:chMax val="1"/>
          <dgm:chPref val="1"/>
        </dgm:presLayoutVars>
      </dgm:prSet>
      <dgm:spPr/>
    </dgm:pt>
    <dgm:pt modelId="{B3436AE3-6B71-41DE-8513-38F6979F7CE8}" type="pres">
      <dgm:prSet presAssocID="{7F6A3D8D-E69E-4C7F-B46E-CFC85BDC4B60}" presName="sibTrans" presStyleLbl="sibTrans2D1" presStyleIdx="0" presStyleCnt="0"/>
      <dgm:spPr/>
    </dgm:pt>
    <dgm:pt modelId="{F0F678F4-E607-4A69-9D44-8C0AFE30010F}" type="pres">
      <dgm:prSet presAssocID="{D103CA9B-181A-4D4A-BD0A-99A60DEED9B4}" presName="compNode" presStyleCnt="0"/>
      <dgm:spPr/>
    </dgm:pt>
    <dgm:pt modelId="{D73C423A-E0BC-4CD6-93F4-1CF63C0E4F38}" type="pres">
      <dgm:prSet presAssocID="{D103CA9B-181A-4D4A-BD0A-99A60DEED9B4}" presName="iconBgRect" presStyleLbl="bgShp" presStyleIdx="3" presStyleCnt="5"/>
      <dgm:spPr/>
    </dgm:pt>
    <dgm:pt modelId="{AB641195-C2BA-4A56-889F-E132C580AC34}" type="pres">
      <dgm:prSet presAssocID="{D103CA9B-181A-4D4A-BD0A-99A60DEED9B4}"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Envelope"/>
        </a:ext>
      </dgm:extLst>
    </dgm:pt>
    <dgm:pt modelId="{B2455E94-6560-4445-B6A5-483050DCCA5C}" type="pres">
      <dgm:prSet presAssocID="{D103CA9B-181A-4D4A-BD0A-99A60DEED9B4}" presName="spaceRect" presStyleCnt="0"/>
      <dgm:spPr/>
    </dgm:pt>
    <dgm:pt modelId="{72EC3486-6A0A-4729-9DD5-ECDE8BE9FF51}" type="pres">
      <dgm:prSet presAssocID="{D103CA9B-181A-4D4A-BD0A-99A60DEED9B4}" presName="textRect" presStyleLbl="revTx" presStyleIdx="3" presStyleCnt="5">
        <dgm:presLayoutVars>
          <dgm:chMax val="1"/>
          <dgm:chPref val="1"/>
        </dgm:presLayoutVars>
      </dgm:prSet>
      <dgm:spPr/>
    </dgm:pt>
    <dgm:pt modelId="{A1A7AA11-9281-417A-B6EA-36E9644C2EC5}" type="pres">
      <dgm:prSet presAssocID="{E3D1B1AC-B758-49D8-BB2E-8769AA4DB91B}" presName="sibTrans" presStyleLbl="sibTrans2D1" presStyleIdx="0" presStyleCnt="0"/>
      <dgm:spPr/>
    </dgm:pt>
    <dgm:pt modelId="{D1E8CD07-83DA-4517-BD6A-469E6D2A3E57}" type="pres">
      <dgm:prSet presAssocID="{83A40B9B-15D3-446E-A594-3ADED060C40A}" presName="compNode" presStyleCnt="0"/>
      <dgm:spPr/>
    </dgm:pt>
    <dgm:pt modelId="{2AA245C6-E1FD-4FA8-9D8F-561BDBA1C0D0}" type="pres">
      <dgm:prSet presAssocID="{83A40B9B-15D3-446E-A594-3ADED060C40A}" presName="iconBgRect" presStyleLbl="bgShp" presStyleIdx="4" presStyleCnt="5"/>
      <dgm:spPr/>
    </dgm:pt>
    <dgm:pt modelId="{C2351556-2A67-4E6A-9DCB-401AAA9EE664}" type="pres">
      <dgm:prSet presAssocID="{83A40B9B-15D3-446E-A594-3ADED060C40A}"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lassroom"/>
        </a:ext>
      </dgm:extLst>
    </dgm:pt>
    <dgm:pt modelId="{AA67E815-6D3D-4C50-B885-EEAB0ED1B61B}" type="pres">
      <dgm:prSet presAssocID="{83A40B9B-15D3-446E-A594-3ADED060C40A}" presName="spaceRect" presStyleCnt="0"/>
      <dgm:spPr/>
    </dgm:pt>
    <dgm:pt modelId="{3CAF1185-E093-4C24-A9D7-6593E159FF80}" type="pres">
      <dgm:prSet presAssocID="{83A40B9B-15D3-446E-A594-3ADED060C40A}" presName="textRect" presStyleLbl="revTx" presStyleIdx="4" presStyleCnt="5" custScaleX="138468" custLinFactNeighborX="18316" custLinFactNeighborY="-3981">
        <dgm:presLayoutVars>
          <dgm:chMax val="1"/>
          <dgm:chPref val="1"/>
        </dgm:presLayoutVars>
      </dgm:prSet>
      <dgm:spPr/>
    </dgm:pt>
  </dgm:ptLst>
  <dgm:cxnLst>
    <dgm:cxn modelId="{2A216E07-3F82-4917-9DAB-A829118EB439}" type="presOf" srcId="{7F6A3D8D-E69E-4C7F-B46E-CFC85BDC4B60}" destId="{B3436AE3-6B71-41DE-8513-38F6979F7CE8}" srcOrd="0" destOrd="0" presId="urn:microsoft.com/office/officeart/2018/2/layout/IconCircleList"/>
    <dgm:cxn modelId="{2416A00C-B0A9-4706-8234-847E8B6D562E}" type="presOf" srcId="{D42D2A20-5651-4A4F-A7AA-A18CAE57EE2B}" destId="{1F9DE7A4-869E-4B01-BED1-02D163E2222C}" srcOrd="0" destOrd="0" presId="urn:microsoft.com/office/officeart/2018/2/layout/IconCircleList"/>
    <dgm:cxn modelId="{6E4C711C-F800-4A4F-BB92-9EE25143ECAA}" type="presOf" srcId="{28A01F10-2629-4484-87D7-51D26C243B3C}" destId="{34DC764E-3988-492D-881F-AFA6667D7A9F}" srcOrd="0" destOrd="0" presId="urn:microsoft.com/office/officeart/2018/2/layout/IconCircleList"/>
    <dgm:cxn modelId="{F14E052E-227B-4C78-8ABB-3D9700225F3F}" srcId="{261D265E-A7B4-4946-AD0D-64054BD9CADD}" destId="{83A40B9B-15D3-446E-A594-3ADED060C40A}" srcOrd="4" destOrd="0" parTransId="{DC0C4EB1-772C-470E-8BAB-10DAD530FF4A}" sibTransId="{B1053754-09CC-4D16-B12C-FB2955B3546F}"/>
    <dgm:cxn modelId="{F96FF766-7399-4F0B-A5D7-EA1714E47E25}" type="presOf" srcId="{83A40B9B-15D3-446E-A594-3ADED060C40A}" destId="{3CAF1185-E093-4C24-A9D7-6593E159FF80}" srcOrd="0" destOrd="0" presId="urn:microsoft.com/office/officeart/2018/2/layout/IconCircleList"/>
    <dgm:cxn modelId="{277B2D6B-E252-469F-9594-85A05FE36458}" type="presOf" srcId="{1BC401DA-AE9B-4F5C-944A-E30C3BE3D288}" destId="{C577F4CC-A3A7-45A9-A902-4954EC9FA050}" srcOrd="0" destOrd="0" presId="urn:microsoft.com/office/officeart/2018/2/layout/IconCircleList"/>
    <dgm:cxn modelId="{9958C550-AED3-44F7-BF03-8123C10F2E32}" type="presOf" srcId="{261D265E-A7B4-4946-AD0D-64054BD9CADD}" destId="{AAF29601-B6E1-448B-B37C-6EB585C99920}" srcOrd="0" destOrd="0" presId="urn:microsoft.com/office/officeart/2018/2/layout/IconCircleList"/>
    <dgm:cxn modelId="{65DC458B-8ADA-4A1C-B5AC-763D480010D6}" srcId="{261D265E-A7B4-4946-AD0D-64054BD9CADD}" destId="{D42D2A20-5651-4A4F-A7AA-A18CAE57EE2B}" srcOrd="1" destOrd="0" parTransId="{55415D8B-7B2E-40FA-81AC-CB588BF46D93}" sibTransId="{28A01F10-2629-4484-87D7-51D26C243B3C}"/>
    <dgm:cxn modelId="{729AB5AA-1A42-447D-8705-38FD14C11F6C}" srcId="{261D265E-A7B4-4946-AD0D-64054BD9CADD}" destId="{D103CA9B-181A-4D4A-BD0A-99A60DEED9B4}" srcOrd="3" destOrd="0" parTransId="{9381C99A-FA36-48A6-995A-738F59D494F5}" sibTransId="{E3D1B1AC-B758-49D8-BB2E-8769AA4DB91B}"/>
    <dgm:cxn modelId="{8F15D9B4-097B-4CBE-BFBB-626135146AA2}" srcId="{261D265E-A7B4-4946-AD0D-64054BD9CADD}" destId="{1BC401DA-AE9B-4F5C-944A-E30C3BE3D288}" srcOrd="0" destOrd="0" parTransId="{92522B32-5159-45E7-B8AD-62A79E7CFA34}" sibTransId="{76A102D1-8E3D-4193-AFF7-A35B7FA85E02}"/>
    <dgm:cxn modelId="{F69310BC-B7D0-4168-9738-2713FBE5FAB3}" type="presOf" srcId="{D103CA9B-181A-4D4A-BD0A-99A60DEED9B4}" destId="{72EC3486-6A0A-4729-9DD5-ECDE8BE9FF51}" srcOrd="0" destOrd="0" presId="urn:microsoft.com/office/officeart/2018/2/layout/IconCircleList"/>
    <dgm:cxn modelId="{D27CD7DF-CC11-47F1-B1BF-B063120E0EDB}" srcId="{261D265E-A7B4-4946-AD0D-64054BD9CADD}" destId="{308A0376-F3CA-45ED-8F90-63D1D74DB0D3}" srcOrd="2" destOrd="0" parTransId="{9ADC7C46-DA45-4D39-96A2-D4ED91B52C06}" sibTransId="{7F6A3D8D-E69E-4C7F-B46E-CFC85BDC4B60}"/>
    <dgm:cxn modelId="{382768EB-8821-4DCB-9320-104987647147}" type="presOf" srcId="{E3D1B1AC-B758-49D8-BB2E-8769AA4DB91B}" destId="{A1A7AA11-9281-417A-B6EA-36E9644C2EC5}" srcOrd="0" destOrd="0" presId="urn:microsoft.com/office/officeart/2018/2/layout/IconCircleList"/>
    <dgm:cxn modelId="{A3EAEEF1-B3EC-46C6-8F60-E202630FB737}" type="presOf" srcId="{76A102D1-8E3D-4193-AFF7-A35B7FA85E02}" destId="{FDC4CCEE-43C0-4672-A37A-491FF34AA8BC}" srcOrd="0" destOrd="0" presId="urn:microsoft.com/office/officeart/2018/2/layout/IconCircleList"/>
    <dgm:cxn modelId="{99904CF8-1C92-4362-A047-903ED5940D54}" type="presOf" srcId="{308A0376-F3CA-45ED-8F90-63D1D74DB0D3}" destId="{5A5B14EA-CFFE-462B-A933-65C8C04961A1}" srcOrd="0" destOrd="0" presId="urn:microsoft.com/office/officeart/2018/2/layout/IconCircleList"/>
    <dgm:cxn modelId="{8BEBAB3C-0B5C-4E27-BFE6-39C3FAF8806C}" type="presParOf" srcId="{AAF29601-B6E1-448B-B37C-6EB585C99920}" destId="{53BB1FED-F5DA-4D66-A6A6-5EA50B1A3CBD}" srcOrd="0" destOrd="0" presId="urn:microsoft.com/office/officeart/2018/2/layout/IconCircleList"/>
    <dgm:cxn modelId="{C258CE52-BCA3-4749-ADB4-0F43BA8591A6}" type="presParOf" srcId="{53BB1FED-F5DA-4D66-A6A6-5EA50B1A3CBD}" destId="{27212B56-5B67-4EB3-AC6B-B005F957CA88}" srcOrd="0" destOrd="0" presId="urn:microsoft.com/office/officeart/2018/2/layout/IconCircleList"/>
    <dgm:cxn modelId="{5F16C33B-1BD8-4723-9CDA-E1636EAF64D3}" type="presParOf" srcId="{27212B56-5B67-4EB3-AC6B-B005F957CA88}" destId="{2B9C28E5-C82B-4380-A420-F7E661D18F6A}" srcOrd="0" destOrd="0" presId="urn:microsoft.com/office/officeart/2018/2/layout/IconCircleList"/>
    <dgm:cxn modelId="{20EC5B60-FE4B-446F-9D22-CA45043A6B35}" type="presParOf" srcId="{27212B56-5B67-4EB3-AC6B-B005F957CA88}" destId="{8FE692B9-8F18-4CB7-B819-8A12993F813E}" srcOrd="1" destOrd="0" presId="urn:microsoft.com/office/officeart/2018/2/layout/IconCircleList"/>
    <dgm:cxn modelId="{C51D6B8A-3796-4290-8FFB-2F7794FF66F8}" type="presParOf" srcId="{27212B56-5B67-4EB3-AC6B-B005F957CA88}" destId="{D10F2933-04F9-4466-9E40-00321B136C06}" srcOrd="2" destOrd="0" presId="urn:microsoft.com/office/officeart/2018/2/layout/IconCircleList"/>
    <dgm:cxn modelId="{148DED54-BF08-4C88-8EDA-3F5F40B8AEAD}" type="presParOf" srcId="{27212B56-5B67-4EB3-AC6B-B005F957CA88}" destId="{C577F4CC-A3A7-45A9-A902-4954EC9FA050}" srcOrd="3" destOrd="0" presId="urn:microsoft.com/office/officeart/2018/2/layout/IconCircleList"/>
    <dgm:cxn modelId="{3BA29AE8-0D8E-4936-8B03-0658DFCBD5EA}" type="presParOf" srcId="{53BB1FED-F5DA-4D66-A6A6-5EA50B1A3CBD}" destId="{FDC4CCEE-43C0-4672-A37A-491FF34AA8BC}" srcOrd="1" destOrd="0" presId="urn:microsoft.com/office/officeart/2018/2/layout/IconCircleList"/>
    <dgm:cxn modelId="{0F1B6261-EE25-413E-AF86-D8B27D548758}" type="presParOf" srcId="{53BB1FED-F5DA-4D66-A6A6-5EA50B1A3CBD}" destId="{69AC9D1D-7C23-4ED5-A7BA-10A1A373C91D}" srcOrd="2" destOrd="0" presId="urn:microsoft.com/office/officeart/2018/2/layout/IconCircleList"/>
    <dgm:cxn modelId="{AA3F01C7-A76B-49FF-905A-FBACD865BF47}" type="presParOf" srcId="{69AC9D1D-7C23-4ED5-A7BA-10A1A373C91D}" destId="{94278E55-D1EE-4CDF-BAD5-337230968986}" srcOrd="0" destOrd="0" presId="urn:microsoft.com/office/officeart/2018/2/layout/IconCircleList"/>
    <dgm:cxn modelId="{85D18841-6417-4209-866E-F716029F4AB8}" type="presParOf" srcId="{69AC9D1D-7C23-4ED5-A7BA-10A1A373C91D}" destId="{EB4D32FC-71D3-4FB6-807D-EEDE1327DCF4}" srcOrd="1" destOrd="0" presId="urn:microsoft.com/office/officeart/2018/2/layout/IconCircleList"/>
    <dgm:cxn modelId="{A4FB013E-763C-43DB-BF3B-6DA9014D45A4}" type="presParOf" srcId="{69AC9D1D-7C23-4ED5-A7BA-10A1A373C91D}" destId="{F0FDCC51-3F7B-4ADA-96BF-9FE7D0C83257}" srcOrd="2" destOrd="0" presId="urn:microsoft.com/office/officeart/2018/2/layout/IconCircleList"/>
    <dgm:cxn modelId="{5DDC6013-4023-4903-BFC5-B6FF08F97790}" type="presParOf" srcId="{69AC9D1D-7C23-4ED5-A7BA-10A1A373C91D}" destId="{1F9DE7A4-869E-4B01-BED1-02D163E2222C}" srcOrd="3" destOrd="0" presId="urn:microsoft.com/office/officeart/2018/2/layout/IconCircleList"/>
    <dgm:cxn modelId="{7FBA3DB8-079C-4B77-AAC8-17DE88BAD565}" type="presParOf" srcId="{53BB1FED-F5DA-4D66-A6A6-5EA50B1A3CBD}" destId="{34DC764E-3988-492D-881F-AFA6667D7A9F}" srcOrd="3" destOrd="0" presId="urn:microsoft.com/office/officeart/2018/2/layout/IconCircleList"/>
    <dgm:cxn modelId="{CC7DB260-9193-4935-ADE6-3D2C1498FE28}" type="presParOf" srcId="{53BB1FED-F5DA-4D66-A6A6-5EA50B1A3CBD}" destId="{78C1CD73-8304-47E1-B495-368B1F3BBCC7}" srcOrd="4" destOrd="0" presId="urn:microsoft.com/office/officeart/2018/2/layout/IconCircleList"/>
    <dgm:cxn modelId="{903EE29E-F628-4143-955C-AF6C00C956EA}" type="presParOf" srcId="{78C1CD73-8304-47E1-B495-368B1F3BBCC7}" destId="{191F505F-73FD-4298-B1EC-90505CB6F412}" srcOrd="0" destOrd="0" presId="urn:microsoft.com/office/officeart/2018/2/layout/IconCircleList"/>
    <dgm:cxn modelId="{C95F1122-7189-4C4C-A25F-443FDD4E2384}" type="presParOf" srcId="{78C1CD73-8304-47E1-B495-368B1F3BBCC7}" destId="{BEF946DA-7F8C-4E9A-BA97-F6A66C89403B}" srcOrd="1" destOrd="0" presId="urn:microsoft.com/office/officeart/2018/2/layout/IconCircleList"/>
    <dgm:cxn modelId="{45D3E97D-5505-41E8-8E96-399E8D0743EB}" type="presParOf" srcId="{78C1CD73-8304-47E1-B495-368B1F3BBCC7}" destId="{DD61BD54-3BE2-4BBB-A5B4-8A24AA46BCD9}" srcOrd="2" destOrd="0" presId="urn:microsoft.com/office/officeart/2018/2/layout/IconCircleList"/>
    <dgm:cxn modelId="{BCF9D448-1C97-4B8C-B8E7-342746FF86FB}" type="presParOf" srcId="{78C1CD73-8304-47E1-B495-368B1F3BBCC7}" destId="{5A5B14EA-CFFE-462B-A933-65C8C04961A1}" srcOrd="3" destOrd="0" presId="urn:microsoft.com/office/officeart/2018/2/layout/IconCircleList"/>
    <dgm:cxn modelId="{569AE8DA-F8CC-4315-A25E-8FAF86AAC49B}" type="presParOf" srcId="{53BB1FED-F5DA-4D66-A6A6-5EA50B1A3CBD}" destId="{B3436AE3-6B71-41DE-8513-38F6979F7CE8}" srcOrd="5" destOrd="0" presId="urn:microsoft.com/office/officeart/2018/2/layout/IconCircleList"/>
    <dgm:cxn modelId="{994C2F23-8B53-43EF-9D6D-924E8241E685}" type="presParOf" srcId="{53BB1FED-F5DA-4D66-A6A6-5EA50B1A3CBD}" destId="{F0F678F4-E607-4A69-9D44-8C0AFE30010F}" srcOrd="6" destOrd="0" presId="urn:microsoft.com/office/officeart/2018/2/layout/IconCircleList"/>
    <dgm:cxn modelId="{F7B1F5AB-26BF-4DAF-9F59-B1C56B9F74B9}" type="presParOf" srcId="{F0F678F4-E607-4A69-9D44-8C0AFE30010F}" destId="{D73C423A-E0BC-4CD6-93F4-1CF63C0E4F38}" srcOrd="0" destOrd="0" presId="urn:microsoft.com/office/officeart/2018/2/layout/IconCircleList"/>
    <dgm:cxn modelId="{C4E33F2D-54EF-4EBB-A20A-393837D3C88E}" type="presParOf" srcId="{F0F678F4-E607-4A69-9D44-8C0AFE30010F}" destId="{AB641195-C2BA-4A56-889F-E132C580AC34}" srcOrd="1" destOrd="0" presId="urn:microsoft.com/office/officeart/2018/2/layout/IconCircleList"/>
    <dgm:cxn modelId="{06B67F82-EFC3-4898-91AB-BF8277B6719D}" type="presParOf" srcId="{F0F678F4-E607-4A69-9D44-8C0AFE30010F}" destId="{B2455E94-6560-4445-B6A5-483050DCCA5C}" srcOrd="2" destOrd="0" presId="urn:microsoft.com/office/officeart/2018/2/layout/IconCircleList"/>
    <dgm:cxn modelId="{E81A20F6-874F-49AE-9B7C-2985DB7217C7}" type="presParOf" srcId="{F0F678F4-E607-4A69-9D44-8C0AFE30010F}" destId="{72EC3486-6A0A-4729-9DD5-ECDE8BE9FF51}" srcOrd="3" destOrd="0" presId="urn:microsoft.com/office/officeart/2018/2/layout/IconCircleList"/>
    <dgm:cxn modelId="{4121B0F6-1992-49B5-9502-9523BC11563D}" type="presParOf" srcId="{53BB1FED-F5DA-4D66-A6A6-5EA50B1A3CBD}" destId="{A1A7AA11-9281-417A-B6EA-36E9644C2EC5}" srcOrd="7" destOrd="0" presId="urn:microsoft.com/office/officeart/2018/2/layout/IconCircleList"/>
    <dgm:cxn modelId="{604D4499-0347-4850-9E46-AF6FF2D9B81B}" type="presParOf" srcId="{53BB1FED-F5DA-4D66-A6A6-5EA50B1A3CBD}" destId="{D1E8CD07-83DA-4517-BD6A-469E6D2A3E57}" srcOrd="8" destOrd="0" presId="urn:microsoft.com/office/officeart/2018/2/layout/IconCircleList"/>
    <dgm:cxn modelId="{7EA17C68-9E2C-4DEB-8E92-2CE4B69004E7}" type="presParOf" srcId="{D1E8CD07-83DA-4517-BD6A-469E6D2A3E57}" destId="{2AA245C6-E1FD-4FA8-9D8F-561BDBA1C0D0}" srcOrd="0" destOrd="0" presId="urn:microsoft.com/office/officeart/2018/2/layout/IconCircleList"/>
    <dgm:cxn modelId="{53777651-259D-4949-B714-25993455395A}" type="presParOf" srcId="{D1E8CD07-83DA-4517-BD6A-469E6D2A3E57}" destId="{C2351556-2A67-4E6A-9DCB-401AAA9EE664}" srcOrd="1" destOrd="0" presId="urn:microsoft.com/office/officeart/2018/2/layout/IconCircleList"/>
    <dgm:cxn modelId="{D3360126-E375-4EE6-98FF-6EE4E7055E62}" type="presParOf" srcId="{D1E8CD07-83DA-4517-BD6A-469E6D2A3E57}" destId="{AA67E815-6D3D-4C50-B885-EEAB0ED1B61B}" srcOrd="2" destOrd="0" presId="urn:microsoft.com/office/officeart/2018/2/layout/IconCircleList"/>
    <dgm:cxn modelId="{18AAB7E2-35F7-4236-9984-C603A916981F}" type="presParOf" srcId="{D1E8CD07-83DA-4517-BD6A-469E6D2A3E57}" destId="{3CAF1185-E093-4C24-A9D7-6593E159FF8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C28E5-C82B-4380-A420-F7E661D18F6A}">
      <dsp:nvSpPr>
        <dsp:cNvPr id="0" name=""/>
        <dsp:cNvSpPr/>
      </dsp:nvSpPr>
      <dsp:spPr>
        <a:xfrm>
          <a:off x="301434" y="822092"/>
          <a:ext cx="922935" cy="9229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E692B9-8F18-4CB7-B819-8A12993F813E}">
      <dsp:nvSpPr>
        <dsp:cNvPr id="0" name=""/>
        <dsp:cNvSpPr/>
      </dsp:nvSpPr>
      <dsp:spPr>
        <a:xfrm>
          <a:off x="495250" y="1015908"/>
          <a:ext cx="535302" cy="53530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77F4CC-A3A7-45A9-A902-4954EC9FA050}">
      <dsp:nvSpPr>
        <dsp:cNvPr id="0" name=""/>
        <dsp:cNvSpPr/>
      </dsp:nvSpPr>
      <dsp:spPr>
        <a:xfrm>
          <a:off x="1422141" y="822092"/>
          <a:ext cx="2175491" cy="92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t>Keep up-to-date by reading o</a:t>
          </a:r>
          <a:br>
            <a:rPr lang="en-GB" sz="1400" kern="1200" dirty="0"/>
          </a:br>
          <a:r>
            <a:rPr lang="en-GB" sz="1400" kern="1200" dirty="0"/>
            <a:t>latest </a:t>
          </a:r>
          <a:r>
            <a:rPr lang="en-GB" sz="1600" b="1" kern="1200" dirty="0">
              <a:solidFill>
                <a:srgbClr val="00B0F0"/>
              </a:solidFill>
            </a:rPr>
            <a:t>Families First: </a:t>
          </a:r>
          <a:br>
            <a:rPr lang="en-GB" sz="1400" kern="1200" dirty="0"/>
          </a:br>
          <a:r>
            <a:rPr lang="en-GB" sz="1400" kern="1200" dirty="0">
              <a:hlinkClick xmlns:r="http://schemas.openxmlformats.org/officeDocument/2006/relationships" r:id="rId2"/>
            </a:rPr>
            <a:t>Families First News  </a:t>
          </a:r>
          <a:r>
            <a:rPr lang="en-GB" sz="1400" kern="1200" dirty="0"/>
            <a:t>		</a:t>
          </a:r>
          <a:br>
            <a:rPr lang="en-GB" sz="1400" kern="1200" dirty="0"/>
          </a:br>
          <a:endParaRPr lang="en-US" sz="1400" kern="1200" dirty="0"/>
        </a:p>
      </dsp:txBody>
      <dsp:txXfrm>
        <a:off x="1422141" y="822092"/>
        <a:ext cx="2175491" cy="922935"/>
      </dsp:txXfrm>
    </dsp:sp>
    <dsp:sp modelId="{94278E55-D1EE-4CDF-BAD5-337230968986}">
      <dsp:nvSpPr>
        <dsp:cNvPr id="0" name=""/>
        <dsp:cNvSpPr/>
      </dsp:nvSpPr>
      <dsp:spPr>
        <a:xfrm>
          <a:off x="3976696" y="822092"/>
          <a:ext cx="922935" cy="9229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4D32FC-71D3-4FB6-807D-EEDE1327DCF4}">
      <dsp:nvSpPr>
        <dsp:cNvPr id="0" name=""/>
        <dsp:cNvSpPr/>
      </dsp:nvSpPr>
      <dsp:spPr>
        <a:xfrm>
          <a:off x="4170512" y="1015908"/>
          <a:ext cx="535302" cy="53530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9DE7A4-869E-4B01-BED1-02D163E2222C}">
      <dsp:nvSpPr>
        <dsp:cNvPr id="0" name=""/>
        <dsp:cNvSpPr/>
      </dsp:nvSpPr>
      <dsp:spPr>
        <a:xfrm>
          <a:off x="5097403" y="822092"/>
          <a:ext cx="2175491" cy="92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solidFill>
                <a:prstClr val="black">
                  <a:hueOff val="0"/>
                  <a:satOff val="0"/>
                  <a:lumOff val="0"/>
                  <a:alphaOff val="0"/>
                </a:prstClr>
              </a:solidFill>
              <a:latin typeface="Calibri" panose="020F0502020204030204"/>
              <a:ea typeface="+mn-ea"/>
              <a:cs typeface="+mn-cs"/>
            </a:rPr>
            <a:t>Link to support for families:-</a:t>
          </a:r>
          <a:br>
            <a:rPr lang="en-GB" sz="1400" kern="1200" dirty="0">
              <a:solidFill>
                <a:prstClr val="black">
                  <a:hueOff val="0"/>
                  <a:satOff val="0"/>
                  <a:lumOff val="0"/>
                  <a:alphaOff val="0"/>
                </a:prstClr>
              </a:solidFill>
              <a:latin typeface="Calibri" panose="020F0502020204030204"/>
              <a:ea typeface="+mn-ea"/>
              <a:cs typeface="+mn-cs"/>
            </a:rPr>
          </a:br>
          <a:r>
            <a:rPr lang="en-GB" sz="1600" b="1" kern="1200" dirty="0">
              <a:solidFill>
                <a:srgbClr val="00B0F0"/>
              </a:solidFill>
              <a:latin typeface="Calibri" panose="020F0502020204030204"/>
              <a:ea typeface="+mn-ea"/>
              <a:cs typeface="+mn-cs"/>
              <a:hlinkClick xmlns:r="http://schemas.openxmlformats.org/officeDocument/2006/relationships" r:id="rId4">
                <a:extLst>
                  <a:ext uri="{A12FA001-AC4F-418D-AE19-62706E023703}">
                    <ahyp:hlinkClr xmlns:ahyp="http://schemas.microsoft.com/office/drawing/2018/hyperlinkcolor" val="tx"/>
                  </a:ext>
                </a:extLst>
              </a:hlinkClick>
            </a:rPr>
            <a:t>Families First Website</a:t>
          </a:r>
          <a:br>
            <a:rPr lang="en-GB" sz="1400" kern="1200" dirty="0">
              <a:solidFill>
                <a:prstClr val="black">
                  <a:hueOff val="0"/>
                  <a:satOff val="0"/>
                  <a:lumOff val="0"/>
                  <a:alphaOff val="0"/>
                </a:prstClr>
              </a:solidFill>
              <a:latin typeface="Calibri" panose="020F0502020204030204"/>
              <a:ea typeface="+mn-ea"/>
              <a:cs typeface="+mn-cs"/>
            </a:rPr>
          </a:br>
          <a:endParaRPr lang="en-US" sz="1400" kern="1200" dirty="0">
            <a:solidFill>
              <a:prstClr val="black">
                <a:hueOff val="0"/>
                <a:satOff val="0"/>
                <a:lumOff val="0"/>
                <a:alphaOff val="0"/>
              </a:prstClr>
            </a:solidFill>
            <a:latin typeface="Calibri" panose="020F0502020204030204"/>
            <a:ea typeface="+mn-ea"/>
            <a:cs typeface="+mn-cs"/>
          </a:endParaRPr>
        </a:p>
      </dsp:txBody>
      <dsp:txXfrm>
        <a:off x="5097403" y="822092"/>
        <a:ext cx="2175491" cy="922935"/>
      </dsp:txXfrm>
    </dsp:sp>
    <dsp:sp modelId="{191F505F-73FD-4298-B1EC-90505CB6F412}">
      <dsp:nvSpPr>
        <dsp:cNvPr id="0" name=""/>
        <dsp:cNvSpPr/>
      </dsp:nvSpPr>
      <dsp:spPr>
        <a:xfrm>
          <a:off x="7651957" y="822092"/>
          <a:ext cx="922935" cy="9229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F946DA-7F8C-4E9A-BA97-F6A66C89403B}">
      <dsp:nvSpPr>
        <dsp:cNvPr id="0" name=""/>
        <dsp:cNvSpPr/>
      </dsp:nvSpPr>
      <dsp:spPr>
        <a:xfrm>
          <a:off x="7845774" y="1015908"/>
          <a:ext cx="535302" cy="53530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5B14EA-CFFE-462B-A933-65C8C04961A1}">
      <dsp:nvSpPr>
        <dsp:cNvPr id="0" name=""/>
        <dsp:cNvSpPr/>
      </dsp:nvSpPr>
      <dsp:spPr>
        <a:xfrm>
          <a:off x="8772665" y="822092"/>
          <a:ext cx="2175491" cy="92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1" kern="1200" dirty="0">
              <a:solidFill>
                <a:srgbClr val="00B0F0"/>
              </a:solidFill>
              <a:latin typeface="Calibri" panose="020F0502020204030204"/>
              <a:ea typeface="+mn-ea"/>
              <a:cs typeface="+mn-cs"/>
            </a:rPr>
            <a:t>Professionals</a:t>
          </a:r>
          <a:r>
            <a:rPr lang="en-GB" sz="1400" kern="1200" dirty="0">
              <a:solidFill>
                <a:prstClr val="black">
                  <a:hueOff val="0"/>
                  <a:satOff val="0"/>
                  <a:lumOff val="0"/>
                  <a:alphaOff val="0"/>
                </a:prstClr>
              </a:solidFill>
              <a:latin typeface="Calibri" panose="020F0502020204030204"/>
              <a:ea typeface="+mn-ea"/>
              <a:cs typeface="+mn-cs"/>
            </a:rPr>
            <a:t> area:-</a:t>
          </a:r>
          <a:r>
            <a:rPr lang="en-GB"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6">
                <a:extLst>
                  <a:ext uri="{A12FA001-AC4F-418D-AE19-62706E023703}">
                    <ahyp:hlinkClr xmlns:ahyp="http://schemas.microsoft.com/office/drawing/2018/hyperlinkcolor" val="tx"/>
                  </a:ext>
                </a:extLst>
              </a:hlinkClick>
            </a:rPr>
            <a:t>Early Help – information for professionals and partners </a:t>
          </a:r>
          <a:endParaRPr lang="en-US" sz="1400" kern="1200" dirty="0">
            <a:solidFill>
              <a:prstClr val="black">
                <a:hueOff val="0"/>
                <a:satOff val="0"/>
                <a:lumOff val="0"/>
                <a:alphaOff val="0"/>
              </a:prstClr>
            </a:solidFill>
            <a:latin typeface="Calibri" panose="020F0502020204030204"/>
            <a:ea typeface="+mn-ea"/>
            <a:cs typeface="+mn-cs"/>
          </a:endParaRPr>
        </a:p>
      </dsp:txBody>
      <dsp:txXfrm>
        <a:off x="8772665" y="822092"/>
        <a:ext cx="2175491" cy="922935"/>
      </dsp:txXfrm>
    </dsp:sp>
    <dsp:sp modelId="{D73C423A-E0BC-4CD6-93F4-1CF63C0E4F38}">
      <dsp:nvSpPr>
        <dsp:cNvPr id="0" name=""/>
        <dsp:cNvSpPr/>
      </dsp:nvSpPr>
      <dsp:spPr>
        <a:xfrm>
          <a:off x="301434" y="2459858"/>
          <a:ext cx="922935" cy="9229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641195-C2BA-4A56-889F-E132C580AC34}">
      <dsp:nvSpPr>
        <dsp:cNvPr id="0" name=""/>
        <dsp:cNvSpPr/>
      </dsp:nvSpPr>
      <dsp:spPr>
        <a:xfrm>
          <a:off x="495250" y="2653674"/>
          <a:ext cx="535302" cy="53530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EC3486-6A0A-4729-9DD5-ECDE8BE9FF51}">
      <dsp:nvSpPr>
        <dsp:cNvPr id="0" name=""/>
        <dsp:cNvSpPr/>
      </dsp:nvSpPr>
      <dsp:spPr>
        <a:xfrm>
          <a:off x="1422141" y="2459858"/>
          <a:ext cx="2175491" cy="92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solidFill>
                <a:prstClr val="black">
                  <a:hueOff val="0"/>
                  <a:satOff val="0"/>
                  <a:lumOff val="0"/>
                  <a:alphaOff val="0"/>
                </a:prstClr>
              </a:solidFill>
              <a:latin typeface="Calibri" panose="020F0502020204030204"/>
              <a:ea typeface="+mn-ea"/>
              <a:cs typeface="+mn-cs"/>
            </a:rPr>
            <a:t>For Families First partnership </a:t>
          </a:r>
          <a:br>
            <a:rPr lang="en-GB" sz="1400" kern="1200" dirty="0">
              <a:solidFill>
                <a:prstClr val="black">
                  <a:hueOff val="0"/>
                  <a:satOff val="0"/>
                  <a:lumOff val="0"/>
                  <a:alphaOff val="0"/>
                </a:prstClr>
              </a:solidFill>
              <a:latin typeface="Calibri" panose="020F0502020204030204"/>
              <a:ea typeface="+mn-ea"/>
              <a:cs typeface="+mn-cs"/>
            </a:rPr>
          </a:br>
          <a:r>
            <a:rPr lang="en-GB" sz="1400" kern="1200" dirty="0">
              <a:solidFill>
                <a:prstClr val="black">
                  <a:hueOff val="0"/>
                  <a:satOff val="0"/>
                  <a:lumOff val="0"/>
                  <a:alphaOff val="0"/>
                </a:prstClr>
              </a:solidFill>
              <a:latin typeface="Calibri" panose="020F0502020204030204"/>
              <a:ea typeface="+mn-ea"/>
              <a:cs typeface="+mn-cs"/>
            </a:rPr>
            <a:t>groups, news sharing and general info email:-			 </a:t>
          </a:r>
          <a:r>
            <a:rPr lang="en-GB"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8">
                <a:extLst>
                  <a:ext uri="{A12FA001-AC4F-418D-AE19-62706E023703}">
                    <ahyp:hlinkClr xmlns:ahyp="http://schemas.microsoft.com/office/drawing/2018/hyperlinkcolor" val="tx"/>
                  </a:ext>
                </a:extLst>
              </a:hlinkClick>
            </a:rPr>
            <a:t>familiesfirst.support@hertfordshire.gov.uk</a:t>
          </a:r>
          <a:endParaRPr lang="en-US" sz="1400" kern="1200" dirty="0">
            <a:solidFill>
              <a:prstClr val="black">
                <a:hueOff val="0"/>
                <a:satOff val="0"/>
                <a:lumOff val="0"/>
                <a:alphaOff val="0"/>
              </a:prstClr>
            </a:solidFill>
            <a:latin typeface="Calibri" panose="020F0502020204030204"/>
            <a:ea typeface="+mn-ea"/>
            <a:cs typeface="+mn-cs"/>
          </a:endParaRPr>
        </a:p>
      </dsp:txBody>
      <dsp:txXfrm>
        <a:off x="1422141" y="2459858"/>
        <a:ext cx="2175491" cy="922935"/>
      </dsp:txXfrm>
    </dsp:sp>
    <dsp:sp modelId="{2AA245C6-E1FD-4FA8-9D8F-561BDBA1C0D0}">
      <dsp:nvSpPr>
        <dsp:cNvPr id="0" name=""/>
        <dsp:cNvSpPr/>
      </dsp:nvSpPr>
      <dsp:spPr>
        <a:xfrm>
          <a:off x="3976696" y="2459858"/>
          <a:ext cx="922935" cy="9229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351556-2A67-4E6A-9DCB-401AAA9EE664}">
      <dsp:nvSpPr>
        <dsp:cNvPr id="0" name=""/>
        <dsp:cNvSpPr/>
      </dsp:nvSpPr>
      <dsp:spPr>
        <a:xfrm>
          <a:off x="4170512" y="2653674"/>
          <a:ext cx="535302" cy="53530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AF1185-E093-4C24-A9D7-6593E159FF80}">
      <dsp:nvSpPr>
        <dsp:cNvPr id="0" name=""/>
        <dsp:cNvSpPr/>
      </dsp:nvSpPr>
      <dsp:spPr>
        <a:xfrm>
          <a:off x="5077432" y="2423116"/>
          <a:ext cx="3012359" cy="92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solidFill>
                <a:prstClr val="black">
                  <a:hueOff val="0"/>
                  <a:satOff val="0"/>
                  <a:lumOff val="0"/>
                  <a:alphaOff val="0"/>
                </a:prstClr>
              </a:solidFill>
              <a:latin typeface="Calibri" panose="020F0502020204030204"/>
              <a:ea typeface="+mn-ea"/>
              <a:cs typeface="+mn-cs"/>
            </a:rPr>
            <a:t>Ensure your service is listed on the </a:t>
          </a:r>
          <a:r>
            <a:rPr lang="en-GB" sz="1600" b="1" kern="1200" dirty="0">
              <a:solidFill>
                <a:srgbClr val="00B0F0"/>
              </a:solidFill>
              <a:latin typeface="Calibri" panose="020F0502020204030204"/>
              <a:ea typeface="+mn-ea"/>
              <a:cs typeface="+mn-cs"/>
            </a:rPr>
            <a:t>Hertfordshire Directory</a:t>
          </a:r>
          <a:r>
            <a:rPr lang="en-GB" sz="1400" kern="1200" dirty="0">
              <a:solidFill>
                <a:prstClr val="black">
                  <a:hueOff val="0"/>
                  <a:satOff val="0"/>
                  <a:lumOff val="0"/>
                  <a:alphaOff val="0"/>
                </a:prstClr>
              </a:solidFill>
              <a:latin typeface="Calibri" panose="020F0502020204030204"/>
              <a:ea typeface="+mn-ea"/>
              <a:cs typeface="+mn-cs"/>
            </a:rPr>
            <a:t>:- </a:t>
          </a:r>
          <a:r>
            <a:rPr lang="en-GB" sz="1400" kern="1200" dirty="0">
              <a:solidFill>
                <a:prstClr val="black">
                  <a:hueOff val="0"/>
                  <a:satOff val="0"/>
                  <a:lumOff val="0"/>
                  <a:alphaOff val="0"/>
                </a:prstClr>
              </a:solidFill>
              <a:latin typeface="Calibri" panose="020F0502020204030204"/>
              <a:ea typeface="+mn-ea"/>
              <a:cs typeface="+mn-cs"/>
              <a:hlinkClick xmlns:r="http://schemas.openxmlformats.org/officeDocument/2006/relationships" r:id="rId10">
                <a:extLst>
                  <a:ext uri="{A12FA001-AC4F-418D-AE19-62706E023703}">
                    <ahyp:hlinkClr xmlns:ahyp="http://schemas.microsoft.com/office/drawing/2018/hyperlinkcolor" val="tx"/>
                  </a:ext>
                </a:extLst>
              </a:hlinkClick>
            </a:rPr>
            <a:t>Register to add a listing | Hertfordshire Directory</a:t>
          </a:r>
          <a:endParaRPr lang="en-US" sz="1400" kern="1200" dirty="0">
            <a:solidFill>
              <a:prstClr val="black">
                <a:hueOff val="0"/>
                <a:satOff val="0"/>
                <a:lumOff val="0"/>
                <a:alphaOff val="0"/>
              </a:prstClr>
            </a:solidFill>
            <a:latin typeface="Calibri" panose="020F0502020204030204"/>
            <a:ea typeface="+mn-ea"/>
            <a:cs typeface="+mn-cs"/>
          </a:endParaRPr>
        </a:p>
      </dsp:txBody>
      <dsp:txXfrm>
        <a:off x="5077432" y="2423116"/>
        <a:ext cx="3012359" cy="92293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53BC8-AC37-1A8C-09E6-08956384D8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3FE5114-E49E-BA03-1FCC-CCA22CE24C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B11570-6A1F-4966-8248-13A90A6DA78C}" type="datetimeFigureOut">
              <a:rPr lang="en-GB" smtClean="0"/>
              <a:t>10/06/2026</a:t>
            </a:fld>
            <a:endParaRPr lang="en-GB"/>
          </a:p>
        </p:txBody>
      </p:sp>
      <p:sp>
        <p:nvSpPr>
          <p:cNvPr id="4" name="Footer Placeholder 3">
            <a:extLst>
              <a:ext uri="{FF2B5EF4-FFF2-40B4-BE49-F238E27FC236}">
                <a16:creationId xmlns:a16="http://schemas.microsoft.com/office/drawing/2014/main" id="{1D41BBD9-9906-719E-4F3E-E3C9FDE9C3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A2C8335-865F-D8D4-FC50-DA41D937A3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7A8486-1AEC-4C65-8333-D07E4D19CF13}" type="slidenum">
              <a:rPr lang="en-GB" smtClean="0"/>
              <a:t>‹#›</a:t>
            </a:fld>
            <a:endParaRPr lang="en-GB"/>
          </a:p>
        </p:txBody>
      </p:sp>
    </p:spTree>
    <p:extLst>
      <p:ext uri="{BB962C8B-B14F-4D97-AF65-F5344CB8AC3E}">
        <p14:creationId xmlns:p14="http://schemas.microsoft.com/office/powerpoint/2010/main" val="2843365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3315E-C3E9-4D09-BB56-3AEAE1DEAFEA}" type="datetimeFigureOut">
              <a:rPr lang="en-GB" smtClean="0"/>
              <a:t>10/06/2026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EAD29-2E0C-491F-B5DC-DB7CB76D7231}" type="slidenum">
              <a:rPr lang="en-GB" smtClean="0"/>
              <a:t>‹#›</a:t>
            </a:fld>
            <a:endParaRPr lang="en-GB"/>
          </a:p>
        </p:txBody>
      </p:sp>
    </p:spTree>
    <p:extLst>
      <p:ext uri="{BB962C8B-B14F-4D97-AF65-F5344CB8AC3E}">
        <p14:creationId xmlns:p14="http://schemas.microsoft.com/office/powerpoint/2010/main" val="2554124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D29343-9A72-49BD-9A27-EE081CEE6309}" type="slidenum">
              <a:rPr lang="en-GB" smtClean="0"/>
              <a:t>1</a:t>
            </a:fld>
            <a:endParaRPr lang="en-GB"/>
          </a:p>
        </p:txBody>
      </p:sp>
    </p:spTree>
    <p:extLst>
      <p:ext uri="{BB962C8B-B14F-4D97-AF65-F5344CB8AC3E}">
        <p14:creationId xmlns:p14="http://schemas.microsoft.com/office/powerpoint/2010/main" val="3689682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Presenter notes: The Government is expected to update the Early Years Foundation Stage Statutory Framework in September 2026  in response to the tragic death of two infants, who died due to unsafe sleeping practices in two separate early years settings.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EYFS will now set out </a:t>
            </a:r>
            <a:r>
              <a:rPr lang="en-GB" sz="1200" i="1" kern="1200" dirty="0">
                <a:solidFill>
                  <a:schemeClr val="tx1"/>
                </a:solidFill>
                <a:effectLst/>
                <a:latin typeface="+mn-lt"/>
                <a:ea typeface="+mn-ea"/>
                <a:cs typeface="+mn-cs"/>
              </a:rPr>
              <a:t>clear standards regarding safe sleeping for all infants and children and Early Years providers can use the Lullaby Trust guidance on safe sleeping, and must keep up to date with national guidance and the new EYFS updates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855EAD29-2E0C-491F-B5DC-DB7CB76D7231}" type="slidenum">
              <a:rPr lang="en-GB" smtClean="0"/>
              <a:t>16</a:t>
            </a:fld>
            <a:endParaRPr lang="en-GB"/>
          </a:p>
        </p:txBody>
      </p:sp>
    </p:spTree>
    <p:extLst>
      <p:ext uri="{BB962C8B-B14F-4D97-AF65-F5344CB8AC3E}">
        <p14:creationId xmlns:p14="http://schemas.microsoft.com/office/powerpoint/2010/main" val="1280428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3CBFFB-E640-4604-A508-0015AA18518A}" type="datetimeFigureOut">
              <a:rPr lang="en-GB" smtClean="0"/>
              <a:t>10/06/2026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2464AF-B8FF-434F-A3A9-2D5267E63A4D}"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45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5176" y="307962"/>
            <a:ext cx="11375136" cy="833458"/>
          </a:xfrm>
        </p:spPr>
        <p:txBody>
          <a:bodyPr/>
          <a:lstStyle>
            <a:lvl1pPr>
              <a:defRPr b="1">
                <a:solidFill>
                  <a:srgbClr val="00B0F0"/>
                </a:solidFill>
                <a:latin typeface="+mn-lt"/>
              </a:defRPr>
            </a:lvl1pPr>
          </a:lstStyle>
          <a:p>
            <a:r>
              <a:rPr lang="en-US" dirty="0"/>
              <a:t>Click to edit Master title style</a:t>
            </a:r>
          </a:p>
        </p:txBody>
      </p:sp>
      <p:sp>
        <p:nvSpPr>
          <p:cNvPr id="3" name="Content Placeholder 2"/>
          <p:cNvSpPr>
            <a:spLocks noGrp="1"/>
          </p:cNvSpPr>
          <p:nvPr>
            <p:ph idx="1"/>
          </p:nvPr>
        </p:nvSpPr>
        <p:spPr>
          <a:xfrm>
            <a:off x="265176" y="1580558"/>
            <a:ext cx="11375136" cy="402336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3CBFFB-E640-4604-A508-0015AA18518A}" type="datetimeFigureOut">
              <a:rPr lang="en-GB" smtClean="0"/>
              <a:t>10/06/2026</a:t>
            </a:fld>
            <a:endParaRPr lang="en-GB"/>
          </a:p>
        </p:txBody>
      </p:sp>
      <p:sp>
        <p:nvSpPr>
          <p:cNvPr id="5" name="Footer Placeholder 4"/>
          <p:cNvSpPr>
            <a:spLocks noGrp="1"/>
          </p:cNvSpPr>
          <p:nvPr>
            <p:ph type="ftr" sz="quarter" idx="11"/>
          </p:nvPr>
        </p:nvSpPr>
        <p:spPr>
          <a:xfrm>
            <a:off x="3357001" y="6459784"/>
            <a:ext cx="4822804" cy="365125"/>
          </a:xfrm>
        </p:spPr>
        <p:txBody>
          <a:bodyPr/>
          <a:lstStyle>
            <a:lvl1pPr>
              <a:defRPr sz="1800" b="1"/>
            </a:lvl1pPr>
          </a:lstStyle>
          <a:p>
            <a:r>
              <a:rPr lang="en-GB" dirty="0"/>
              <a:t>Keeping in touch</a:t>
            </a:r>
          </a:p>
        </p:txBody>
      </p:sp>
      <p:sp>
        <p:nvSpPr>
          <p:cNvPr id="6" name="Slide Number Placeholder 5"/>
          <p:cNvSpPr>
            <a:spLocks noGrp="1"/>
          </p:cNvSpPr>
          <p:nvPr>
            <p:ph type="sldNum" sz="quarter" idx="12"/>
          </p:nvPr>
        </p:nvSpPr>
        <p:spPr/>
        <p:txBody>
          <a:bodyPr/>
          <a:lstStyle/>
          <a:p>
            <a:fld id="{8C2464AF-B8FF-434F-A3A9-2D5267E63A4D}" type="slidenum">
              <a:rPr lang="en-GB" smtClean="0"/>
              <a:t>‹#›</a:t>
            </a:fld>
            <a:endParaRPr lang="en-GB"/>
          </a:p>
        </p:txBody>
      </p:sp>
      <p:pic>
        <p:nvPicPr>
          <p:cNvPr id="7" name="Content Placeholder 9" descr="A logo for a family&#10;&#10;Description automatically generated">
            <a:extLst>
              <a:ext uri="{FF2B5EF4-FFF2-40B4-BE49-F238E27FC236}">
                <a16:creationId xmlns:a16="http://schemas.microsoft.com/office/drawing/2014/main" id="{FCD9942D-7592-64C0-B2DA-01CE806C4F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3770" y="-10498"/>
            <a:ext cx="1886194" cy="1334530"/>
          </a:xfrm>
          <a:prstGeom prst="rect">
            <a:avLst/>
          </a:prstGeom>
        </p:spPr>
      </p:pic>
    </p:spTree>
    <p:extLst>
      <p:ext uri="{BB962C8B-B14F-4D97-AF65-F5344CB8AC3E}">
        <p14:creationId xmlns:p14="http://schemas.microsoft.com/office/powerpoint/2010/main" val="375570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3CBFFB-E640-4604-A508-0015AA18518A}" type="datetimeFigureOut">
              <a:rPr lang="en-GB" smtClean="0"/>
              <a:t>10/06/2026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2464AF-B8FF-434F-A3A9-2D5267E63A4D}" type="slidenum">
              <a:rPr lang="en-GB" smtClean="0"/>
              <a:t>‹#›</a:t>
            </a:fld>
            <a:endParaRPr lang="en-GB"/>
          </a:p>
        </p:txBody>
      </p:sp>
    </p:spTree>
    <p:extLst>
      <p:ext uri="{BB962C8B-B14F-4D97-AF65-F5344CB8AC3E}">
        <p14:creationId xmlns:p14="http://schemas.microsoft.com/office/powerpoint/2010/main" val="3683796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3CBFFB-E640-4604-A508-0015AA18518A}" type="datetimeFigureOut">
              <a:rPr lang="en-GB" smtClean="0"/>
              <a:t>10/06/2026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2464AF-B8FF-434F-A3A9-2D5267E63A4D}" type="slidenum">
              <a:rPr lang="en-GB" smtClean="0"/>
              <a:t>‹#›</a:t>
            </a:fld>
            <a:endParaRPr lang="en-GB"/>
          </a:p>
        </p:txBody>
      </p:sp>
    </p:spTree>
    <p:extLst>
      <p:ext uri="{BB962C8B-B14F-4D97-AF65-F5344CB8AC3E}">
        <p14:creationId xmlns:p14="http://schemas.microsoft.com/office/powerpoint/2010/main" val="216226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7" name="Date Placeholder 6"/>
          <p:cNvSpPr>
            <a:spLocks noGrp="1"/>
          </p:cNvSpPr>
          <p:nvPr>
            <p:ph type="dt" sz="half" idx="10"/>
          </p:nvPr>
        </p:nvSpPr>
        <p:spPr/>
        <p:txBody>
          <a:bodyPr/>
          <a:lstStyle/>
          <a:p>
            <a:fld id="{BA3CBFFB-E640-4604-A508-0015AA18518A}" type="datetimeFigureOut">
              <a:rPr lang="en-GB" smtClean="0"/>
              <a:t>10/06/2026</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8C2464AF-B8FF-434F-A3A9-2D5267E63A4D}" type="slidenum">
              <a:rPr lang="en-GB" smtClean="0"/>
              <a:t>‹#›</a:t>
            </a:fld>
            <a:endParaRPr lang="en-GB"/>
          </a:p>
        </p:txBody>
      </p:sp>
      <p:sp>
        <p:nvSpPr>
          <p:cNvPr id="2" name="Rectangle 1">
            <a:extLst>
              <a:ext uri="{FF2B5EF4-FFF2-40B4-BE49-F238E27FC236}">
                <a16:creationId xmlns:a16="http://schemas.microsoft.com/office/drawing/2014/main" id="{165E5B39-9CED-4A7B-F284-05ED8EB0FB27}"/>
              </a:ext>
            </a:extLst>
          </p:cNvPr>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Rectangle 2">
            <a:extLst>
              <a:ext uri="{FF2B5EF4-FFF2-40B4-BE49-F238E27FC236}">
                <a16:creationId xmlns:a16="http://schemas.microsoft.com/office/drawing/2014/main" id="{13281338-B1ED-5D96-698D-8B1E25C7BE91}"/>
              </a:ext>
            </a:extLst>
          </p:cNvPr>
          <p:cNvSpPr/>
          <p:nvPr userDrawn="1"/>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03771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A3CBFFB-E640-4604-A508-0015AA18518A}" type="datetimeFigureOut">
              <a:rPr lang="en-GB" smtClean="0"/>
              <a:t>10/06/2026</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C2464AF-B8FF-434F-A3A9-2D5267E63A4D}" type="slidenum">
              <a:rPr lang="en-GB" smtClean="0"/>
              <a:t>‹#›</a:t>
            </a:fld>
            <a:endParaRPr lang="en-GB"/>
          </a:p>
        </p:txBody>
      </p:sp>
    </p:spTree>
    <p:extLst>
      <p:ext uri="{BB962C8B-B14F-4D97-AF65-F5344CB8AC3E}">
        <p14:creationId xmlns:p14="http://schemas.microsoft.com/office/powerpoint/2010/main" val="1679235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A3CBFFB-E640-4604-A508-0015AA18518A}" type="datetimeFigureOut">
              <a:rPr lang="en-GB" smtClean="0"/>
              <a:t>10/06/2026</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C2464AF-B8FF-434F-A3A9-2D5267E63A4D}" type="slidenum">
              <a:rPr lang="en-GB" smtClean="0"/>
              <a:t>‹#›</a:t>
            </a:fld>
            <a:endParaRPr lang="en-GB"/>
          </a:p>
        </p:txBody>
      </p:sp>
    </p:spTree>
    <p:extLst>
      <p:ext uri="{BB962C8B-B14F-4D97-AF65-F5344CB8AC3E}">
        <p14:creationId xmlns:p14="http://schemas.microsoft.com/office/powerpoint/2010/main" val="403572899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4" r:id="rId3"/>
    <p:sldLayoutId id="2147483786" r:id="rId4"/>
    <p:sldLayoutId id="2147483787" r:id="rId5"/>
    <p:sldLayoutId id="2147483788" r:id="rId6"/>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hyperlink" Target="https://directory.hertfordshire.gov.uk/Search?CategoryId=162&amp;StartDate=2026-04-23&amp;EndDate=2027-04-23&amp;DR=False&amp;UDG=False&amp;OrderBy=Relevance&amp;SM=ServiceSearch&amp;SME=True&amp;AI%5b0%5d=1052" TargetMode="External"/><Relationship Id="rId3" Type="http://schemas.openxmlformats.org/officeDocument/2006/relationships/hyperlink" Target="https://communityhelpherts.net/CommunitySupermarket/" TargetMode="External"/><Relationship Id="rId7" Type="http://schemas.openxmlformats.org/officeDocument/2006/relationships/hyperlink" Target="https://directory.hertfordshire.gov.uk/Search?CategoryId=162&amp;StartDate=2026-04-23&amp;EndDate=2027-04-23&amp;DR=False&amp;UDG=False&amp;OrderBy=Relevance&amp;SM=ServiceSearch&amp;SME=True&amp;AI%5b0%5d=1050" TargetMode="External"/><Relationship Id="rId12" Type="http://schemas.openxmlformats.org/officeDocument/2006/relationships/hyperlink" Target="https://www.hertfordshire.gov.uk/about-the-council/news/cost-of-living/help-to-manage-the-cost-of-living.aspx" TargetMode="External"/><Relationship Id="rId2" Type="http://schemas.openxmlformats.org/officeDocument/2006/relationships/hyperlink" Target="http://www.fivedinners.com/mycommunity" TargetMode="External"/><Relationship Id="rId1" Type="http://schemas.openxmlformats.org/officeDocument/2006/relationships/slideLayout" Target="../slideLayouts/slideLayout5.xml"/><Relationship Id="rId6" Type="http://schemas.openxmlformats.org/officeDocument/2006/relationships/hyperlink" Target="https://directory.hertfordshire.gov.uk/Search?CategoryId=162&amp;StartDate=2026-04-23&amp;EndDate=2027-04-23&amp;DR=False&amp;UDG=False&amp;OrderBy=Relevance&amp;SM=ServiceSearch&amp;SME=True&amp;AI%5b0%5d=1049" TargetMode="External"/><Relationship Id="rId11" Type="http://schemas.openxmlformats.org/officeDocument/2006/relationships/hyperlink" Target="https://toogoodtogo.co.uk/en-gb" TargetMode="External"/><Relationship Id="rId5" Type="http://schemas.openxmlformats.org/officeDocument/2006/relationships/hyperlink" Target="https://directory.hertfordshire.gov.uk/Search?CategoryId=162&amp;SM=ServiceSearch&amp;SME=True" TargetMode="External"/><Relationship Id="rId10" Type="http://schemas.openxmlformats.org/officeDocument/2006/relationships/hyperlink" Target="http://www.olioex.com/" TargetMode="External"/><Relationship Id="rId4" Type="http://schemas.openxmlformats.org/officeDocument/2006/relationships/hyperlink" Target="https://www.hertfordshire.gov.uk/services/schools-and-education/at-school/free-school-meals/free-school-meals.aspx" TargetMode="External"/><Relationship Id="rId9" Type="http://schemas.openxmlformats.org/officeDocument/2006/relationships/hyperlink" Target="https://directory.hertfordshire.gov.uk/Search?CategoryId=162&amp;StartDate=2026-04-23&amp;EndDate=2027-04-23&amp;DR=False&amp;UDG=False&amp;OrderBy=Relevance&amp;SM=ServiceSearch&amp;SME=True&amp;AI%5b0%5d=105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eh-healthyhub@communityalliancebeh.org.uk"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s://eur02.safelinks.protection.outlook.com/?url=https%3A%2F%2Ffivedinners.com%2FMyCommunity&amp;data=05%7C02%7Cjane.parkins%40hertfordshire.gov.uk%7C977f08c9f9ba405bb6fd08deb0f16203%7C53e92c3666174e71a989dd739ad32a4d%7C0%7C0%7C639142748083815292%7CUnknown%7CTWFpbGZsb3d8eyJFbXB0eU1hcGkiOnRydWUsIlYiOiIwLjAuMDAwMCIsIlAiOiJXaW4zMiIsIkFOIjoiTWFpbCIsIldUIjoyfQ%3D%3D%7C0%7C%7C%7C&amp;sdata=DKP8j6Ua1oUbKyWdX0OFD2HMwQHz0eG7YKzJmuLBJjU%3D&amp;reserved=0" TargetMode="External"/><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hyperlink" Target="https://eur02.safelinks.protection.outlook.com/?url=https%3A%2F%2Ffivedinners.com%2FMyCommunity&amp;data=05%7C02%7Cjane.parkins%40hertfordshire.gov.uk%7C977f08c9f9ba405bb6fd08deb0f16203%7C53e92c3666174e71a989dd739ad32a4d%7C0%7C0%7C639142748083880903%7CUnknown%7CTWFpbGZsb3d8eyJFbXB0eU1hcGkiOnRydWUsIlYiOiIwLjAuMDAwMCIsIlAiOiJXaW4zMiIsIkFOIjoiTWFpbCIsIldUIjoyfQ%3D%3D%7C0%7C%7C%7C&amp;sdata=ZN8yVMafyszYBUz9FQRV6Q2o7YXyT%2FzhvwZ9hnFXhik%3D&amp;reserved=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eur02.safelinks.protection.outlook.com/?url=https%3A%2F%2Fhrt.maximusuk.co.uk%2Fevents%2F&amp;data=05%7C02%7Cteresa.meehan%40hertfordshire.gov.uk%7C036dc66f77844047cc5c08dec5fe4736%7C53e92c3666174e71a989dd739ad32a4d%7C0%7C0%7C639165893713923035%7CUnknown%7CTWFpbGZsb3d8eyJFbXB0eU1hcGkiOnRydWUsIlYiOiIwLjAuMDAwMCIsIlAiOiJXaW4zMiIsIkFOIjoiTWFpbCIsIldUIjoyfQ%3D%3D%7C0%7C%7C%7C&amp;sdata=NcTJ5%2Btu1hCV%2B%2Fx5KG6f%2Bak82uh3FDIsKzy2892P8%2Fg%3D&amp;reserved=0" TargetMode="External"/><Relationship Id="rId1" Type="http://schemas.openxmlformats.org/officeDocument/2006/relationships/slideLayout" Target="../slideLayouts/slideLayout4.xml"/><Relationship Id="rId4" Type="http://schemas.openxmlformats.org/officeDocument/2006/relationships/hyperlink" Target="https://eur02.safelinks.protection.outlook.com/?url=https%3A%2F%2Fhrt.maximusuk.co.uk%2Fstep-up-to-secondary%2F&amp;data=05%7C02%7Cteresa.meehan%40hertfordshire.gov.uk%7Cbb05b9c5fcd141de9bb908dec5f95798%7C53e92c3666174e71a989dd739ad32a4d%7C0%7C0%7C639165871968861842%7CUnknown%7CTWFpbGZsb3d8eyJFbXB0eU1hcGkiOnRydWUsIlYiOiIwLjAuMDAwMCIsIlAiOiJXaW4zMiIsIkFOIjoiTWFpbCIsIldUIjoyfQ%3D%3D%7C0%7C%7C%7C&amp;sdata=%2FDroNDMaPee%2FcM%2BFq4Demq%2Fr0lzQscV%2FI4pSqvN24dc%3D&amp;reserved=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ur02.safelinks.protection.outlook.com/?url=https%3A%2F%2Fwww.lullabytrust.org.uk%2Fbaby-safety%2Fsafer-sleep-information%2Fsafer-sleep-overview%2F&amp;data=05%7C02%7CDee.DeBruin1%40hertfordshire.gov.uk%7Cdf5cf13d3adf4e53b10508dea419aff0%7C53e92c3666174e71a989dd739ad32a4d%7C0%7C0%7C639128627582885974%7CUnknown%7CTWFpbGZsb3d8eyJFbXB0eU1hcGkiOnRydWUsIlYiOiIwLjAuMDAwMCIsIlAiOiJXaW4zMiIsIkFOIjoiTWFpbCIsIldUIjoyfQ%3D%3D%7C0%7C%7C%7C&amp;sdata=kXDF5VjkNrDnGZvD8CvA5G5tWsc5btw55SZCenIPKGU%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eur02.safelinks.protection.outlook.com/?url=https%3A%2F%2Fhelp-for-early-years-providers.education.gov.uk%2Fhealth-and-wellbeing%2Fsafer-sleep&amp;data=05%7C02%7CDee.DeBruin1%40hertfordshire.gov.uk%7Cdf5cf13d3adf4e53b10508dea419aff0%7C53e92c3666174e71a989dd739ad32a4d%7C0%7C0%7C639128627582860437%7CUnknown%7CTWFpbGZsb3d8eyJFbXB0eU1hcGkiOnRydWUsIlYiOiIwLjAuMDAwMCIsIlAiOiJXaW4zMiIsIkFOIjoiTWFpbCIsIldUIjoyfQ%3D%3D%7C0%7C%7C%7C&amp;sdata=%2BALhObXTeYO2AzTFBZVjchmhExA6UsPOi4stUjgCl8M%3D&amp;reserved=0" TargetMode="External"/><Relationship Id="rId5" Type="http://schemas.openxmlformats.org/officeDocument/2006/relationships/image" Target="../media/image23.jpg"/><Relationship Id="rId4" Type="http://schemas.openxmlformats.org/officeDocument/2006/relationships/hyperlink" Target="https://eur02.safelinks.protection.outlook.com/?url=https%3A%2F%2Fwww.lullabytrust.org.uk%2Fprofessionals-hub%2Ftraining%2F&amp;data=05%7C02%7CDee.DeBruin1%40hertfordshire.gov.uk%7Cdf5cf13d3adf4e53b10508dea419aff0%7C53e92c3666174e71a989dd739ad32a4d%7C0%7C0%7C639128627582910204%7CUnknown%7CTWFpbGZsb3d8eyJFbXB0eU1hcGkiOnRydWUsIlYiOiIwLjAuMDAwMCIsIlAiOiJXaW4zMiIsIkFOIjoiTWFpbCIsIldUIjoyfQ%3D%3D%7C0%7C%7C%7C&amp;sdata=3j7CvARXGxR%2BFRBmfiWlNSFJ11u0zm0gKJwwvhn6NtA%3D&amp;reserved=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hscb.event-booking.org.uk/event-detail/%3DUDN3YzM/Supporting-Individuals-and-Families-with-lived-experience-of-Domestic-Abuse" TargetMode="External"/><Relationship Id="rId2" Type="http://schemas.openxmlformats.org/officeDocument/2006/relationships/hyperlink" Target="https://eur02.safelinks.protection.outlook.com/?url=https%3A%2F%2Fwww.hertfordshire.gov.uk%2Fservices%2Fadult-social-services%2Freport-a-concern-about-an-adult%2Fhertfordshire-safeguarding-adults-board%2Fhsab-and-hscp-training-and-resources.aspx%23training&amp;data=05%7C02%7CJane.Parkins%40hertfordshire.gov.uk%7C4abacaf9efe446c9b81908debca92248%7C53e92c3666174e71a989dd739ad32a4d%7C0%7C0%7C639155631814119135%7CUnknown%7CTWFpbGZsb3d8eyJFbXB0eU1hcGkiOnRydWUsIlYiOiIwLjAuMDAwMCIsIlAiOiJXaW4zMiIsIkFOIjoiTWFpbCIsIldUIjoyfQ%3D%3D%7C0%7C%7C%7C&amp;sdata=f4GudJJMwjVc%2FoTjnA4UysHDUvJ8wDP7FIt7b6fqDdU%3D&amp;reserved=0" TargetMode="Externa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eur02.safelinks.protection.outlook.com/?url=http%3A%2F%2Fwww.hertfordshire.gov.uk%2Fresidentsurvey&amp;data=05%7C02%7CTeresa.Meehan%40hertfordshire.gov.uk%7C662cdb32de884ecffb5f08dec5445df6%7C53e92c3666174e71a989dd739ad32a4d%7C0%7C0%7C639165094637662029%7CUnknown%7CTWFpbGZsb3d8eyJFbXB0eU1hcGkiOnRydWUsIlYiOiIwLjAuMDAwMCIsIlAiOiJXaW4zMiIsIkFOIjoiTWFpbCIsIldUIjoyfQ%3D%3D%7C0%7C%7C%7C&amp;sdata=50qjENiscWhhe12GUcC61f01cTIWP81rXp6tsMeMXP0%3D&amp;reserved=0"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CSStrategic.Partnerships@hertfordshire.gov.uk" TargetMode="External"/><Relationship Id="rId2" Type="http://schemas.openxmlformats.org/officeDocument/2006/relationships/hyperlink" Target="/assets/1/hertfordshire_parenting_and_relationship_newsletter_sum26.pdf" TargetMode="External"/><Relationship Id="rId1" Type="http://schemas.openxmlformats.org/officeDocument/2006/relationships/slideLayout" Target="../slideLayouts/slideLayout4.xml"/><Relationship Id="rId4" Type="http://schemas.openxmlformats.org/officeDocument/2006/relationships/hyperlink" Target="https://www.hertfordshirefamiliesfirst.org.uk/assets/1/hertfordshire_parenting_and_relationship_newsletter_sum26.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hertfordshire.gov.uk/microsites/families-first/early-help-professionals-area/training-and-learning/workforce-development.aspx#DynamicJumpMenuManager_1_Anchor_1" TargetMode="External"/><Relationship Id="rId2" Type="http://schemas.openxmlformats.org/officeDocument/2006/relationships/hyperlink" Target="mailto:familiesfirst.support@hertfordshire.gov.uk" TargetMode="External"/><Relationship Id="rId1" Type="http://schemas.openxmlformats.org/officeDocument/2006/relationships/slideLayout" Target="../slideLayouts/slideLayout4.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hyperlink" Target="mailto:bookings@supportinglinks.co.uk"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eur02.safelinks.protection.outlook.com/?url=https%3A%2F%2Fforms.cloud.microsoft%2FPages%2FResponsePage.aspx%3Fid%3D_1v8xmMHAkWkdxzUTU-XK07CPv9ipqBDlY6wX_2Taa1UNDlWMkc3STBGT1dHR0UxMkExWjFaVFdBViQlQCNjPTEkJUAjdD1n&amp;data=05%7C02%7CFamiliesFirst.Support%40hertfordshire.gov.uk%7C4b0e01e86ec84278cbd408debd7d798c%7C53e92c3666174e71a989dd739ad32a4d%7C0%7C0%7C639156544100139904%7CUnknown%7CTWFpbGZsb3d8eyJFbXB0eU1hcGkiOnRydWUsIlYiOiIwLjAuMDAwMCIsIlAiOiJXaW4zMiIsIkFOIjoiTWFpbCIsIldUIjoyfQ%3D%3D%7C0%7C%7C%7C&amp;sdata=ccDTxUFnUs5gP0RTQz4SQkywNkkw5dL5iFSRdJu1HHg%3D&amp;reserved=0" TargetMode="External"/><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hyperlink" Target="mailto:services@familylives.org.u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CSStrategic.Partnerships@hertfordshire.gov.uk" TargetMode="External"/><Relationship Id="rId2" Type="http://schemas.openxmlformats.org/officeDocument/2006/relationships/hyperlink" Target="https://eur02.safelinks.protection.outlook.com/?url=https%3A%2F%2Fevents.hertfordshire.gov.uk%2Fevents%2Fmy-teen-brain-online-training-30-june&amp;data=05%7C02%7CTeresa.Meehan%40hertfordshire.gov.uk%7C5505f3268c424418e01a08dec6066236%7C53e92c3666174e71a989dd739ad32a4d%7C0%7C0%7C639165928007072642%7CUnknown%7CTWFpbGZsb3d8eyJFbXB0eU1hcGkiOnRydWUsIlYiOiIwLjAuMDAwMCIsIlAiOiJXaW4zMiIsIkFOIjoiTWFpbCIsIldUIjoyfQ%3D%3D%7C0%7C%7C%7C&amp;sdata=gd2uRkRN%2BGUE4p9vFzkfc0QVFQwnU%2BF31kjfbXNsB28%3D&amp;reserved=0"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mailto:CSStrategic.Partnerships@hertfordshire.gov.uk" TargetMode="External"/><Relationship Id="rId3" Type="http://schemas.openxmlformats.org/officeDocument/2006/relationships/hyperlink" Target="https://www.hertfordshire.gov.uk/microsites/families-first/early-help-professionals-area/relationship-support-for-parents.aspx#DynamicJumpMenuManager_1_Anchor_4" TargetMode="External"/><Relationship Id="rId7" Type="http://schemas.openxmlformats.org/officeDocument/2006/relationships/hyperlink" Target="https://www.oneplusone.org.uk/parents" TargetMode="External"/><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hyperlink" Target="https://www.hertfordshire.gov.uk/services/schools-and-education/childcare-and-advice-for-parents/parents-and-family-support/relationships/relationship-support-for-parents.aspx?searchInput=&amp;page=1&amp;resultsPerPage=10&amp;view=card" TargetMode="External"/><Relationship Id="rId5" Type="http://schemas.openxmlformats.org/officeDocument/2006/relationships/hyperlink" Target="https://forms.office.com/e/FcXTHF5adZ" TargetMode="External"/><Relationship Id="rId4" Type="http://schemas.openxmlformats.org/officeDocument/2006/relationships/hyperlink" Target="https://www.hertfordshire.gov.uk/services/adult-social-services/report-a-concern-about-an-adult/hertfordshire-safeguarding-adults-board/hsab-and-hscp-training-and-resources.aspx#training"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directory.hertfordshire.gov.uk/Information/professionalsinfo" TargetMode="External"/><Relationship Id="rId3" Type="http://schemas.openxmlformats.org/officeDocument/2006/relationships/image" Target="../media/image29.jpeg"/><Relationship Id="rId7" Type="http://schemas.openxmlformats.org/officeDocument/2006/relationships/hyperlink" Target="https://directory.hertfordshire.gov.uk/Services/8354" TargetMode="External"/><Relationship Id="rId2" Type="http://schemas.openxmlformats.org/officeDocument/2006/relationships/image" Target="../media/image28.jpeg"/><Relationship Id="rId1" Type="http://schemas.openxmlformats.org/officeDocument/2006/relationships/slideLayout" Target="../slideLayouts/slideLayout5.xml"/><Relationship Id="rId6" Type="http://schemas.openxmlformats.org/officeDocument/2006/relationships/image" Target="../media/image32.jpeg"/><Relationship Id="rId5" Type="http://schemas.openxmlformats.org/officeDocument/2006/relationships/image" Target="../media/image31.png"/><Relationship Id="rId10" Type="http://schemas.openxmlformats.org/officeDocument/2006/relationships/hyperlink" Target="https://www.youtube.com/playlist?list=PLJdJAWIMyC_SO2SoSxNKw-LDdYwQo-sSj" TargetMode="External"/><Relationship Id="rId4" Type="http://schemas.openxmlformats.org/officeDocument/2006/relationships/image" Target="../media/image30.jpeg"/><Relationship Id="rId9" Type="http://schemas.openxmlformats.org/officeDocument/2006/relationships/hyperlink" Target="mailto:web.team@hertfordshire.gov.uk" TargetMode="Externa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eur02.safelinks.protection.outlook.com/?url=http%3A%2F%2Fwww.hertfordshire.gov.uk%2Fyoungcarers&amp;data=05%7C02%7CTeresa.Meehan%40hertfordshire.gov.uk%7C0b6b908f974742cd623508dec5fd18e8%7C53e92c3666174e71a989dd739ad32a4d%7C0%7C0%7C639165888142395880%7CUnknown%7CTWFpbGZsb3d8eyJFbXB0eU1hcGkiOnRydWUsIlYiOiIwLjAuMDAwMCIsIlAiOiJXaW4zMiIsIkFOIjoiTWFpbCIsIldUIjoyfQ%3D%3D%7C0%7C%7C%7C&amp;sdata=%2Fa235gCBQbfpTB0InVv5ChuHTUBwfamCiMLyamuBXV4%3D&amp;reserved=0" TargetMode="External"/><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hyperlink" Target="https://www.hertfordshire.gov.uk/services/adult-social-services/carers/young-carers/young-carers-professionals.aspx" TargetMode="External"/><Relationship Id="rId4" Type="http://schemas.openxmlformats.org/officeDocument/2006/relationships/hyperlink" Target="mailto:YoungCarers@hertfordshire.gov.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PowerPoint_Presentation.pptx"/><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s://bit.ly/4tS2Sj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youtube.com/watch?v=TaJRjnIcp8Y" TargetMode="External"/><Relationship Id="rId7" Type="http://schemas.openxmlformats.org/officeDocument/2006/relationships/hyperlink" Target="https://www.youtube.com/watch?v=59DpEDc_vkI" TargetMode="External"/><Relationship Id="rId2" Type="http://schemas.openxmlformats.org/officeDocument/2006/relationships/hyperlink" Target="https://www.hertsfamilycentres.org/info-and-advice/health-and-development-advice.aspx" TargetMode="External"/><Relationship Id="rId1" Type="http://schemas.openxmlformats.org/officeDocument/2006/relationships/slideLayout" Target="../slideLayouts/slideLayout4.xml"/><Relationship Id="rId6" Type="http://schemas.openxmlformats.org/officeDocument/2006/relationships/hyperlink" Target="https://www.youtube.com/watch?v=7AXjK9IdtFo" TargetMode="External"/><Relationship Id="rId5" Type="http://schemas.openxmlformats.org/officeDocument/2006/relationships/hyperlink" Target="https://www.youtube.com/watch?v=-0e74UZ4xBw" TargetMode="External"/><Relationship Id="rId4" Type="http://schemas.openxmlformats.org/officeDocument/2006/relationships/hyperlink" Target="https://www.youtube.com/watch?v=ZDAADNARWh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ur02.safelinks.protection.outlook.com/?url=https%3A%2F%2Fforms.office.com%2FPages%2FResponsePage.aspx%3Fid%3DRlPdFXOeJEKjVLb7C-0Tt5jc8c860m9InGY7iY4LRadUN0JUQTVURkQ2TUxBREMwN0JLVzM0OElBTS4u%26origin%3DQRCode&amp;data=05%7C02%7Cjane.parkins%40hertfordshire.gov.uk%7C2c28b31c95324c7a97d008debd75f632%7C53e92c3666174e71a989dd739ad32a4d%7C0%7C0%7C639156511534472358%7CUnknown%7CTWFpbGZsb3d8eyJFbXB0eU1hcGkiOnRydWUsIlYiOiIwLjAuMDAwMCIsIlAiOiJXaW4zMiIsIkFOIjoiTWFpbCIsIldUIjoyfQ%3D%3D%7C0%7C%7C%7C&amp;sdata=Z82722rJFRcLWsV%2B2NTJFEcFOWNz%2F6VgbhEbGdjt9Gs%3D&amp;reserved=0" TargetMode="External"/><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79" y="3597781"/>
            <a:ext cx="4880621" cy="2467779"/>
          </a:xfrm>
        </p:spPr>
        <p:txBody>
          <a:bodyPr>
            <a:normAutofit fontScale="90000"/>
          </a:bodyPr>
          <a:lstStyle/>
          <a:p>
            <a:r>
              <a:rPr lang="en-GB" sz="5400" b="1" dirty="0">
                <a:latin typeface="Calibri" panose="020F0502020204030204" pitchFamily="34" charset="0"/>
                <a:cs typeface="Calibri" panose="020F0502020204030204" pitchFamily="34" charset="0"/>
              </a:rPr>
              <a:t>Families First </a:t>
            </a:r>
            <a:br>
              <a:rPr lang="en-GB" sz="5400" b="1" dirty="0">
                <a:latin typeface="Calibri" panose="020F0502020204030204" pitchFamily="34" charset="0"/>
                <a:cs typeface="Calibri" panose="020F0502020204030204" pitchFamily="34" charset="0"/>
              </a:rPr>
            </a:br>
            <a:r>
              <a:rPr lang="en-GB" sz="5400" b="1" dirty="0">
                <a:latin typeface="Calibri" panose="020F0502020204030204" pitchFamily="34" charset="0"/>
                <a:cs typeface="Calibri" panose="020F0502020204030204" pitchFamily="34" charset="0"/>
              </a:rPr>
              <a:t>News sharing</a:t>
            </a: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r>
              <a:rPr lang="en-GB" sz="4400" b="1" dirty="0">
                <a:solidFill>
                  <a:schemeClr val="tx1"/>
                </a:solidFill>
                <a:latin typeface="Calibri" panose="020F0502020204030204" pitchFamily="34" charset="0"/>
                <a:cs typeface="Calibri" panose="020F0502020204030204" pitchFamily="34" charset="0"/>
              </a:rPr>
              <a:t>Keeping in Touch</a:t>
            </a:r>
            <a:br>
              <a:rPr lang="en-GB" sz="4400" b="1" dirty="0">
                <a:solidFill>
                  <a:schemeClr val="tx1"/>
                </a:solidFill>
                <a:latin typeface="Calibri" panose="020F0502020204030204" pitchFamily="34" charset="0"/>
                <a:cs typeface="Calibri" panose="020F0502020204030204" pitchFamily="34" charset="0"/>
              </a:rPr>
            </a:br>
            <a:br>
              <a:rPr lang="en-GB" sz="4400" b="1" dirty="0">
                <a:solidFill>
                  <a:schemeClr val="tx1"/>
                </a:solidFill>
                <a:latin typeface="Calibri" panose="020F0502020204030204" pitchFamily="34" charset="0"/>
                <a:cs typeface="Calibri" panose="020F0502020204030204" pitchFamily="34" charset="0"/>
              </a:rPr>
            </a:br>
            <a:r>
              <a:rPr lang="en-GB" sz="3100" b="1" dirty="0">
                <a:solidFill>
                  <a:schemeClr val="bg1"/>
                </a:solidFill>
                <a:latin typeface="Calibri" panose="020F0502020204030204" pitchFamily="34" charset="0"/>
                <a:cs typeface="Calibri" panose="020F0502020204030204" pitchFamily="34" charset="0"/>
              </a:rPr>
              <a:t>Karen Dorney</a:t>
            </a:r>
            <a:br>
              <a:rPr lang="en-GB" sz="3100" b="1" dirty="0">
                <a:solidFill>
                  <a:schemeClr val="bg1"/>
                </a:solidFill>
                <a:latin typeface="Calibri" panose="020F0502020204030204" pitchFamily="34" charset="0"/>
                <a:cs typeface="Calibri" panose="020F0502020204030204" pitchFamily="34" charset="0"/>
              </a:rPr>
            </a:br>
            <a:r>
              <a:rPr lang="en-GB" sz="3100" b="1" dirty="0">
                <a:solidFill>
                  <a:schemeClr val="bg1"/>
                </a:solidFill>
                <a:latin typeface="Calibri" panose="020F0502020204030204" pitchFamily="34" charset="0"/>
                <a:cs typeface="Calibri" panose="020F0502020204030204" pitchFamily="34" charset="0"/>
              </a:rPr>
              <a:t>Head of Service </a:t>
            </a:r>
            <a:br>
              <a:rPr lang="en-GB" sz="3100" b="1" dirty="0">
                <a:solidFill>
                  <a:schemeClr val="bg1"/>
                </a:solidFill>
                <a:latin typeface="Calibri" panose="020F0502020204030204" pitchFamily="34" charset="0"/>
                <a:cs typeface="Calibri" panose="020F0502020204030204" pitchFamily="34" charset="0"/>
              </a:rPr>
            </a:br>
            <a:r>
              <a:rPr lang="en-GB" sz="1800" dirty="0">
                <a:solidFill>
                  <a:schemeClr val="bg1"/>
                </a:solidFill>
                <a:latin typeface="Calibri" panose="020F0502020204030204" pitchFamily="34" charset="0"/>
                <a:cs typeface="Calibri" panose="020F0502020204030204" pitchFamily="34" charset="0"/>
              </a:rPr>
              <a:t>SUPPORTING FAMILIES | CHILDRENS SERVICES</a:t>
            </a:r>
            <a:br>
              <a:rPr lang="en-GB" sz="1300" dirty="0">
                <a:solidFill>
                  <a:schemeClr val="bg1"/>
                </a:solidFill>
                <a:latin typeface="Calibri" panose="020F0502020204030204" pitchFamily="34" charset="0"/>
                <a:cs typeface="Calibri" panose="020F0502020204030204" pitchFamily="34" charset="0"/>
              </a:rPr>
            </a:br>
            <a:br>
              <a:rPr lang="en-GB" sz="2700" dirty="0"/>
            </a:br>
            <a:endParaRPr lang="en-GB" b="1" dirty="0">
              <a:latin typeface="Calibri" panose="020F0502020204030204" pitchFamily="34" charset="0"/>
              <a:cs typeface="Calibri" panose="020F0502020204030204" pitchFamily="34" charset="0"/>
            </a:endParaRPr>
          </a:p>
        </p:txBody>
      </p:sp>
      <p:pic>
        <p:nvPicPr>
          <p:cNvPr id="10" name="Content Placeholder 9" descr="A logo for a family&#10;&#10;Description automatically generated">
            <a:extLst>
              <a:ext uri="{FF2B5EF4-FFF2-40B4-BE49-F238E27FC236}">
                <a16:creationId xmlns:a16="http://schemas.microsoft.com/office/drawing/2014/main" id="{DB6BFE24-0AA0-FA0B-27DF-B83A71FDF3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05273" y="2802126"/>
            <a:ext cx="4992624" cy="3532409"/>
          </a:xfrm>
        </p:spPr>
      </p:pic>
      <p:sp>
        <p:nvSpPr>
          <p:cNvPr id="9" name="Content Placeholder 8">
            <a:extLst>
              <a:ext uri="{FF2B5EF4-FFF2-40B4-BE49-F238E27FC236}">
                <a16:creationId xmlns:a16="http://schemas.microsoft.com/office/drawing/2014/main" id="{06DA2ABD-6410-031A-BC37-5DCE7275D8B0}"/>
              </a:ext>
            </a:extLst>
          </p:cNvPr>
          <p:cNvSpPr>
            <a:spLocks noGrp="1"/>
          </p:cNvSpPr>
          <p:nvPr>
            <p:ph type="body" sz="half" idx="2"/>
          </p:nvPr>
        </p:nvSpPr>
        <p:spPr>
          <a:xfrm>
            <a:off x="2300908" y="6263476"/>
            <a:ext cx="2491189" cy="647529"/>
          </a:xfrm>
        </p:spPr>
        <p:txBody>
          <a:bodyPr>
            <a:normAutofit/>
          </a:bodyPr>
          <a:lstStyle/>
          <a:p>
            <a:r>
              <a:rPr lang="en-GB" sz="2300" b="1" dirty="0">
                <a:solidFill>
                  <a:schemeClr val="bg1"/>
                </a:solidFill>
              </a:rPr>
              <a:t>June 2026</a:t>
            </a:r>
          </a:p>
          <a:p>
            <a:endParaRPr lang="en-GB" dirty="0"/>
          </a:p>
        </p:txBody>
      </p:sp>
      <p:pic>
        <p:nvPicPr>
          <p:cNvPr id="14" name="Picture 13" descr="Blank speech balloons">
            <a:extLst>
              <a:ext uri="{FF2B5EF4-FFF2-40B4-BE49-F238E27FC236}">
                <a16:creationId xmlns:a16="http://schemas.microsoft.com/office/drawing/2014/main" id="{BD131BDD-EC25-2640-4BE5-E4ACA2474F59}"/>
              </a:ext>
            </a:extLst>
          </p:cNvPr>
          <p:cNvPicPr>
            <a:picLocks noChangeAspect="1"/>
          </p:cNvPicPr>
          <p:nvPr/>
        </p:nvPicPr>
        <p:blipFill rotWithShape="1">
          <a:blip r:embed="rId4">
            <a:extLst>
              <a:ext uri="{28A0092B-C50C-407E-A947-70E740481C1C}">
                <a14:useLocalDpi xmlns:a14="http://schemas.microsoft.com/office/drawing/2010/main" val="0"/>
              </a:ext>
            </a:extLst>
          </a:blip>
          <a:srcRect b="45700"/>
          <a:stretch/>
        </p:blipFill>
        <p:spPr>
          <a:xfrm>
            <a:off x="4135965" y="22561"/>
            <a:ext cx="8159007" cy="2300510"/>
          </a:xfrm>
          <a:prstGeom prst="rect">
            <a:avLst/>
          </a:prstGeom>
        </p:spPr>
      </p:pic>
    </p:spTree>
    <p:extLst>
      <p:ext uri="{BB962C8B-B14F-4D97-AF65-F5344CB8AC3E}">
        <p14:creationId xmlns:p14="http://schemas.microsoft.com/office/powerpoint/2010/main" val="1963212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0064571E-BA6D-4251-9520-605A5A58949E}"/>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a:off x="461770" y="6369900"/>
            <a:ext cx="9144000" cy="2714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200" b="1" dirty="0">
              <a:latin typeface="Arial" panose="020B0604020202020204" pitchFamily="34" charset="0"/>
              <a:cs typeface="Arial" panose="020B0604020202020204" pitchFamily="34" charset="0"/>
            </a:endParaRPr>
          </a:p>
        </p:txBody>
      </p:sp>
      <p:sp>
        <p:nvSpPr>
          <p:cNvPr id="5" name="Rectangle: Top Corners Rounded 4">
            <a:extLst>
              <a:ext uri="{FF2B5EF4-FFF2-40B4-BE49-F238E27FC236}">
                <a16:creationId xmlns:a16="http://schemas.microsoft.com/office/drawing/2014/main" id="{C2262C55-00E7-4EB6-B028-88918CDC0128}"/>
              </a:ext>
              <a:ext uri="{C183D7F6-B498-43B3-948B-1728B52AA6E4}">
                <adec:decorative xmlns:adec="http://schemas.microsoft.com/office/drawing/2017/decorative" val="1"/>
              </a:ext>
            </a:extLst>
          </p:cNvPr>
          <p:cNvSpPr/>
          <p:nvPr/>
        </p:nvSpPr>
        <p:spPr>
          <a:xfrm rot="5400000">
            <a:off x="2963635" y="-2805792"/>
            <a:ext cx="908957" cy="6836230"/>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8" name="Title 1">
            <a:extLst>
              <a:ext uri="{FF2B5EF4-FFF2-40B4-BE49-F238E27FC236}">
                <a16:creationId xmlns:a16="http://schemas.microsoft.com/office/drawing/2014/main" id="{E1E8137B-67AE-46BC-975A-2925684A77D6}"/>
              </a:ext>
            </a:extLst>
          </p:cNvPr>
          <p:cNvSpPr txBox="1">
            <a:spLocks noGrp="1"/>
          </p:cNvSpPr>
          <p:nvPr>
            <p:ph type="title" idx="4294967295"/>
          </p:nvPr>
        </p:nvSpPr>
        <p:spPr>
          <a:xfrm>
            <a:off x="419893" y="339766"/>
            <a:ext cx="7550232" cy="8101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4000" b="1" dirty="0">
                <a:solidFill>
                  <a:schemeClr val="bg1"/>
                </a:solidFill>
              </a:rPr>
              <a:t>Crisis and Resilience Fund </a:t>
            </a:r>
            <a:endParaRPr kumimoji="0" lang="en-GB" sz="40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9" name="Text Placeholder 3">
            <a:extLst>
              <a:ext uri="{FF2B5EF4-FFF2-40B4-BE49-F238E27FC236}">
                <a16:creationId xmlns:a16="http://schemas.microsoft.com/office/drawing/2014/main" id="{779A66C6-509A-4FE7-99B3-5D95C591C81B}"/>
              </a:ext>
            </a:extLst>
          </p:cNvPr>
          <p:cNvSpPr txBox="1">
            <a:spLocks/>
          </p:cNvSpPr>
          <p:nvPr/>
        </p:nvSpPr>
        <p:spPr>
          <a:xfrm>
            <a:off x="839788" y="2011581"/>
            <a:ext cx="3809330" cy="38574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dirty="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05D96E7-B15B-2CE8-7A1A-4C1B9CDC30B5}"/>
              </a:ext>
            </a:extLst>
          </p:cNvPr>
          <p:cNvSpPr txBox="1">
            <a:spLocks/>
          </p:cNvSpPr>
          <p:nvPr/>
        </p:nvSpPr>
        <p:spPr>
          <a:xfrm>
            <a:off x="211873" y="6423158"/>
            <a:ext cx="5062653"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Hertfordshire County Council</a:t>
            </a:r>
          </a:p>
        </p:txBody>
      </p:sp>
      <p:sp>
        <p:nvSpPr>
          <p:cNvPr id="7" name="TextBox 6">
            <a:extLst>
              <a:ext uri="{FF2B5EF4-FFF2-40B4-BE49-F238E27FC236}">
                <a16:creationId xmlns:a16="http://schemas.microsoft.com/office/drawing/2014/main" id="{E64DA70E-444F-E86F-FCEF-5468B33307A3}"/>
              </a:ext>
            </a:extLst>
          </p:cNvPr>
          <p:cNvSpPr txBox="1"/>
          <p:nvPr/>
        </p:nvSpPr>
        <p:spPr>
          <a:xfrm>
            <a:off x="31562" y="1149892"/>
            <a:ext cx="11948565" cy="5508175"/>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R</a:t>
            </a:r>
            <a:r>
              <a:rPr kumimoji="0" lang="en-GB" b="0" i="0"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eplaces the Household Support Fund with a stronger focus on </a:t>
            </a:r>
            <a:r>
              <a:rPr kumimoji="0" lang="en-GB" b="1" i="0"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early intervention and prevention</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Aims to </a:t>
            </a:r>
            <a:r>
              <a:rPr kumimoji="0" lang="en-GB" b="1" i="0"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reduce financial hardship </a:t>
            </a:r>
            <a:r>
              <a:rPr kumimoji="0" lang="en-GB" b="0" i="0"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and build </a:t>
            </a:r>
            <a:r>
              <a:rPr kumimoji="0" lang="en-GB" b="1" i="0"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long-term resilience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Delivered in partnership to ensure </a:t>
            </a:r>
            <a:r>
              <a:rPr kumimoji="0" lang="en-GB" b="1" i="0"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timely, targeted support</a:t>
            </a:r>
          </a:p>
          <a:p>
            <a:pPr marR="0" lvl="0" algn="l" defTabSz="914400" rtl="0" eaLnBrk="1" fontAlgn="auto" latinLnBrk="0" hangingPunct="1">
              <a:lnSpc>
                <a:spcPct val="90000"/>
              </a:lnSpc>
              <a:spcBef>
                <a:spcPts val="1000"/>
              </a:spcBef>
              <a:spcAft>
                <a:spcPts val="0"/>
              </a:spcAft>
              <a:buClrTx/>
              <a:buSzTx/>
              <a:tabLst/>
              <a:defRPr/>
            </a:pPr>
            <a:r>
              <a:rPr kumimoji="0" lang="en-GB" b="1" i="0"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To support residents struggling with food and essential costs the following is available:</a:t>
            </a:r>
          </a:p>
          <a:p>
            <a:r>
              <a:rPr lang="en-GB" u="sng" dirty="0">
                <a:hlinkClick r:id="rId2"/>
              </a:rPr>
              <a:t>Five Dinners</a:t>
            </a:r>
            <a:r>
              <a:rPr lang="en-GB" dirty="0"/>
              <a:t> – Get you personalised meal plan &amp; shopping list every week. Sign up and register under Hertfordshire County Council for free – usually £6.99 per month. Offers a range of healthy, affordable recipes</a:t>
            </a:r>
          </a:p>
          <a:p>
            <a:r>
              <a:rPr lang="en-GB" u="sng" dirty="0">
                <a:hlinkClick r:id="rId3"/>
              </a:rPr>
              <a:t>Community supermarkets</a:t>
            </a:r>
            <a:r>
              <a:rPr lang="en-GB" dirty="0"/>
              <a:t> – find a wide range of healthy food options and everyday essentials - all priced under £1.</a:t>
            </a:r>
          </a:p>
          <a:p>
            <a:r>
              <a:rPr lang="en-GB" u="sng" dirty="0">
                <a:hlinkClick r:id="rId4"/>
              </a:rPr>
              <a:t>Free school meals</a:t>
            </a:r>
            <a:r>
              <a:rPr lang="en-GB" dirty="0"/>
              <a:t> – check child eligibility </a:t>
            </a:r>
          </a:p>
          <a:p>
            <a:r>
              <a:rPr lang="en-GB" u="sng" dirty="0">
                <a:hlinkClick r:id="rId5"/>
              </a:rPr>
              <a:t>Food support</a:t>
            </a:r>
            <a:r>
              <a:rPr lang="en-GB" dirty="0"/>
              <a:t> – Community organisations supporting food costs, options include:</a:t>
            </a:r>
          </a:p>
          <a:p>
            <a:pPr marL="742950" lvl="1" indent="-285750">
              <a:buFont typeface="Arial" panose="020B0604020202020204" pitchFamily="34" charset="0"/>
              <a:buChar char="•"/>
            </a:pPr>
            <a:r>
              <a:rPr lang="en-GB" u="sng" dirty="0">
                <a:hlinkClick r:id="rId6"/>
              </a:rPr>
              <a:t>Foodbanks</a:t>
            </a:r>
            <a:r>
              <a:rPr lang="en-GB" dirty="0"/>
              <a:t> – Free food support for those struggling</a:t>
            </a:r>
          </a:p>
          <a:p>
            <a:pPr marL="742950" lvl="1" indent="-285750">
              <a:buFont typeface="Arial" panose="020B0604020202020204" pitchFamily="34" charset="0"/>
              <a:buChar char="•"/>
            </a:pPr>
            <a:r>
              <a:rPr lang="en-GB" u="sng" dirty="0">
                <a:hlinkClick r:id="rId7"/>
              </a:rPr>
              <a:t>Food Pantries</a:t>
            </a:r>
            <a:r>
              <a:rPr lang="en-GB" dirty="0"/>
              <a:t> – Various models, often pay what you can</a:t>
            </a:r>
          </a:p>
          <a:p>
            <a:pPr marL="742950" lvl="1" indent="-285750">
              <a:buFont typeface="Arial" panose="020B0604020202020204" pitchFamily="34" charset="0"/>
              <a:buChar char="•"/>
            </a:pPr>
            <a:r>
              <a:rPr lang="en-GB" u="sng" dirty="0">
                <a:hlinkClick r:id="rId8"/>
              </a:rPr>
              <a:t>Food Parcels</a:t>
            </a:r>
            <a:r>
              <a:rPr lang="en-GB" dirty="0"/>
              <a:t> – Food support for those with additional needs or living in rural areas</a:t>
            </a:r>
          </a:p>
          <a:p>
            <a:pPr marL="742950" lvl="1" indent="-285750">
              <a:buFont typeface="Arial" panose="020B0604020202020204" pitchFamily="34" charset="0"/>
              <a:buChar char="•"/>
            </a:pPr>
            <a:r>
              <a:rPr lang="en-GB" u="sng" dirty="0">
                <a:hlinkClick r:id="rId9"/>
              </a:rPr>
              <a:t>Community Supermarkets</a:t>
            </a:r>
            <a:r>
              <a:rPr lang="en-GB" dirty="0"/>
              <a:t> – A much reduced cost supermarket</a:t>
            </a:r>
          </a:p>
          <a:p>
            <a:r>
              <a:rPr lang="en-GB" u="sng" dirty="0">
                <a:hlinkClick r:id="rId10"/>
              </a:rPr>
              <a:t>Olio</a:t>
            </a:r>
            <a:r>
              <a:rPr lang="en-GB" dirty="0"/>
              <a:t> – find produce from local businesses which is nearing its sell-by date</a:t>
            </a:r>
          </a:p>
          <a:p>
            <a:r>
              <a:rPr lang="en-GB" u="sng" dirty="0">
                <a:hlinkClick r:id="rId11"/>
              </a:rPr>
              <a:t>Too Good To Go</a:t>
            </a:r>
            <a:r>
              <a:rPr lang="en-GB" dirty="0"/>
              <a:t> – buy surplus unused food from restaurants, cafes and supermarkets. </a:t>
            </a:r>
          </a:p>
          <a:p>
            <a:endParaRPr lang="en-GB" dirty="0"/>
          </a:p>
          <a:p>
            <a:r>
              <a:rPr lang="en-GB" dirty="0">
                <a:hlinkClick r:id="rId12"/>
              </a:rPr>
              <a:t>Help to manage the cost of living | Hertfordshire County Council</a:t>
            </a:r>
            <a:endParaRPr lang="en-GB" dirty="0"/>
          </a:p>
          <a:p>
            <a:pPr marR="0" lvl="0" algn="l" defTabSz="914400" rtl="0" eaLnBrk="1" fontAlgn="auto" latinLnBrk="0" hangingPunct="1">
              <a:lnSpc>
                <a:spcPct val="90000"/>
              </a:lnSpc>
              <a:spcBef>
                <a:spcPts val="1000"/>
              </a:spcBef>
              <a:spcAft>
                <a:spcPts val="0"/>
              </a:spcAft>
              <a:buClrTx/>
              <a:buSzTx/>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2976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3C33ED2A-0401-FCA6-859B-0DE73F205572}"/>
              </a:ext>
              <a:ext uri="{C183D7F6-B498-43B3-948B-1728B52AA6E4}">
                <adec:decorative xmlns:adec="http://schemas.microsoft.com/office/drawing/2017/decorative" val="1"/>
              </a:ext>
            </a:extLst>
          </p:cNvPr>
          <p:cNvSpPr/>
          <p:nvPr/>
        </p:nvSpPr>
        <p:spPr>
          <a:xfrm rot="5400000">
            <a:off x="2963635" y="-2805792"/>
            <a:ext cx="908957" cy="6836230"/>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2" name="Title 1">
            <a:extLst>
              <a:ext uri="{FF2B5EF4-FFF2-40B4-BE49-F238E27FC236}">
                <a16:creationId xmlns:a16="http://schemas.microsoft.com/office/drawing/2014/main" id="{650E853C-9D6C-63D9-0A87-8FD613F3278F}"/>
              </a:ext>
            </a:extLst>
          </p:cNvPr>
          <p:cNvSpPr>
            <a:spLocks noGrp="1"/>
          </p:cNvSpPr>
          <p:nvPr>
            <p:ph type="title"/>
          </p:nvPr>
        </p:nvSpPr>
        <p:spPr>
          <a:xfrm>
            <a:off x="363814" y="-31245"/>
            <a:ext cx="10453935" cy="1036871"/>
          </a:xfrm>
        </p:spPr>
        <p:txBody>
          <a:bodyPr/>
          <a:lstStyle/>
          <a:p>
            <a:r>
              <a:rPr lang="en-GB" sz="4300" b="1" dirty="0">
                <a:solidFill>
                  <a:schemeClr val="bg1"/>
                </a:solidFill>
                <a:latin typeface="+mn-lt"/>
              </a:rPr>
              <a:t>Budgeting Support</a:t>
            </a:r>
          </a:p>
        </p:txBody>
      </p:sp>
      <p:pic>
        <p:nvPicPr>
          <p:cNvPr id="4" name="Picture 3">
            <a:extLst>
              <a:ext uri="{FF2B5EF4-FFF2-40B4-BE49-F238E27FC236}">
                <a16:creationId xmlns:a16="http://schemas.microsoft.com/office/drawing/2014/main" id="{FCE8B426-4C16-514C-823F-D643325B83F8}"/>
              </a:ext>
            </a:extLst>
          </p:cNvPr>
          <p:cNvPicPr>
            <a:picLocks noChangeAspect="1"/>
          </p:cNvPicPr>
          <p:nvPr/>
        </p:nvPicPr>
        <p:blipFill>
          <a:blip r:embed="rId2"/>
          <a:stretch>
            <a:fillRect/>
          </a:stretch>
        </p:blipFill>
        <p:spPr>
          <a:xfrm>
            <a:off x="7200045" y="77917"/>
            <a:ext cx="4290210" cy="6027745"/>
          </a:xfrm>
          <a:prstGeom prst="rect">
            <a:avLst/>
          </a:prstGeom>
        </p:spPr>
      </p:pic>
      <p:sp>
        <p:nvSpPr>
          <p:cNvPr id="6" name="TextBox 5">
            <a:extLst>
              <a:ext uri="{FF2B5EF4-FFF2-40B4-BE49-F238E27FC236}">
                <a16:creationId xmlns:a16="http://schemas.microsoft.com/office/drawing/2014/main" id="{F90E5BF9-1311-76FD-471D-6F397C3F1490}"/>
              </a:ext>
            </a:extLst>
          </p:cNvPr>
          <p:cNvSpPr txBox="1"/>
          <p:nvPr/>
        </p:nvSpPr>
        <p:spPr>
          <a:xfrm>
            <a:off x="363814" y="1560443"/>
            <a:ext cx="6431549" cy="3416320"/>
          </a:xfrm>
          <a:prstGeom prst="rect">
            <a:avLst/>
          </a:prstGeom>
          <a:noFill/>
        </p:spPr>
        <p:txBody>
          <a:bodyPr wrap="square">
            <a:spAutoFit/>
          </a:bodyPr>
          <a:lstStyle/>
          <a:p>
            <a:pPr>
              <a:buNone/>
            </a:pPr>
            <a:r>
              <a:rPr lang="en-GB" sz="1800" dirty="0">
                <a:effectLst/>
                <a:latin typeface="Aptos" panose="020B0004020202020204" pitchFamily="34" charset="0"/>
                <a:ea typeface="Aptos" panose="020B0004020202020204" pitchFamily="34" charset="0"/>
                <a:cs typeface="Times New Roman" panose="02020603050405020304" pitchFamily="18" charset="0"/>
              </a:rPr>
              <a:t>Community Alliance are providing a relaxed, free and confidential space where people can talk through budgeting and money concerns without judgement. </a:t>
            </a:r>
          </a:p>
          <a:p>
            <a:pPr>
              <a:buNone/>
            </a:pPr>
            <a:endParaRPr lang="en-GB" dirty="0">
              <a:latin typeface="Aptos" panose="020B0004020202020204" pitchFamily="34" charset="0"/>
              <a:ea typeface="Aptos" panose="020B0004020202020204" pitchFamily="34" charset="0"/>
              <a:cs typeface="Times New Roman" panose="02020603050405020304" pitchFamily="18" charset="0"/>
            </a:endParaRPr>
          </a:p>
          <a:p>
            <a:pPr>
              <a:buNone/>
            </a:pPr>
            <a:r>
              <a:rPr lang="en-GB" sz="1800" dirty="0">
                <a:effectLst/>
                <a:latin typeface="Aptos" panose="020B0004020202020204" pitchFamily="34" charset="0"/>
                <a:ea typeface="Aptos" panose="020B0004020202020204" pitchFamily="34" charset="0"/>
                <a:cs typeface="Times New Roman" panose="02020603050405020304" pitchFamily="18" charset="0"/>
              </a:rPr>
              <a:t>They will have four one‑hour sessions available between 10am and 2pm, running on the 1st and 3rd Friday of every month, starting Friday 5 June 2026 at the Skills &amp; Learning Centre 67 Fore Street, Hertford, SG14 1AL. </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Aptos" panose="020B0004020202020204" pitchFamily="34" charset="0"/>
                <a:cs typeface="Times New Roman" panose="02020603050405020304" pitchFamily="18" charset="0"/>
              </a:rPr>
              <a:t> </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Aptos" panose="020B0004020202020204" pitchFamily="34" charset="0"/>
                <a:cs typeface="Times New Roman" panose="02020603050405020304" pitchFamily="18" charset="0"/>
              </a:rPr>
              <a:t>To make a referral or book a session please contact CALL 0300 1231034 or email</a:t>
            </a:r>
          </a:p>
          <a:p>
            <a:pPr>
              <a:buNone/>
            </a:pPr>
            <a:r>
              <a:rPr lang="en-GB" sz="1800" dirty="0">
                <a:effectLst/>
                <a:latin typeface="Aptos" panose="020B0004020202020204" pitchFamily="34" charset="0"/>
                <a:ea typeface="Aptos" panose="020B0004020202020204" pitchFamily="34" charset="0"/>
                <a:cs typeface="Times New Roman" panose="02020603050405020304" pitchFamily="18" charset="0"/>
              </a:rPr>
              <a:t> </a:t>
            </a:r>
            <a:r>
              <a:rPr lang="en-GB" sz="1800" u="sng"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3"/>
              </a:rPr>
              <a:t>eh-healthyhub@communityalliancebeh.org.uk</a:t>
            </a:r>
            <a:endParaRPr lang="en-GB" dirty="0"/>
          </a:p>
        </p:txBody>
      </p:sp>
    </p:spTree>
    <p:extLst>
      <p:ext uri="{BB962C8B-B14F-4D97-AF65-F5344CB8AC3E}">
        <p14:creationId xmlns:p14="http://schemas.microsoft.com/office/powerpoint/2010/main" val="2333310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31576-B50F-6CB6-D4A1-0E63A2959A10}"/>
              </a:ext>
            </a:extLst>
          </p:cNvPr>
          <p:cNvPicPr>
            <a:picLocks noChangeAspect="1"/>
          </p:cNvPicPr>
          <p:nvPr/>
        </p:nvPicPr>
        <p:blipFill>
          <a:blip r:embed="rId2"/>
          <a:stretch>
            <a:fillRect/>
          </a:stretch>
        </p:blipFill>
        <p:spPr>
          <a:xfrm>
            <a:off x="7289074" y="286603"/>
            <a:ext cx="4158167" cy="5846762"/>
          </a:xfrm>
          <a:prstGeom prst="rect">
            <a:avLst/>
          </a:prstGeom>
        </p:spPr>
      </p:pic>
      <p:sp>
        <p:nvSpPr>
          <p:cNvPr id="6" name="TextBox 5">
            <a:extLst>
              <a:ext uri="{FF2B5EF4-FFF2-40B4-BE49-F238E27FC236}">
                <a16:creationId xmlns:a16="http://schemas.microsoft.com/office/drawing/2014/main" id="{CE2C8321-D34C-A539-EA23-65BA6BA84119}"/>
              </a:ext>
            </a:extLst>
          </p:cNvPr>
          <p:cNvSpPr txBox="1"/>
          <p:nvPr/>
        </p:nvSpPr>
        <p:spPr>
          <a:xfrm>
            <a:off x="560567" y="1608601"/>
            <a:ext cx="5535433" cy="3416320"/>
          </a:xfrm>
          <a:prstGeom prst="rect">
            <a:avLst/>
          </a:prstGeom>
          <a:noFill/>
        </p:spPr>
        <p:txBody>
          <a:bodyPr wrap="square">
            <a:spAutoFit/>
          </a:bodyPr>
          <a:lstStyle/>
          <a:p>
            <a:pPr>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Citizens Advice East Herts are holding a free budgeting workshop at the Bishop's Stortford Methodist Church on:</a:t>
            </a:r>
          </a:p>
          <a:p>
            <a:pPr>
              <a:buNone/>
            </a:pPr>
            <a:endParaRPr lang="en-GB" kern="100" dirty="0">
              <a:latin typeface="Aptos" panose="020B0004020202020204" pitchFamily="34" charset="0"/>
              <a:ea typeface="Aptos" panose="020B0004020202020204" pitchFamily="34" charset="0"/>
              <a:cs typeface="Times New Roman" panose="02020603050405020304" pitchFamily="18" charset="0"/>
            </a:endParaRPr>
          </a:p>
          <a:p>
            <a:pPr>
              <a:buNone/>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Monday, 6th July 2026 from 1.30 pm to 3.30 pm</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buNone/>
            </a:pPr>
            <a:endParaRPr lang="en-GB" kern="100" dirty="0">
              <a:latin typeface="Aptos" panose="020B0004020202020204" pitchFamily="34" charset="0"/>
              <a:ea typeface="Aptos" panose="020B0004020202020204" pitchFamily="34" charset="0"/>
              <a:cs typeface="Times New Roman" panose="02020603050405020304" pitchFamily="18" charset="0"/>
            </a:endParaRPr>
          </a:p>
          <a:p>
            <a:pPr>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They'll be explaining how to create a budget plan, the difference between priority and non-priority bills, how to maximise your income and reduce expenditure when things are tight, and what help is available.</a:t>
            </a:r>
          </a:p>
          <a:p>
            <a:pPr>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Please share with the families you support.</a:t>
            </a:r>
          </a:p>
        </p:txBody>
      </p:sp>
      <p:sp>
        <p:nvSpPr>
          <p:cNvPr id="3" name="Rectangle: Top Corners Rounded 2">
            <a:extLst>
              <a:ext uri="{FF2B5EF4-FFF2-40B4-BE49-F238E27FC236}">
                <a16:creationId xmlns:a16="http://schemas.microsoft.com/office/drawing/2014/main" id="{259B0CE1-B270-DA34-CF3C-4A48A5F14015}"/>
              </a:ext>
              <a:ext uri="{C183D7F6-B498-43B3-948B-1728B52AA6E4}">
                <adec:decorative xmlns:adec="http://schemas.microsoft.com/office/drawing/2017/decorative" val="1"/>
              </a:ext>
            </a:extLst>
          </p:cNvPr>
          <p:cNvSpPr/>
          <p:nvPr/>
        </p:nvSpPr>
        <p:spPr>
          <a:xfrm rot="5400000">
            <a:off x="2963635" y="-2805792"/>
            <a:ext cx="908957" cy="6836230"/>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2" name="Title 1">
            <a:extLst>
              <a:ext uri="{FF2B5EF4-FFF2-40B4-BE49-F238E27FC236}">
                <a16:creationId xmlns:a16="http://schemas.microsoft.com/office/drawing/2014/main" id="{7EF53F74-CD4F-7A7C-2BAF-A4DC2DDA222B}"/>
              </a:ext>
            </a:extLst>
          </p:cNvPr>
          <p:cNvSpPr>
            <a:spLocks noGrp="1"/>
          </p:cNvSpPr>
          <p:nvPr>
            <p:ph type="title"/>
          </p:nvPr>
        </p:nvSpPr>
        <p:spPr>
          <a:xfrm>
            <a:off x="560567" y="-438776"/>
            <a:ext cx="10058400" cy="1450757"/>
          </a:xfrm>
        </p:spPr>
        <p:txBody>
          <a:bodyPr>
            <a:normAutofit/>
          </a:bodyPr>
          <a:lstStyle/>
          <a:p>
            <a:r>
              <a:rPr lang="en-GB" sz="4300" b="1" dirty="0">
                <a:solidFill>
                  <a:schemeClr val="bg1"/>
                </a:solidFill>
                <a:latin typeface="+mn-lt"/>
              </a:rPr>
              <a:t>Budgeting Workshop</a:t>
            </a:r>
          </a:p>
        </p:txBody>
      </p:sp>
    </p:spTree>
    <p:extLst>
      <p:ext uri="{BB962C8B-B14F-4D97-AF65-F5344CB8AC3E}">
        <p14:creationId xmlns:p14="http://schemas.microsoft.com/office/powerpoint/2010/main" val="136462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006CE6-EFB0-F14D-DDDD-A2C0CBB3CAC0}"/>
              </a:ext>
            </a:extLst>
          </p:cNvPr>
          <p:cNvPicPr>
            <a:picLocks noChangeAspect="1"/>
          </p:cNvPicPr>
          <p:nvPr/>
        </p:nvPicPr>
        <p:blipFill>
          <a:blip r:embed="rId2"/>
          <a:stretch>
            <a:fillRect/>
          </a:stretch>
        </p:blipFill>
        <p:spPr>
          <a:xfrm>
            <a:off x="211513" y="0"/>
            <a:ext cx="2972215" cy="2410161"/>
          </a:xfrm>
          <a:prstGeom prst="rect">
            <a:avLst/>
          </a:prstGeom>
        </p:spPr>
      </p:pic>
      <p:pic>
        <p:nvPicPr>
          <p:cNvPr id="6" name="Picture 5">
            <a:extLst>
              <a:ext uri="{FF2B5EF4-FFF2-40B4-BE49-F238E27FC236}">
                <a16:creationId xmlns:a16="http://schemas.microsoft.com/office/drawing/2014/main" id="{6824227E-2177-2CF2-42CD-C8FABC1E4248}"/>
              </a:ext>
            </a:extLst>
          </p:cNvPr>
          <p:cNvPicPr>
            <a:picLocks noChangeAspect="1"/>
          </p:cNvPicPr>
          <p:nvPr/>
        </p:nvPicPr>
        <p:blipFill>
          <a:blip r:embed="rId3"/>
          <a:stretch>
            <a:fillRect/>
          </a:stretch>
        </p:blipFill>
        <p:spPr>
          <a:xfrm>
            <a:off x="7603548" y="558109"/>
            <a:ext cx="4218602" cy="1293941"/>
          </a:xfrm>
          <a:prstGeom prst="rect">
            <a:avLst/>
          </a:prstGeom>
        </p:spPr>
      </p:pic>
      <p:sp>
        <p:nvSpPr>
          <p:cNvPr id="7" name="TextBox 6">
            <a:extLst>
              <a:ext uri="{FF2B5EF4-FFF2-40B4-BE49-F238E27FC236}">
                <a16:creationId xmlns:a16="http://schemas.microsoft.com/office/drawing/2014/main" id="{D7E1D500-D37A-60E1-D103-356D24A98E8C}"/>
              </a:ext>
            </a:extLst>
          </p:cNvPr>
          <p:cNvSpPr txBox="1"/>
          <p:nvPr/>
        </p:nvSpPr>
        <p:spPr>
          <a:xfrm>
            <a:off x="3402957" y="497711"/>
            <a:ext cx="3750197" cy="1754326"/>
          </a:xfrm>
          <a:prstGeom prst="rect">
            <a:avLst/>
          </a:prstGeom>
          <a:noFill/>
        </p:spPr>
        <p:txBody>
          <a:bodyPr wrap="square" rtlCol="0">
            <a:spAutoFit/>
          </a:bodyPr>
          <a:lstStyle/>
          <a:p>
            <a:pPr algn="ctr"/>
            <a:r>
              <a:rPr lang="en-GB" sz="3600" b="1" dirty="0">
                <a:solidFill>
                  <a:schemeClr val="accent1"/>
                </a:solidFill>
              </a:rPr>
              <a:t>Free 6 week cooking courses for families</a:t>
            </a:r>
          </a:p>
        </p:txBody>
      </p:sp>
      <p:pic>
        <p:nvPicPr>
          <p:cNvPr id="9" name="Picture 8">
            <a:extLst>
              <a:ext uri="{FF2B5EF4-FFF2-40B4-BE49-F238E27FC236}">
                <a16:creationId xmlns:a16="http://schemas.microsoft.com/office/drawing/2014/main" id="{2618683E-AA02-3436-1072-6D0C6BB5A7C9}"/>
              </a:ext>
            </a:extLst>
          </p:cNvPr>
          <p:cNvPicPr>
            <a:picLocks noChangeAspect="1"/>
          </p:cNvPicPr>
          <p:nvPr/>
        </p:nvPicPr>
        <p:blipFill>
          <a:blip r:embed="rId4"/>
          <a:stretch>
            <a:fillRect/>
          </a:stretch>
        </p:blipFill>
        <p:spPr>
          <a:xfrm>
            <a:off x="211513" y="2410161"/>
            <a:ext cx="6993066" cy="3964054"/>
          </a:xfrm>
          <a:prstGeom prst="rect">
            <a:avLst/>
          </a:prstGeom>
        </p:spPr>
      </p:pic>
      <p:pic>
        <p:nvPicPr>
          <p:cNvPr id="12" name="Picture 11">
            <a:extLst>
              <a:ext uri="{FF2B5EF4-FFF2-40B4-BE49-F238E27FC236}">
                <a16:creationId xmlns:a16="http://schemas.microsoft.com/office/drawing/2014/main" id="{C31DA6B4-AD86-7DB4-604B-78EBAF0086BD}"/>
              </a:ext>
            </a:extLst>
          </p:cNvPr>
          <p:cNvPicPr>
            <a:picLocks noChangeAspect="1"/>
          </p:cNvPicPr>
          <p:nvPr/>
        </p:nvPicPr>
        <p:blipFill>
          <a:blip r:embed="rId5"/>
          <a:stretch>
            <a:fillRect/>
          </a:stretch>
        </p:blipFill>
        <p:spPr>
          <a:xfrm>
            <a:off x="7546221" y="3007273"/>
            <a:ext cx="4333257" cy="2189760"/>
          </a:xfrm>
          <a:prstGeom prst="rect">
            <a:avLst/>
          </a:prstGeom>
        </p:spPr>
      </p:pic>
    </p:spTree>
    <p:extLst>
      <p:ext uri="{BB962C8B-B14F-4D97-AF65-F5344CB8AC3E}">
        <p14:creationId xmlns:p14="http://schemas.microsoft.com/office/powerpoint/2010/main" val="3139947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6D862F93-EF13-847E-2193-D8FB40313C2C}"/>
              </a:ext>
              <a:ext uri="{C183D7F6-B498-43B3-948B-1728B52AA6E4}">
                <adec:decorative xmlns:adec="http://schemas.microsoft.com/office/drawing/2017/decorative" val="1"/>
              </a:ext>
            </a:extLst>
          </p:cNvPr>
          <p:cNvSpPr/>
          <p:nvPr/>
        </p:nvSpPr>
        <p:spPr>
          <a:xfrm rot="5400000">
            <a:off x="5148973" y="-4981189"/>
            <a:ext cx="1314933" cy="11612885"/>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pic>
        <p:nvPicPr>
          <p:cNvPr id="4" name="Picture 3">
            <a:extLst>
              <a:ext uri="{FF2B5EF4-FFF2-40B4-BE49-F238E27FC236}">
                <a16:creationId xmlns:a16="http://schemas.microsoft.com/office/drawing/2014/main" id="{AC09BFA5-BD4D-4125-762F-B008E91E2A6F}"/>
              </a:ext>
            </a:extLst>
          </p:cNvPr>
          <p:cNvPicPr>
            <a:picLocks noChangeAspect="1"/>
          </p:cNvPicPr>
          <p:nvPr/>
        </p:nvPicPr>
        <p:blipFill>
          <a:blip r:embed="rId2"/>
          <a:stretch>
            <a:fillRect/>
          </a:stretch>
        </p:blipFill>
        <p:spPr>
          <a:xfrm>
            <a:off x="6840208" y="3114529"/>
            <a:ext cx="4162739" cy="3064593"/>
          </a:xfrm>
          <a:prstGeom prst="rect">
            <a:avLst/>
          </a:prstGeom>
        </p:spPr>
      </p:pic>
      <p:sp>
        <p:nvSpPr>
          <p:cNvPr id="5" name="Rectangle 1">
            <a:extLst>
              <a:ext uri="{FF2B5EF4-FFF2-40B4-BE49-F238E27FC236}">
                <a16:creationId xmlns:a16="http://schemas.microsoft.com/office/drawing/2014/main" id="{78552D47-50A8-4BF5-7F08-E06A2B1C6EA8}"/>
              </a:ext>
            </a:extLst>
          </p:cNvPr>
          <p:cNvSpPr>
            <a:spLocks noGrp="1" noChangeArrowheads="1"/>
          </p:cNvSpPr>
          <p:nvPr>
            <p:ph type="title"/>
          </p:nvPr>
        </p:nvSpPr>
        <p:spPr bwMode="auto">
          <a:xfrm>
            <a:off x="86498" y="251306"/>
            <a:ext cx="1890882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a:ln>
                  <a:noFill/>
                </a:ln>
                <a:solidFill>
                  <a:schemeClr val="bg1"/>
                </a:solidFill>
                <a:effectLst/>
                <a:latin typeface="Arial" panose="020B0604020202020204" pitchFamily="34" charset="0"/>
                <a:ea typeface="Aptos" panose="020B0004020202020204" pitchFamily="34" charset="0"/>
                <a:cs typeface="Arial" panose="020B0604020202020204" pitchFamily="34" charset="0"/>
              </a:rPr>
              <a:t>Free personalised meal plans for Hertfordshire </a:t>
            </a:r>
            <a:br>
              <a:rPr kumimoji="0" lang="en-GB" altLang="en-US" sz="3200" b="1" i="0" u="none" strike="noStrike" cap="none" normalizeH="0" baseline="0" dirty="0">
                <a:ln>
                  <a:noFill/>
                </a:ln>
                <a:solidFill>
                  <a:schemeClr val="bg1"/>
                </a:solidFill>
                <a:effectLst/>
                <a:latin typeface="Arial" panose="020B0604020202020204" pitchFamily="34" charset="0"/>
                <a:ea typeface="Aptos" panose="020B0004020202020204" pitchFamily="34" charset="0"/>
                <a:cs typeface="Arial" panose="020B0604020202020204" pitchFamily="34" charset="0"/>
              </a:rPr>
            </a:br>
            <a:r>
              <a:rPr kumimoji="0" lang="en-GB" altLang="en-US" sz="3200" b="1" i="0" u="none" strike="noStrike" cap="none" normalizeH="0" baseline="0" dirty="0">
                <a:ln>
                  <a:noFill/>
                </a:ln>
                <a:solidFill>
                  <a:schemeClr val="bg1"/>
                </a:solidFill>
                <a:effectLst/>
                <a:latin typeface="Arial" panose="020B0604020202020204" pitchFamily="34" charset="0"/>
                <a:ea typeface="Aptos" panose="020B0004020202020204" pitchFamily="34" charset="0"/>
                <a:cs typeface="Arial" panose="020B0604020202020204" pitchFamily="34" charset="0"/>
              </a:rPr>
              <a:t>families, usually £86 per year – now FREE </a:t>
            </a:r>
            <a:r>
              <a:rPr kumimoji="0" lang="en-GB" altLang="en-US" sz="2400" b="1" i="0" u="none" strike="noStrike" cap="none" normalizeH="0" baseline="0" dirty="0">
                <a:ln>
                  <a:noFill/>
                </a:ln>
                <a:solidFill>
                  <a:schemeClr val="bg1"/>
                </a:solidFill>
                <a:effectLst/>
                <a:latin typeface="Arial" panose="020B0604020202020204" pitchFamily="34" charset="0"/>
                <a:ea typeface="Aptos" panose="020B0004020202020204" pitchFamily="34" charset="0"/>
                <a:cs typeface="Arial" panose="020B0604020202020204" pitchFamily="34" charset="0"/>
              </a:rPr>
              <a:t>(until April 2027)! </a:t>
            </a:r>
            <a:endParaRPr kumimoji="0" lang="en-GB" altLang="en-US" sz="3200" b="1" i="0" u="none" strike="noStrike" cap="none" normalizeH="0" baseline="0" dirty="0">
              <a:ln>
                <a:noFill/>
              </a:ln>
              <a:solidFill>
                <a:schemeClr val="bg1"/>
              </a:solidFill>
              <a:effectLst/>
              <a:latin typeface="Arial" panose="020B0604020202020204" pitchFamily="34" charset="0"/>
            </a:endParaRPr>
          </a:p>
        </p:txBody>
      </p:sp>
      <p:sp>
        <p:nvSpPr>
          <p:cNvPr id="8" name="Rectangle 3">
            <a:extLst>
              <a:ext uri="{FF2B5EF4-FFF2-40B4-BE49-F238E27FC236}">
                <a16:creationId xmlns:a16="http://schemas.microsoft.com/office/drawing/2014/main" id="{822898A8-0E22-5657-15F8-25FB1820E0BB}"/>
              </a:ext>
            </a:extLst>
          </p:cNvPr>
          <p:cNvSpPr>
            <a:spLocks noChangeArrowheads="1"/>
          </p:cNvSpPr>
          <p:nvPr/>
        </p:nvSpPr>
        <p:spPr bwMode="auto">
          <a:xfrm>
            <a:off x="86498" y="1550590"/>
            <a:ext cx="617837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Hertfordshire County Council and the local district and borough councils are working with TV chef Theo Michaels, to help local families eat healthier, reduce food costs and make life around dinnertimes a lot easier! Join the </a:t>
            </a:r>
            <a:r>
              <a:rPr kumimoji="0" lang="en-GB" altLang="en-US" sz="2400" b="0" i="0" u="none" strike="noStrike" cap="none" normalizeH="0" baseline="0" dirty="0" err="1">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FiveDinners</a:t>
            </a:r>
            <a:r>
              <a:rPr kumimoji="0" lang="en-GB" altLang="en-US" sz="24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 website and every week you’ll get a fully personalised meal plan with a complete shopping list so you know exactly what you’ve got for dinner without having to think about it!  </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
        <p:nvSpPr>
          <p:cNvPr id="12" name="Rectangle 5">
            <a:extLst>
              <a:ext uri="{FF2B5EF4-FFF2-40B4-BE49-F238E27FC236}">
                <a16:creationId xmlns:a16="http://schemas.microsoft.com/office/drawing/2014/main" id="{27FA6645-A880-ECC4-8064-0F7E6B4A8DDD}"/>
              </a:ext>
            </a:extLst>
          </p:cNvPr>
          <p:cNvSpPr>
            <a:spLocks noChangeArrowheads="1"/>
          </p:cNvSpPr>
          <p:nvPr/>
        </p:nvSpPr>
        <p:spPr bwMode="auto">
          <a:xfrm>
            <a:off x="6351373" y="1640062"/>
            <a:ext cx="514041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To claim your free membership today simply visit your exclusive link:</a:t>
            </a:r>
          </a:p>
          <a:p>
            <a:pPr lvl="0" defTabSz="914400" eaLnBrk="0" fontAlgn="base" hangingPunct="0">
              <a:spcBef>
                <a:spcPct val="0"/>
              </a:spcBef>
              <a:spcAft>
                <a:spcPct val="0"/>
              </a:spcAft>
            </a:pPr>
            <a:r>
              <a:rPr lang="en-GB" sz="2200" b="1" u="sng" dirty="0">
                <a:hlinkClick r:id="rId3"/>
              </a:rPr>
              <a:t>https://FiveDinners.com/MyCommunity</a:t>
            </a:r>
            <a:r>
              <a:rPr lang="en-GB" sz="2200" dirty="0"/>
              <a:t>   and scroll down to Hertfordshire. </a:t>
            </a:r>
            <a:endParaRPr kumimoji="0" lang="en-GB" altLang="en-US" sz="22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a16="http://schemas.microsoft.com/office/drawing/2014/main" id="{62B1E25D-54ED-E271-E8FB-242D112BF18E}"/>
              </a:ext>
            </a:extLst>
          </p:cNvPr>
          <p:cNvSpPr>
            <a:spLocks noChangeArrowheads="1"/>
          </p:cNvSpPr>
          <p:nvPr/>
        </p:nvSpPr>
        <p:spPr bwMode="auto">
          <a:xfrm>
            <a:off x="394567" y="5558308"/>
            <a:ext cx="57014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Visit: </a:t>
            </a:r>
            <a:r>
              <a:rPr kumimoji="0" lang="en-GB" altLang="en-US" sz="2400" b="1"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hlinkClick r:id="rId4"/>
              </a:rPr>
              <a:t>FiveDinners.com/</a:t>
            </a:r>
            <a:r>
              <a:rPr kumimoji="0" lang="en-GB" altLang="en-US" sz="2400" b="1" i="0" u="none" strike="noStrike" cap="none" normalizeH="0" baseline="0" dirty="0" err="1">
                <a:ln>
                  <a:noFill/>
                </a:ln>
                <a:solidFill>
                  <a:schemeClr val="tx1"/>
                </a:solidFill>
                <a:effectLst/>
                <a:latin typeface="Arial" panose="020B0604020202020204" pitchFamily="34" charset="0"/>
                <a:ea typeface="Aptos" panose="020B0004020202020204" pitchFamily="34" charset="0"/>
                <a:cs typeface="Arial" panose="020B0604020202020204" pitchFamily="34" charset="0"/>
                <a:hlinkClick r:id="rId4"/>
              </a:rPr>
              <a:t>MyCommunity</a:t>
            </a:r>
            <a:r>
              <a:rPr kumimoji="0" lang="en-GB" altLang="en-US" sz="24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 </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4529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7091D-AE88-FAE3-6D7A-19E040433C99}"/>
            </a:ext>
          </a:extLst>
        </p:cNvPr>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A8D45137-D996-2AC0-253F-9E2969A58206}"/>
              </a:ext>
              <a:ext uri="{C183D7F6-B498-43B3-948B-1728B52AA6E4}">
                <adec:decorative xmlns:adec="http://schemas.microsoft.com/office/drawing/2017/decorative" val="1"/>
              </a:ext>
            </a:extLst>
          </p:cNvPr>
          <p:cNvSpPr/>
          <p:nvPr/>
        </p:nvSpPr>
        <p:spPr>
          <a:xfrm rot="5400000">
            <a:off x="4721314" y="-4434715"/>
            <a:ext cx="1145155" cy="10587791"/>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2" name="Title 1">
            <a:extLst>
              <a:ext uri="{FF2B5EF4-FFF2-40B4-BE49-F238E27FC236}">
                <a16:creationId xmlns:a16="http://schemas.microsoft.com/office/drawing/2014/main" id="{5B398178-3457-5F53-657D-9F80A95F6324}"/>
              </a:ext>
            </a:extLst>
          </p:cNvPr>
          <p:cNvSpPr>
            <a:spLocks noGrp="1"/>
          </p:cNvSpPr>
          <p:nvPr>
            <p:ph type="title"/>
          </p:nvPr>
        </p:nvSpPr>
        <p:spPr>
          <a:xfrm>
            <a:off x="457201" y="443019"/>
            <a:ext cx="10698479" cy="1450757"/>
          </a:xfrm>
        </p:spPr>
        <p:txBody>
          <a:bodyPr>
            <a:normAutofit fontScale="90000"/>
          </a:bodyPr>
          <a:lstStyle/>
          <a:p>
            <a:r>
              <a:rPr lang="en-GB" b="1" dirty="0" err="1">
                <a:solidFill>
                  <a:schemeClr val="bg1"/>
                </a:solidFill>
              </a:rPr>
              <a:t>BeeZees</a:t>
            </a:r>
            <a:r>
              <a:rPr lang="en-GB" b="1" dirty="0">
                <a:solidFill>
                  <a:schemeClr val="bg1"/>
                </a:solidFill>
              </a:rPr>
              <a:t>: </a:t>
            </a:r>
            <a:r>
              <a:rPr lang="en-GB" sz="3600" b="1" dirty="0">
                <a:solidFill>
                  <a:schemeClr val="bg1"/>
                </a:solidFill>
              </a:rPr>
              <a:t>Supporting a Healthy Pregnancy </a:t>
            </a:r>
            <a:br>
              <a:rPr lang="en-GB" sz="3600" b="1" dirty="0">
                <a:solidFill>
                  <a:schemeClr val="bg1"/>
                </a:solidFill>
              </a:rPr>
            </a:br>
            <a:r>
              <a:rPr lang="en-GB" sz="3600" b="1" dirty="0">
                <a:solidFill>
                  <a:schemeClr val="bg1"/>
                </a:solidFill>
              </a:rPr>
              <a:t>FREE masterclass for expectant parents in Herts</a:t>
            </a:r>
            <a:br>
              <a:rPr lang="en-GB" sz="4400" dirty="0">
                <a:solidFill>
                  <a:schemeClr val="bg1"/>
                </a:solidFill>
                <a:latin typeface="Aptos" panose="020B0004020202020204" pitchFamily="34" charset="0"/>
                <a:ea typeface="Aptos" panose="020B0004020202020204" pitchFamily="34" charset="0"/>
                <a:cs typeface="Aptos" panose="020B0004020202020204" pitchFamily="34" charset="0"/>
              </a:rPr>
            </a:br>
            <a:endParaRPr lang="en-GB" dirty="0">
              <a:solidFill>
                <a:schemeClr val="bg1"/>
              </a:solidFill>
            </a:endParaRPr>
          </a:p>
        </p:txBody>
      </p:sp>
      <p:sp>
        <p:nvSpPr>
          <p:cNvPr id="4" name="TextBox 3">
            <a:extLst>
              <a:ext uri="{FF2B5EF4-FFF2-40B4-BE49-F238E27FC236}">
                <a16:creationId xmlns:a16="http://schemas.microsoft.com/office/drawing/2014/main" id="{18EAFB8D-0F61-5057-654B-976BE58CCA93}"/>
              </a:ext>
            </a:extLst>
          </p:cNvPr>
          <p:cNvSpPr txBox="1"/>
          <p:nvPr/>
        </p:nvSpPr>
        <p:spPr>
          <a:xfrm>
            <a:off x="407813" y="1588174"/>
            <a:ext cx="5296559" cy="4062651"/>
          </a:xfrm>
          <a:prstGeom prst="rect">
            <a:avLst/>
          </a:prstGeom>
          <a:noFill/>
        </p:spPr>
        <p:txBody>
          <a:bodyPr wrap="square">
            <a:spAutoFit/>
          </a:bodyPr>
          <a:lstStyle/>
          <a:p>
            <a:pPr>
              <a:buNone/>
            </a:pPr>
            <a:r>
              <a:rPr lang="en-GB" sz="1800" dirty="0">
                <a:effectLst/>
                <a:latin typeface="Arial" panose="020B0604020202020204" pitchFamily="34" charset="0"/>
                <a:ea typeface="Aptos" panose="020B0004020202020204" pitchFamily="34" charset="0"/>
                <a:cs typeface="Aptos" panose="020B0004020202020204" pitchFamily="34" charset="0"/>
              </a:rPr>
              <a:t> </a:t>
            </a:r>
            <a:r>
              <a:rPr lang="en-GB" sz="2400" b="1" dirty="0"/>
              <a:t>2 Weeks to go! </a:t>
            </a:r>
            <a:endParaRPr lang="en-GB" sz="2400" dirty="0"/>
          </a:p>
          <a:p>
            <a:r>
              <a:rPr lang="en-GB" b="1" dirty="0"/>
              <a:t>Supporting a Healthy Pregnancy Online Masterclass on Monday 22</a:t>
            </a:r>
            <a:r>
              <a:rPr lang="en-GB" b="1" baseline="30000" dirty="0"/>
              <a:t>nd</a:t>
            </a:r>
            <a:r>
              <a:rPr lang="en-GB" b="1" dirty="0"/>
              <a:t> June 6pm - 7:30pm</a:t>
            </a:r>
            <a:br>
              <a:rPr lang="en-GB" b="1" dirty="0"/>
            </a:br>
            <a:endParaRPr lang="en-GB" dirty="0"/>
          </a:p>
          <a:p>
            <a:pPr marL="285750" lvl="0" indent="-285750">
              <a:buFont typeface="Arial" panose="020B0604020202020204" pitchFamily="34" charset="0"/>
              <a:buChar char="•"/>
            </a:pPr>
            <a:r>
              <a:rPr lang="en-GB" dirty="0"/>
              <a:t>Guidance on nutrition during pregnancy</a:t>
            </a:r>
          </a:p>
          <a:p>
            <a:pPr marL="285750" lvl="0" indent="-285750">
              <a:buFont typeface="Arial" panose="020B0604020202020204" pitchFamily="34" charset="0"/>
              <a:buChar char="•"/>
            </a:pPr>
            <a:r>
              <a:rPr lang="en-GB" dirty="0"/>
              <a:t>Advice on how to stay active</a:t>
            </a:r>
          </a:p>
          <a:p>
            <a:pPr marL="285750" lvl="0" indent="-285750">
              <a:buFont typeface="Arial" panose="020B0604020202020204" pitchFamily="34" charset="0"/>
              <a:buChar char="•"/>
            </a:pPr>
            <a:r>
              <a:rPr lang="en-GB" dirty="0"/>
              <a:t>Tips on managing commons issues, including morning sickness, sleep and indigestion</a:t>
            </a:r>
          </a:p>
          <a:p>
            <a:pPr marL="285750" lvl="0" indent="-285750">
              <a:buFont typeface="Arial" panose="020B0604020202020204" pitchFamily="34" charset="0"/>
              <a:buChar char="•"/>
            </a:pPr>
            <a:r>
              <a:rPr lang="en-GB" dirty="0"/>
              <a:t>Signposting to other support services</a:t>
            </a:r>
          </a:p>
          <a:p>
            <a:pPr marL="285750" lvl="0" indent="-285750">
              <a:buFont typeface="Arial" panose="020B0604020202020204" pitchFamily="34" charset="0"/>
              <a:buChar char="•"/>
            </a:pPr>
            <a:r>
              <a:rPr lang="en-GB" dirty="0"/>
              <a:t>A chance to ask our expert team any questions</a:t>
            </a:r>
            <a:br>
              <a:rPr lang="en-GB" dirty="0"/>
            </a:br>
            <a:endParaRPr lang="en-GB" dirty="0"/>
          </a:p>
          <a:p>
            <a:r>
              <a:rPr lang="en-GB" u="sng" dirty="0">
                <a:hlinkClick r:id="rId2" tooltip="https://hrt.maximusuk.co.uk/events/"/>
              </a:rPr>
              <a:t>Sign up here</a:t>
            </a:r>
            <a:r>
              <a:rPr lang="en-GB" dirty="0"/>
              <a:t> now </a:t>
            </a:r>
            <a:r>
              <a:rPr lang="en-GB" b="1" dirty="0"/>
              <a:t>for free</a:t>
            </a:r>
            <a:r>
              <a:rPr lang="en-GB" dirty="0"/>
              <a:t> if you’re an expectant parent in Hertfordshire! </a:t>
            </a:r>
          </a:p>
          <a:p>
            <a:pPr>
              <a:buNone/>
            </a:pPr>
            <a:r>
              <a:rPr lang="en-GB" sz="1800" dirty="0">
                <a:effectLst/>
                <a:latin typeface="Arial" panose="020B0604020202020204" pitchFamily="34" charset="0"/>
                <a:ea typeface="Aptos" panose="020B0004020202020204" pitchFamily="34" charset="0"/>
                <a:cs typeface="Aptos" panose="020B0004020202020204" pitchFamily="34" charset="0"/>
              </a:rPr>
              <a:t> </a:t>
            </a:r>
            <a:endParaRPr lang="en-GB" sz="1600" dirty="0">
              <a:effectLst/>
              <a:latin typeface="Aptos" panose="020B0004020202020204" pitchFamily="34" charset="0"/>
              <a:ea typeface="Aptos" panose="020B0004020202020204" pitchFamily="34" charset="0"/>
              <a:cs typeface="Aptos" panose="020B0004020202020204" pitchFamily="34" charset="0"/>
            </a:endParaRPr>
          </a:p>
        </p:txBody>
      </p:sp>
      <p:pic>
        <p:nvPicPr>
          <p:cNvPr id="7" name="Picture 6">
            <a:extLst>
              <a:ext uri="{FF2B5EF4-FFF2-40B4-BE49-F238E27FC236}">
                <a16:creationId xmlns:a16="http://schemas.microsoft.com/office/drawing/2014/main" id="{9FBC7F2B-BFD4-A121-11CE-1ADF1C18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344" y="1588174"/>
            <a:ext cx="3784558" cy="3782894"/>
          </a:xfrm>
          <a:prstGeom prst="rect">
            <a:avLst/>
          </a:prstGeom>
        </p:spPr>
      </p:pic>
      <p:sp>
        <p:nvSpPr>
          <p:cNvPr id="9" name="TextBox 8">
            <a:extLst>
              <a:ext uri="{FF2B5EF4-FFF2-40B4-BE49-F238E27FC236}">
                <a16:creationId xmlns:a16="http://schemas.microsoft.com/office/drawing/2014/main" id="{C39A1CFD-4AE8-6BF6-5F9D-7D6890070EB7}"/>
              </a:ext>
            </a:extLst>
          </p:cNvPr>
          <p:cNvSpPr txBox="1"/>
          <p:nvPr/>
        </p:nvSpPr>
        <p:spPr>
          <a:xfrm>
            <a:off x="407813" y="5371068"/>
            <a:ext cx="11198085" cy="1200329"/>
          </a:xfrm>
          <a:prstGeom prst="rect">
            <a:avLst/>
          </a:prstGeom>
          <a:solidFill>
            <a:schemeClr val="accent3">
              <a:lumMod val="20000"/>
              <a:lumOff val="80000"/>
            </a:schemeClr>
          </a:solidFill>
        </p:spPr>
        <p:txBody>
          <a:bodyPr wrap="square">
            <a:spAutoFit/>
          </a:bodyPr>
          <a:lstStyle/>
          <a:p>
            <a:pPr>
              <a:buNone/>
            </a:pPr>
            <a:r>
              <a:rPr lang="en-GB" sz="1800" dirty="0">
                <a:solidFill>
                  <a:srgbClr val="000000"/>
                </a:solidFill>
                <a:effectLst/>
                <a:latin typeface="Aptos" panose="020B0004020202020204" pitchFamily="34" charset="0"/>
                <a:ea typeface="SimSun" panose="02010600030101010101" pitchFamily="2" charset="-122"/>
                <a:cs typeface="SimSun" panose="02010600030101010101" pitchFamily="2" charset="-122"/>
              </a:rPr>
              <a:t>+ NEW FOR SUMMER 2026 – Step Up to Secondary (SUTS) for year 6 eligible* children and families. Join us in person at Breaks Manor Youth &amp; Community Centre in Hatfield, or online, for 6 weekly sessions of healthy habit building fun! </a:t>
            </a:r>
            <a:r>
              <a:rPr lang="en-GB" sz="1800" u="sng" dirty="0">
                <a:solidFill>
                  <a:srgbClr val="000000"/>
                </a:solidFill>
                <a:effectLst/>
                <a:latin typeface="Aptos" panose="020B0004020202020204" pitchFamily="34" charset="0"/>
                <a:ea typeface="SimSun" panose="02010600030101010101" pitchFamily="2" charset="-122"/>
                <a:cs typeface="SimSun" panose="02010600030101010101" pitchFamily="2" charset="-122"/>
                <a:hlinkClick r:id="rId4"/>
              </a:rPr>
              <a:t>Step Up to Secondary - Free 6-Week Programme - Beezee by Maximus</a:t>
            </a:r>
            <a:endParaRPr lang="en-GB" sz="1800" dirty="0">
              <a:effectLst/>
              <a:latin typeface="Aptos" panose="020B0004020202020204" pitchFamily="34" charset="0"/>
              <a:ea typeface="SimSun" panose="02010600030101010101" pitchFamily="2" charset="-122"/>
              <a:cs typeface="SimSun" panose="02010600030101010101" pitchFamily="2" charset="-122"/>
            </a:endParaRPr>
          </a:p>
          <a:p>
            <a:pPr>
              <a:buNone/>
            </a:pPr>
            <a:r>
              <a:rPr lang="en-GB" sz="1800" dirty="0">
                <a:solidFill>
                  <a:srgbClr val="000000"/>
                </a:solidFill>
                <a:effectLst/>
                <a:latin typeface="Aptos Display" panose="020B0004020202020204" pitchFamily="34" charset="0"/>
                <a:ea typeface="SimSun" panose="02010600030101010101" pitchFamily="2" charset="-122"/>
                <a:cs typeface="SimSun" panose="02010600030101010101" pitchFamily="2" charset="-122"/>
              </a:rPr>
              <a:t> </a:t>
            </a:r>
            <a:endParaRPr lang="en-GB" sz="1800" dirty="0">
              <a:effectLst/>
              <a:latin typeface="Aptos" panose="020B0004020202020204" pitchFamily="34" charset="0"/>
              <a:ea typeface="SimSun" panose="02010600030101010101" pitchFamily="2" charset="-122"/>
              <a:cs typeface="SimSun" panose="02010600030101010101" pitchFamily="2" charset="-122"/>
            </a:endParaRPr>
          </a:p>
        </p:txBody>
      </p:sp>
    </p:spTree>
    <p:extLst>
      <p:ext uri="{BB962C8B-B14F-4D97-AF65-F5344CB8AC3E}">
        <p14:creationId xmlns:p14="http://schemas.microsoft.com/office/powerpoint/2010/main" val="1602107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CA40F-BBCA-37C8-4326-6BE7C6E2EAE5}"/>
            </a:ext>
          </a:extLst>
        </p:cNvPr>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B5F96A9E-8B57-F528-ED11-8BD5F00523CE}"/>
              </a:ext>
              <a:ext uri="{C183D7F6-B498-43B3-948B-1728B52AA6E4}">
                <adec:decorative xmlns:adec="http://schemas.microsoft.com/office/drawing/2017/decorative" val="1"/>
              </a:ext>
            </a:extLst>
          </p:cNvPr>
          <p:cNvSpPr/>
          <p:nvPr/>
        </p:nvSpPr>
        <p:spPr>
          <a:xfrm rot="5400000">
            <a:off x="3754744" y="-3596899"/>
            <a:ext cx="908957" cy="8418447"/>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2" name="Title 1">
            <a:extLst>
              <a:ext uri="{FF2B5EF4-FFF2-40B4-BE49-F238E27FC236}">
                <a16:creationId xmlns:a16="http://schemas.microsoft.com/office/drawing/2014/main" id="{C5519841-488F-ADE3-9C14-2B7CDE99C8D4}"/>
              </a:ext>
            </a:extLst>
          </p:cNvPr>
          <p:cNvSpPr>
            <a:spLocks noGrp="1"/>
          </p:cNvSpPr>
          <p:nvPr>
            <p:ph type="title"/>
          </p:nvPr>
        </p:nvSpPr>
        <p:spPr>
          <a:xfrm>
            <a:off x="250643" y="0"/>
            <a:ext cx="10081623" cy="1060937"/>
          </a:xfrm>
        </p:spPr>
        <p:txBody>
          <a:bodyPr/>
          <a:lstStyle/>
          <a:p>
            <a:r>
              <a:rPr lang="en-GB" b="1" dirty="0">
                <a:solidFill>
                  <a:schemeClr val="bg1"/>
                </a:solidFill>
              </a:rPr>
              <a:t>Safer Sleep to be added to EYFS</a:t>
            </a:r>
          </a:p>
        </p:txBody>
      </p:sp>
      <p:sp>
        <p:nvSpPr>
          <p:cNvPr id="3" name="TextBox 2">
            <a:extLst>
              <a:ext uri="{FF2B5EF4-FFF2-40B4-BE49-F238E27FC236}">
                <a16:creationId xmlns:a16="http://schemas.microsoft.com/office/drawing/2014/main" id="{627625E8-9AEA-0039-3984-57847C311E1C}"/>
              </a:ext>
            </a:extLst>
          </p:cNvPr>
          <p:cNvSpPr txBox="1"/>
          <p:nvPr/>
        </p:nvSpPr>
        <p:spPr>
          <a:xfrm>
            <a:off x="250643" y="1429220"/>
            <a:ext cx="10930758"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i="1" dirty="0"/>
              <a:t>The Government is expected to update the Early Years Foundation Stage Statutory Framework in September 2026, setting out clear standards regarding safe sleeping for all infants and children. </a:t>
            </a:r>
          </a:p>
          <a:p>
            <a:endParaRPr lang="en-GB" sz="2000" i="1" dirty="0"/>
          </a:p>
          <a:p>
            <a:r>
              <a:rPr lang="en-GB" sz="2000" dirty="0"/>
              <a:t>Key messages for Early Years providers are to ensure babies are:</a:t>
            </a:r>
          </a:p>
          <a:p>
            <a:pPr lvl="0">
              <a:buFont typeface=""/>
              <a:buChar char="•"/>
            </a:pPr>
            <a:r>
              <a:rPr lang="en-GB" sz="2000" dirty="0"/>
              <a:t>Always placed on their backs to sleep on a clear &amp; firm flat mattress</a:t>
            </a:r>
          </a:p>
          <a:p>
            <a:pPr lvl="0">
              <a:buFont typeface=""/>
              <a:buChar char="•"/>
            </a:pPr>
            <a:r>
              <a:rPr lang="en-GB" sz="2000" dirty="0"/>
              <a:t>Checked regularly while sleeping &amp; dressed appropriately to avoid overheating</a:t>
            </a:r>
          </a:p>
          <a:p>
            <a:pPr lvl="0">
              <a:buFont typeface=""/>
              <a:buChar char="•"/>
            </a:pPr>
            <a:endParaRPr lang="en-GB" sz="2000" dirty="0"/>
          </a:p>
          <a:p>
            <a:r>
              <a:rPr lang="en-GB" sz="2000" dirty="0"/>
              <a:t>Providers should </a:t>
            </a:r>
          </a:p>
          <a:p>
            <a:pPr lvl="0">
              <a:buFont typeface=""/>
              <a:buChar char="•"/>
            </a:pPr>
            <a:r>
              <a:rPr lang="en-GB" sz="2000" dirty="0"/>
              <a:t>Be familiar with the </a:t>
            </a:r>
            <a:r>
              <a:rPr lang="en-GB" sz="2000" dirty="0">
                <a:hlinkClick r:id="rId3"/>
              </a:rPr>
              <a:t>Lullaby Trust guidance on safe sleeping</a:t>
            </a:r>
            <a:r>
              <a:rPr lang="en-GB" sz="2000" dirty="0"/>
              <a:t> </a:t>
            </a:r>
          </a:p>
          <a:p>
            <a:pPr lvl="0">
              <a:buFont typeface=""/>
              <a:buChar char="•"/>
            </a:pPr>
            <a:r>
              <a:rPr lang="en-GB" sz="2000" dirty="0"/>
              <a:t>Review and update your safer sleep policy in line with Lullaby Trust guidance</a:t>
            </a:r>
          </a:p>
          <a:p>
            <a:pPr lvl="0">
              <a:buFont typeface=""/>
              <a:buChar char="•"/>
            </a:pPr>
            <a:r>
              <a:rPr lang="en-GB" sz="2000" dirty="0"/>
              <a:t>Ensure all staff, including new starters, receive safer sleep training (such as that provided by </a:t>
            </a:r>
            <a:r>
              <a:rPr lang="en-GB" sz="2000" dirty="0">
                <a:hlinkClick r:id="rId4"/>
              </a:rPr>
              <a:t>Lullaby Trust</a:t>
            </a:r>
            <a:r>
              <a:rPr lang="en-GB" sz="2000" dirty="0"/>
              <a:t> or SANDS) </a:t>
            </a:r>
          </a:p>
          <a:p>
            <a:pPr lvl="0">
              <a:buFont typeface=""/>
              <a:buChar char="•"/>
            </a:pPr>
            <a:r>
              <a:rPr lang="en-GB" sz="2000" dirty="0"/>
              <a:t>Check sleep environments throughout the day to ensure they are clean and clear</a:t>
            </a:r>
          </a:p>
          <a:p>
            <a:pPr lvl="0">
              <a:buFont typeface=""/>
              <a:buChar char="•"/>
            </a:pPr>
            <a:r>
              <a:rPr lang="en-GB" sz="2000" dirty="0"/>
              <a:t>Keep up to date with national guidance and EYFS updates</a:t>
            </a:r>
          </a:p>
        </p:txBody>
      </p:sp>
      <p:pic>
        <p:nvPicPr>
          <p:cNvPr id="5" name="Picture 4">
            <a:extLst>
              <a:ext uri="{FF2B5EF4-FFF2-40B4-BE49-F238E27FC236}">
                <a16:creationId xmlns:a16="http://schemas.microsoft.com/office/drawing/2014/main" id="{D442DEB7-CACB-AEC7-9AD3-C5EFBDEED3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4979" y="43550"/>
            <a:ext cx="2496378" cy="1401621"/>
          </a:xfrm>
          <a:prstGeom prst="rect">
            <a:avLst/>
          </a:prstGeom>
        </p:spPr>
      </p:pic>
      <p:sp>
        <p:nvSpPr>
          <p:cNvPr id="7" name="TextBox 6">
            <a:extLst>
              <a:ext uri="{FF2B5EF4-FFF2-40B4-BE49-F238E27FC236}">
                <a16:creationId xmlns:a16="http://schemas.microsoft.com/office/drawing/2014/main" id="{97C95600-8D05-594B-00A3-653F73709DD8}"/>
              </a:ext>
            </a:extLst>
          </p:cNvPr>
          <p:cNvSpPr txBox="1"/>
          <p:nvPr/>
        </p:nvSpPr>
        <p:spPr>
          <a:xfrm>
            <a:off x="404947" y="5872050"/>
            <a:ext cx="7785463" cy="369332"/>
          </a:xfrm>
          <a:prstGeom prst="rect">
            <a:avLst/>
          </a:prstGeom>
          <a:noFill/>
        </p:spPr>
        <p:txBody>
          <a:bodyPr wrap="square">
            <a:spAutoFit/>
          </a:bodyPr>
          <a:lstStyle/>
          <a:p>
            <a:r>
              <a:rPr lang="en-GB" sz="1800" kern="1200" dirty="0">
                <a:solidFill>
                  <a:schemeClr val="tx1"/>
                </a:solidFill>
                <a:effectLst/>
                <a:latin typeface="+mn-lt"/>
                <a:ea typeface="+mn-ea"/>
                <a:cs typeface="+mn-cs"/>
              </a:rPr>
              <a:t>(Department for Education article: </a:t>
            </a:r>
            <a:r>
              <a:rPr lang="en-GB" sz="1800" u="sng" kern="1200" dirty="0">
                <a:solidFill>
                  <a:schemeClr val="tx1"/>
                </a:solidFill>
                <a:effectLst/>
                <a:latin typeface="+mn-lt"/>
                <a:ea typeface="+mn-ea"/>
                <a:cs typeface="+mn-cs"/>
                <a:hlinkClick r:id="rId6"/>
              </a:rPr>
              <a:t>Help for early years providers : Safer sleep</a:t>
            </a:r>
            <a:r>
              <a:rPr lang="en-GB" sz="1800" kern="1200" dirty="0">
                <a:solidFill>
                  <a:schemeClr val="tx1"/>
                </a:solidFill>
                <a:effectLst/>
                <a:latin typeface="+mn-lt"/>
                <a:ea typeface="+mn-ea"/>
                <a:cs typeface="+mn-cs"/>
              </a:rPr>
              <a:t>)</a:t>
            </a:r>
            <a:endParaRPr lang="en-GB" dirty="0"/>
          </a:p>
        </p:txBody>
      </p:sp>
    </p:spTree>
    <p:extLst>
      <p:ext uri="{BB962C8B-B14F-4D97-AF65-F5344CB8AC3E}">
        <p14:creationId xmlns:p14="http://schemas.microsoft.com/office/powerpoint/2010/main" val="1541394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3209572E-FA34-6F66-3F9D-DF3366664D69}"/>
              </a:ext>
              <a:ext uri="{C183D7F6-B498-43B3-948B-1728B52AA6E4}">
                <adec:decorative xmlns:adec="http://schemas.microsoft.com/office/drawing/2017/decorative" val="1"/>
              </a:ext>
            </a:extLst>
          </p:cNvPr>
          <p:cNvSpPr/>
          <p:nvPr/>
        </p:nvSpPr>
        <p:spPr>
          <a:xfrm rot="5400000">
            <a:off x="5148973" y="-4981189"/>
            <a:ext cx="1314933" cy="11612885"/>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2" name="Title 1">
            <a:extLst>
              <a:ext uri="{FF2B5EF4-FFF2-40B4-BE49-F238E27FC236}">
                <a16:creationId xmlns:a16="http://schemas.microsoft.com/office/drawing/2014/main" id="{38DF4F41-78CD-BF70-AC2C-5496EAAEC959}"/>
              </a:ext>
            </a:extLst>
          </p:cNvPr>
          <p:cNvSpPr>
            <a:spLocks noGrp="1"/>
          </p:cNvSpPr>
          <p:nvPr>
            <p:ph type="title"/>
          </p:nvPr>
        </p:nvSpPr>
        <p:spPr>
          <a:xfrm>
            <a:off x="206829" y="286603"/>
            <a:ext cx="11734800" cy="2870254"/>
          </a:xfrm>
        </p:spPr>
        <p:txBody>
          <a:bodyPr>
            <a:normAutofit fontScale="90000"/>
          </a:bodyPr>
          <a:lstStyle/>
          <a:p>
            <a:r>
              <a:rPr lang="en-GB" b="1" dirty="0">
                <a:solidFill>
                  <a:schemeClr val="bg1"/>
                </a:solidFill>
                <a:latin typeface="+mn-lt"/>
              </a:rPr>
              <a:t>HSCP - Supporting Individuals and Families with lived experience of Domestic Abuse - FREE!</a:t>
            </a:r>
            <a:br>
              <a:rPr lang="en-GB" b="1" dirty="0">
                <a:solidFill>
                  <a:schemeClr val="bg1"/>
                </a:solidFill>
                <a:latin typeface="+mn-lt"/>
              </a:rPr>
            </a:br>
            <a:r>
              <a:rPr lang="en-GB" b="1" dirty="0">
                <a:solidFill>
                  <a:srgbClr val="00B0F0"/>
                </a:solidFill>
                <a:latin typeface="+mn-lt"/>
              </a:rPr>
              <a:t> </a:t>
            </a:r>
            <a:br>
              <a:rPr lang="en-GB" b="1" dirty="0">
                <a:solidFill>
                  <a:srgbClr val="00B0F0"/>
                </a:solidFill>
                <a:latin typeface="+mn-lt"/>
              </a:rPr>
            </a:br>
            <a:r>
              <a:rPr lang="en-GB" b="1" dirty="0">
                <a:solidFill>
                  <a:srgbClr val="00B0F0"/>
                </a:solidFill>
                <a:latin typeface="+mn-lt"/>
              </a:rPr>
              <a:t>Friday 12 June 2026 (09:30 - 13:30)</a:t>
            </a:r>
            <a:br>
              <a:rPr lang="en-GB" dirty="0"/>
            </a:br>
            <a:endParaRPr lang="en-GB" dirty="0"/>
          </a:p>
        </p:txBody>
      </p:sp>
      <p:sp>
        <p:nvSpPr>
          <p:cNvPr id="4" name="TextBox 3">
            <a:extLst>
              <a:ext uri="{FF2B5EF4-FFF2-40B4-BE49-F238E27FC236}">
                <a16:creationId xmlns:a16="http://schemas.microsoft.com/office/drawing/2014/main" id="{564EBB2C-C51A-C6B3-3CE4-5A8A42D222CA}"/>
              </a:ext>
            </a:extLst>
          </p:cNvPr>
          <p:cNvSpPr txBox="1"/>
          <p:nvPr/>
        </p:nvSpPr>
        <p:spPr>
          <a:xfrm>
            <a:off x="250371" y="2551837"/>
            <a:ext cx="6106886" cy="1754326"/>
          </a:xfrm>
          <a:prstGeom prst="rect">
            <a:avLst/>
          </a:prstGeom>
          <a:noFill/>
        </p:spPr>
        <p:txBody>
          <a:bodyPr wrap="square">
            <a:spAutoFit/>
          </a:bodyPr>
          <a:lstStyle/>
          <a:p>
            <a:pPr>
              <a:buNone/>
            </a:pPr>
            <a:r>
              <a:rPr lang="en-GB" sz="1800" b="1" dirty="0">
                <a:effectLst/>
                <a:latin typeface="Aptos" panose="020B0004020202020204" pitchFamily="34" charset="0"/>
                <a:ea typeface="Aptos" panose="020B0004020202020204" pitchFamily="34" charset="0"/>
                <a:cs typeface="Aptos" panose="020B0004020202020204" pitchFamily="34" charset="0"/>
              </a:rPr>
              <a:t>Description</a:t>
            </a:r>
            <a:r>
              <a:rPr lang="en-GB" sz="1800" dirty="0">
                <a:effectLst/>
                <a:latin typeface="Aptos" panose="020B0004020202020204" pitchFamily="34" charset="0"/>
                <a:ea typeface="Aptos" panose="020B0004020202020204" pitchFamily="34" charset="0"/>
                <a:cs typeface="Aptos" panose="020B0004020202020204" pitchFamily="34" charset="0"/>
              </a:rPr>
              <a:t>: This 4-hour interactive session is focused on exploring whole family approaches to responding to individuals with lived experience of domestic violence. It will consider how to utilise multi-agency working and navigating your role as a key link in the system chain to safeguard impacted individuals. </a:t>
            </a:r>
          </a:p>
        </p:txBody>
      </p:sp>
      <p:sp>
        <p:nvSpPr>
          <p:cNvPr id="6" name="TextBox 5">
            <a:extLst>
              <a:ext uri="{FF2B5EF4-FFF2-40B4-BE49-F238E27FC236}">
                <a16:creationId xmlns:a16="http://schemas.microsoft.com/office/drawing/2014/main" id="{6B2327A4-FB3A-08A9-2241-E158DA38AB44}"/>
              </a:ext>
            </a:extLst>
          </p:cNvPr>
          <p:cNvSpPr txBox="1"/>
          <p:nvPr/>
        </p:nvSpPr>
        <p:spPr>
          <a:xfrm>
            <a:off x="250371" y="4445952"/>
            <a:ext cx="6112328" cy="1323439"/>
          </a:xfrm>
          <a:prstGeom prst="rect">
            <a:avLst/>
          </a:prstGeom>
          <a:solidFill>
            <a:schemeClr val="accent4">
              <a:lumMod val="20000"/>
              <a:lumOff val="80000"/>
            </a:schemeClr>
          </a:solidFill>
        </p:spPr>
        <p:txBody>
          <a:bodyPr wrap="square">
            <a:spAutoFit/>
          </a:bodyPr>
          <a:lstStyle/>
          <a:p>
            <a:pPr>
              <a:buNone/>
            </a:pPr>
            <a:r>
              <a:rPr lang="en-GB" sz="1600" b="1" dirty="0">
                <a:effectLst/>
                <a:latin typeface="Aptos" panose="020B0004020202020204" pitchFamily="34" charset="0"/>
                <a:ea typeface="Aptos" panose="020B0004020202020204" pitchFamily="34" charset="0"/>
                <a:cs typeface="Aptos" panose="020B0004020202020204" pitchFamily="34" charset="0"/>
              </a:rPr>
              <a:t>Who Should Attend:</a:t>
            </a:r>
            <a:r>
              <a:rPr lang="en-GB" sz="1600" dirty="0">
                <a:effectLst/>
                <a:latin typeface="Aptos" panose="020B0004020202020204" pitchFamily="34" charset="0"/>
                <a:ea typeface="Aptos" panose="020B0004020202020204" pitchFamily="34" charset="0"/>
                <a:cs typeface="Aptos" panose="020B0004020202020204" pitchFamily="34" charset="0"/>
              </a:rPr>
              <a:t> This session is designed for professionals in a variety of sectors, who work directly or indirectly with families affected by domestic abuse. This may include, but is not limited to, social care, health, education, police, probation, and drug and alcohol abuse services.</a:t>
            </a:r>
          </a:p>
        </p:txBody>
      </p:sp>
      <p:sp>
        <p:nvSpPr>
          <p:cNvPr id="10" name="TextBox 9">
            <a:extLst>
              <a:ext uri="{FF2B5EF4-FFF2-40B4-BE49-F238E27FC236}">
                <a16:creationId xmlns:a16="http://schemas.microsoft.com/office/drawing/2014/main" id="{1508A85F-713F-B77A-E397-09EC67B0469F}"/>
              </a:ext>
            </a:extLst>
          </p:cNvPr>
          <p:cNvSpPr txBox="1"/>
          <p:nvPr/>
        </p:nvSpPr>
        <p:spPr>
          <a:xfrm>
            <a:off x="7421335" y="2743982"/>
            <a:ext cx="4520294" cy="2308324"/>
          </a:xfrm>
          <a:prstGeom prst="rect">
            <a:avLst/>
          </a:prstGeom>
          <a:noFill/>
        </p:spPr>
        <p:txBody>
          <a:bodyPr wrap="square">
            <a:spAutoFit/>
          </a:bodyPr>
          <a:lstStyle/>
          <a:p>
            <a:pPr>
              <a:buNone/>
            </a:pPr>
            <a:r>
              <a:rPr lang="en-GB" sz="2400" dirty="0">
                <a:effectLst/>
                <a:latin typeface="Aptos" panose="020B0004020202020204" pitchFamily="34" charset="0"/>
                <a:ea typeface="Aptos" panose="020B0004020202020204" pitchFamily="34" charset="0"/>
                <a:cs typeface="Aptos" panose="020B0004020202020204" pitchFamily="34" charset="0"/>
              </a:rPr>
              <a:t>Please visit our </a:t>
            </a:r>
            <a:r>
              <a:rPr lang="en-GB" sz="24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2"/>
              </a:rPr>
              <a:t>website</a:t>
            </a:r>
            <a:endParaRPr lang="en-GB" sz="2400" u="sng" dirty="0">
              <a:solidFill>
                <a:srgbClr val="467886"/>
              </a:solidFill>
              <a:effectLst/>
              <a:latin typeface="Aptos" panose="020B0004020202020204" pitchFamily="34" charset="0"/>
              <a:ea typeface="Aptos" panose="020B0004020202020204" pitchFamily="34" charset="0"/>
              <a:cs typeface="Aptos" panose="020B0004020202020204" pitchFamily="34" charset="0"/>
            </a:endParaRPr>
          </a:p>
          <a:p>
            <a:pPr>
              <a:buNone/>
            </a:pPr>
            <a:r>
              <a:rPr lang="en-GB" sz="2400" u="sng" dirty="0">
                <a:solidFill>
                  <a:srgbClr val="467886"/>
                </a:solidFill>
                <a:latin typeface="Aptos" panose="020B0004020202020204" pitchFamily="34" charset="0"/>
                <a:ea typeface="Aptos" panose="020B0004020202020204" pitchFamily="34" charset="0"/>
                <a:cs typeface="Aptos" panose="020B0004020202020204" pitchFamily="34" charset="0"/>
              </a:rPr>
              <a:t>Or book:</a:t>
            </a:r>
          </a:p>
          <a:p>
            <a:pPr>
              <a:buNone/>
            </a:pPr>
            <a:r>
              <a:rPr lang="en-GB" sz="2400" dirty="0">
                <a:effectLst/>
                <a:latin typeface="Aptos" panose="020B0004020202020204" pitchFamily="34" charset="0"/>
                <a:ea typeface="Aptos" panose="020B0004020202020204" pitchFamily="34" charset="0"/>
                <a:cs typeface="Aptos" panose="020B0004020202020204" pitchFamily="34" charset="0"/>
              </a:rPr>
              <a:t> </a:t>
            </a:r>
            <a:r>
              <a:rPr lang="en-GB" sz="2400" dirty="0">
                <a:hlinkClick r:id="rId3"/>
              </a:rPr>
              <a:t>Event : Supporting-Individuals-and-Families-with-lived-experience-of-Domestic-Abuse - 36079</a:t>
            </a:r>
            <a:endParaRPr lang="en-GB" sz="2400" dirty="0">
              <a:effectLst/>
              <a:latin typeface="Aptos" panose="020B0004020202020204" pitchFamily="34" charset="0"/>
              <a:ea typeface="Aptos" panose="020B0004020202020204" pitchFamily="34" charset="0"/>
              <a:cs typeface="Aptos" panose="020B0004020202020204" pitchFamily="34" charset="0"/>
            </a:endParaRPr>
          </a:p>
        </p:txBody>
      </p:sp>
      <p:pic>
        <p:nvPicPr>
          <p:cNvPr id="12" name="Picture 11">
            <a:extLst>
              <a:ext uri="{FF2B5EF4-FFF2-40B4-BE49-F238E27FC236}">
                <a16:creationId xmlns:a16="http://schemas.microsoft.com/office/drawing/2014/main" id="{38415597-5C61-646A-5E4E-60241DC0735B}"/>
              </a:ext>
            </a:extLst>
          </p:cNvPr>
          <p:cNvPicPr>
            <a:picLocks noChangeAspect="1"/>
          </p:cNvPicPr>
          <p:nvPr/>
        </p:nvPicPr>
        <p:blipFill>
          <a:blip r:embed="rId4"/>
          <a:stretch>
            <a:fillRect/>
          </a:stretch>
        </p:blipFill>
        <p:spPr>
          <a:xfrm>
            <a:off x="8777783" y="5114103"/>
            <a:ext cx="2648320" cy="1000265"/>
          </a:xfrm>
          <a:prstGeom prst="rect">
            <a:avLst/>
          </a:prstGeom>
        </p:spPr>
      </p:pic>
    </p:spTree>
    <p:extLst>
      <p:ext uri="{BB962C8B-B14F-4D97-AF65-F5344CB8AC3E}">
        <p14:creationId xmlns:p14="http://schemas.microsoft.com/office/powerpoint/2010/main" val="3476279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8B4C3-F9FD-83B9-9521-208752CF6699}"/>
            </a:ext>
          </a:extLst>
        </p:cNvPr>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6A6E4F5E-9BEC-5098-A523-810C97CC2B5D}"/>
              </a:ext>
              <a:ext uri="{C183D7F6-B498-43B3-948B-1728B52AA6E4}">
                <adec:decorative xmlns:adec="http://schemas.microsoft.com/office/drawing/2017/decorative" val="1"/>
              </a:ext>
            </a:extLst>
          </p:cNvPr>
          <p:cNvSpPr/>
          <p:nvPr/>
        </p:nvSpPr>
        <p:spPr>
          <a:xfrm rot="5400000">
            <a:off x="2924825" y="-2638223"/>
            <a:ext cx="908957" cy="6758609"/>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2" name="Title 1">
            <a:extLst>
              <a:ext uri="{FF2B5EF4-FFF2-40B4-BE49-F238E27FC236}">
                <a16:creationId xmlns:a16="http://schemas.microsoft.com/office/drawing/2014/main" id="{E97027ED-ED02-C64D-C37B-2BFEDC5EA91B}"/>
              </a:ext>
            </a:extLst>
          </p:cNvPr>
          <p:cNvSpPr>
            <a:spLocks noGrp="1"/>
          </p:cNvSpPr>
          <p:nvPr>
            <p:ph type="title"/>
          </p:nvPr>
        </p:nvSpPr>
        <p:spPr>
          <a:xfrm>
            <a:off x="457201" y="286603"/>
            <a:ext cx="10698479" cy="1450757"/>
          </a:xfrm>
        </p:spPr>
        <p:txBody>
          <a:bodyPr/>
          <a:lstStyle/>
          <a:p>
            <a:r>
              <a:rPr lang="en-GB" b="1" dirty="0">
                <a:solidFill>
                  <a:schemeClr val="bg1"/>
                </a:solidFill>
              </a:rPr>
              <a:t>Residents’ survey 2026 </a:t>
            </a:r>
            <a:br>
              <a:rPr lang="en-GB" sz="4400" dirty="0">
                <a:solidFill>
                  <a:schemeClr val="bg1"/>
                </a:solidFill>
                <a:latin typeface="Aptos" panose="020B0004020202020204" pitchFamily="34" charset="0"/>
                <a:ea typeface="Aptos" panose="020B0004020202020204" pitchFamily="34" charset="0"/>
                <a:cs typeface="Aptos" panose="020B0004020202020204" pitchFamily="34" charset="0"/>
              </a:rPr>
            </a:br>
            <a:endParaRPr lang="en-GB" dirty="0">
              <a:solidFill>
                <a:schemeClr val="bg1"/>
              </a:solidFill>
            </a:endParaRPr>
          </a:p>
        </p:txBody>
      </p:sp>
      <p:sp>
        <p:nvSpPr>
          <p:cNvPr id="4" name="TextBox 3">
            <a:extLst>
              <a:ext uri="{FF2B5EF4-FFF2-40B4-BE49-F238E27FC236}">
                <a16:creationId xmlns:a16="http://schemas.microsoft.com/office/drawing/2014/main" id="{EBC4F5D5-EC6B-31E1-9545-7CA64B58F455}"/>
              </a:ext>
            </a:extLst>
          </p:cNvPr>
          <p:cNvSpPr txBox="1"/>
          <p:nvPr/>
        </p:nvSpPr>
        <p:spPr>
          <a:xfrm>
            <a:off x="536714" y="1720840"/>
            <a:ext cx="6413680" cy="3139321"/>
          </a:xfrm>
          <a:prstGeom prst="rect">
            <a:avLst/>
          </a:prstGeom>
          <a:noFill/>
        </p:spPr>
        <p:txBody>
          <a:bodyPr wrap="square">
            <a:spAutoFit/>
          </a:bodyPr>
          <a:lstStyle/>
          <a:p>
            <a:pPr>
              <a:buNone/>
            </a:pPr>
            <a:r>
              <a:rPr lang="en-GB" sz="1800" dirty="0">
                <a:effectLst/>
                <a:latin typeface="Arial" panose="020B0604020202020204" pitchFamily="34" charset="0"/>
                <a:ea typeface="Aptos" panose="020B0004020202020204" pitchFamily="34" charset="0"/>
                <a:cs typeface="Aptos" panose="020B0004020202020204" pitchFamily="34" charset="0"/>
              </a:rPr>
              <a:t> </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rial" panose="020B0604020202020204" pitchFamily="34" charset="0"/>
                <a:ea typeface="Aptos" panose="020B0004020202020204" pitchFamily="34" charset="0"/>
                <a:cs typeface="Aptos" panose="020B0004020202020204" pitchFamily="34" charset="0"/>
              </a:rPr>
              <a:t>Have your say on living in Hertfordshire. The county council is asking residents to share your thoughts on your local area, council services and how you like to be kept informed. This information will be used to improve services and help deliver a sustainable, inclusive and thriving Hertfordshire. What matters most to you? Share your views and help shape the services that are important to you. Complete the survey by Sunday 12 July:</a:t>
            </a:r>
            <a:br>
              <a:rPr lang="en-GB" sz="1800" dirty="0">
                <a:effectLst/>
                <a:latin typeface="Arial" panose="020B0604020202020204" pitchFamily="34" charset="0"/>
                <a:ea typeface="Aptos" panose="020B0004020202020204" pitchFamily="34" charset="0"/>
                <a:cs typeface="Aptos" panose="020B0004020202020204" pitchFamily="34" charset="0"/>
              </a:rPr>
            </a:br>
            <a:r>
              <a:rPr lang="en-GB" sz="1800" u="sng" dirty="0">
                <a:solidFill>
                  <a:srgbClr val="467886"/>
                </a:solidFill>
                <a:effectLst/>
                <a:latin typeface="Arial" panose="020B0604020202020204" pitchFamily="34" charset="0"/>
                <a:ea typeface="Aptos" panose="020B0004020202020204" pitchFamily="34" charset="0"/>
                <a:cs typeface="Aptos" panose="020B0004020202020204" pitchFamily="34" charset="0"/>
                <a:hlinkClick r:id="rId2"/>
              </a:rPr>
              <a:t>www.hertfordshire.gov.uk/residentsurvey</a:t>
            </a:r>
            <a:r>
              <a:rPr lang="en-GB" sz="1800" dirty="0">
                <a:effectLst/>
                <a:latin typeface="Arial" panose="020B0604020202020204" pitchFamily="34" charset="0"/>
                <a:ea typeface="Aptos" panose="020B0004020202020204" pitchFamily="34" charset="0"/>
                <a:cs typeface="Aptos" panose="020B0004020202020204" pitchFamily="34" charset="0"/>
              </a:rPr>
              <a:t>  </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rial" panose="020B0604020202020204" pitchFamily="34" charset="0"/>
                <a:ea typeface="Aptos" panose="020B0004020202020204" pitchFamily="34" charset="0"/>
                <a:cs typeface="Aptos" panose="020B0004020202020204" pitchFamily="34" charset="0"/>
              </a:rPr>
              <a:t> </a:t>
            </a:r>
            <a:endParaRPr lang="en-GB" sz="1600" dirty="0">
              <a:effectLst/>
              <a:latin typeface="Aptos" panose="020B0004020202020204" pitchFamily="34" charset="0"/>
              <a:ea typeface="Aptos" panose="020B0004020202020204" pitchFamily="34" charset="0"/>
              <a:cs typeface="Aptos" panose="020B0004020202020204" pitchFamily="34" charset="0"/>
            </a:endParaRPr>
          </a:p>
        </p:txBody>
      </p:sp>
      <p:pic>
        <p:nvPicPr>
          <p:cNvPr id="6" name="Picture 5">
            <a:extLst>
              <a:ext uri="{FF2B5EF4-FFF2-40B4-BE49-F238E27FC236}">
                <a16:creationId xmlns:a16="http://schemas.microsoft.com/office/drawing/2014/main" id="{D0DC17EF-494F-5CC5-EA1D-4CE54581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9999" y="662195"/>
            <a:ext cx="4205287" cy="5256609"/>
          </a:xfrm>
          <a:prstGeom prst="rect">
            <a:avLst/>
          </a:prstGeom>
        </p:spPr>
      </p:pic>
    </p:spTree>
    <p:extLst>
      <p:ext uri="{BB962C8B-B14F-4D97-AF65-F5344CB8AC3E}">
        <p14:creationId xmlns:p14="http://schemas.microsoft.com/office/powerpoint/2010/main" val="2046856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29317B-75F6-16EC-935E-CF25DE8632E7}"/>
              </a:ext>
            </a:extLst>
          </p:cNvPr>
          <p:cNvSpPr txBox="1"/>
          <p:nvPr/>
        </p:nvSpPr>
        <p:spPr>
          <a:xfrm>
            <a:off x="516835" y="1986353"/>
            <a:ext cx="10638845" cy="2492990"/>
          </a:xfrm>
          <a:prstGeom prst="rect">
            <a:avLst/>
          </a:prstGeom>
          <a:noFill/>
        </p:spPr>
        <p:txBody>
          <a:bodyPr wrap="square">
            <a:spAutoFit/>
          </a:bodyPr>
          <a:lstStyle/>
          <a:p>
            <a:r>
              <a:rPr lang="en-GB" dirty="0"/>
              <a:t>You can view the </a:t>
            </a:r>
            <a:r>
              <a:rPr lang="en-GB" dirty="0">
                <a:hlinkClick r:id="rId2" action="ppaction://hlinkfile"/>
              </a:rPr>
              <a:t>Summer 2026 Parenting and Relationship Support Offer Newsletter </a:t>
            </a:r>
            <a:r>
              <a:rPr lang="en-GB" dirty="0"/>
              <a:t>which will provide you with information and details on Parenting Courses and Relationship Support offer. </a:t>
            </a:r>
          </a:p>
          <a:p>
            <a:endParaRPr lang="en-GB" dirty="0"/>
          </a:p>
          <a:p>
            <a:r>
              <a:rPr lang="en-GB" dirty="0"/>
              <a:t>Please can you ensure you cascade to your teams. If you have any questions please email </a:t>
            </a:r>
            <a:r>
              <a:rPr lang="en-GB" dirty="0">
                <a:hlinkClick r:id="rId3"/>
              </a:rPr>
              <a:t>CSStrategic.Partnerships@hertfordshire.gov.uk</a:t>
            </a:r>
            <a:r>
              <a:rPr lang="en-GB" dirty="0"/>
              <a:t> .</a:t>
            </a:r>
          </a:p>
          <a:p>
            <a:endParaRPr lang="en-GB" dirty="0"/>
          </a:p>
          <a:p>
            <a:r>
              <a:rPr lang="en-GB" sz="2400" b="1" dirty="0"/>
              <a:t>View the latest copy here:- </a:t>
            </a:r>
            <a:r>
              <a:rPr lang="en-GB" sz="2400" b="1" dirty="0">
                <a:hlinkClick r:id="rId4"/>
              </a:rPr>
              <a:t>hertfordshire_parenting_and_relationship_newsletter_sum26.pdf</a:t>
            </a:r>
            <a:endParaRPr lang="en-GB" sz="2400" b="1" dirty="0"/>
          </a:p>
        </p:txBody>
      </p:sp>
      <p:sp>
        <p:nvSpPr>
          <p:cNvPr id="3" name="Rectangle: Top Corners Rounded 2">
            <a:extLst>
              <a:ext uri="{FF2B5EF4-FFF2-40B4-BE49-F238E27FC236}">
                <a16:creationId xmlns:a16="http://schemas.microsoft.com/office/drawing/2014/main" id="{5F468DBF-8231-1E72-6D8D-7732B587BD1B}"/>
              </a:ext>
              <a:ext uri="{C183D7F6-B498-43B3-948B-1728B52AA6E4}">
                <adec:decorative xmlns:adec="http://schemas.microsoft.com/office/drawing/2017/decorative" val="1"/>
              </a:ext>
            </a:extLst>
          </p:cNvPr>
          <p:cNvSpPr/>
          <p:nvPr/>
        </p:nvSpPr>
        <p:spPr>
          <a:xfrm rot="5400000">
            <a:off x="5148973" y="-4981189"/>
            <a:ext cx="1314933" cy="11612885"/>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2" name="Title 1">
            <a:extLst>
              <a:ext uri="{FF2B5EF4-FFF2-40B4-BE49-F238E27FC236}">
                <a16:creationId xmlns:a16="http://schemas.microsoft.com/office/drawing/2014/main" id="{E0DF7ABA-EF57-4A44-63AB-199419A9AD14}"/>
              </a:ext>
            </a:extLst>
          </p:cNvPr>
          <p:cNvSpPr>
            <a:spLocks noGrp="1"/>
          </p:cNvSpPr>
          <p:nvPr>
            <p:ph type="title"/>
          </p:nvPr>
        </p:nvSpPr>
        <p:spPr>
          <a:xfrm>
            <a:off x="417443" y="31963"/>
            <a:ext cx="10738237" cy="1450757"/>
          </a:xfrm>
        </p:spPr>
        <p:txBody>
          <a:bodyPr>
            <a:normAutofit fontScale="90000"/>
          </a:bodyPr>
          <a:lstStyle/>
          <a:p>
            <a:r>
              <a:rPr lang="en-GB" b="1" dirty="0">
                <a:solidFill>
                  <a:schemeClr val="bg1"/>
                </a:solidFill>
                <a:latin typeface="Aptos" panose="020B0004020202020204" pitchFamily="34" charset="0"/>
                <a:ea typeface="Aptos" panose="020B0004020202020204" pitchFamily="34" charset="0"/>
                <a:cs typeface="Aptos" panose="020B0004020202020204" pitchFamily="34" charset="0"/>
              </a:rPr>
              <a:t>Hertfordshire Parenting and Relationship Support Summer newsletter</a:t>
            </a:r>
            <a:endParaRPr lang="en-GB" b="1" dirty="0">
              <a:solidFill>
                <a:schemeClr val="bg1"/>
              </a:solidFill>
            </a:endParaRPr>
          </a:p>
        </p:txBody>
      </p:sp>
    </p:spTree>
    <p:extLst>
      <p:ext uri="{BB962C8B-B14F-4D97-AF65-F5344CB8AC3E}">
        <p14:creationId xmlns:p14="http://schemas.microsoft.com/office/powerpoint/2010/main" val="1657326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65470FFD-8A08-DE2E-FCD1-232B455B4EF7}"/>
              </a:ext>
              <a:ext uri="{C183D7F6-B498-43B3-948B-1728B52AA6E4}">
                <adec:decorative xmlns:adec="http://schemas.microsoft.com/office/drawing/2017/decorative" val="1"/>
              </a:ext>
            </a:extLst>
          </p:cNvPr>
          <p:cNvSpPr/>
          <p:nvPr/>
        </p:nvSpPr>
        <p:spPr>
          <a:xfrm rot="5400000">
            <a:off x="3805201" y="-3637418"/>
            <a:ext cx="1314933" cy="8925340"/>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2" name="Title 1">
            <a:extLst>
              <a:ext uri="{FF2B5EF4-FFF2-40B4-BE49-F238E27FC236}">
                <a16:creationId xmlns:a16="http://schemas.microsoft.com/office/drawing/2014/main" id="{415649D3-13C6-4354-3835-442BEC92D15E}"/>
              </a:ext>
            </a:extLst>
          </p:cNvPr>
          <p:cNvSpPr>
            <a:spLocks noGrp="1"/>
          </p:cNvSpPr>
          <p:nvPr>
            <p:ph type="title"/>
          </p:nvPr>
        </p:nvSpPr>
        <p:spPr>
          <a:xfrm>
            <a:off x="214612" y="204049"/>
            <a:ext cx="10385208" cy="1268730"/>
          </a:xfrm>
        </p:spPr>
        <p:txBody>
          <a:bodyPr>
            <a:normAutofit fontScale="90000"/>
          </a:bodyPr>
          <a:lstStyle/>
          <a:p>
            <a:r>
              <a:rPr lang="en-GB" dirty="0">
                <a:solidFill>
                  <a:schemeClr val="bg1"/>
                </a:solidFill>
                <a:latin typeface="+mn-lt"/>
              </a:rPr>
              <a:t>Other Workforce Development</a:t>
            </a:r>
            <a:br>
              <a:rPr lang="en-GB" dirty="0">
                <a:solidFill>
                  <a:schemeClr val="bg1"/>
                </a:solidFill>
                <a:latin typeface="+mn-lt"/>
              </a:rPr>
            </a:br>
            <a:r>
              <a:rPr lang="en-GB" dirty="0">
                <a:solidFill>
                  <a:schemeClr val="bg1"/>
                </a:solidFill>
                <a:latin typeface="+mn-lt"/>
              </a:rPr>
              <a:t>Opportunities</a:t>
            </a:r>
          </a:p>
        </p:txBody>
      </p:sp>
      <p:sp>
        <p:nvSpPr>
          <p:cNvPr id="4" name="TextBox 3">
            <a:extLst>
              <a:ext uri="{FF2B5EF4-FFF2-40B4-BE49-F238E27FC236}">
                <a16:creationId xmlns:a16="http://schemas.microsoft.com/office/drawing/2014/main" id="{CD5F0FDC-7726-94B0-1688-52CCDC54E1FF}"/>
              </a:ext>
            </a:extLst>
          </p:cNvPr>
          <p:cNvSpPr txBox="1"/>
          <p:nvPr/>
        </p:nvSpPr>
        <p:spPr>
          <a:xfrm>
            <a:off x="1091765" y="2046104"/>
            <a:ext cx="10991450" cy="4431983"/>
          </a:xfrm>
          <a:prstGeom prst="rect">
            <a:avLst/>
          </a:prstGeom>
          <a:noFill/>
        </p:spPr>
        <p:txBody>
          <a:bodyPr wrap="square">
            <a:spAutoFit/>
          </a:bodyPr>
          <a:lstStyle/>
          <a:p>
            <a:pPr>
              <a:buNone/>
            </a:pPr>
            <a:r>
              <a:rPr lang="en-GB" sz="2400" b="1" dirty="0">
                <a:effectLst/>
                <a:latin typeface="Aptos" panose="020B0004020202020204" pitchFamily="34" charset="0"/>
                <a:ea typeface="Aptos" panose="020B0004020202020204" pitchFamily="34" charset="0"/>
                <a:cs typeface="Aptos" panose="020B0004020202020204" pitchFamily="34" charset="0"/>
              </a:rPr>
              <a:t>Join a Families First Induction Session - ideal for new starters</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Calibri" panose="020F0502020204030204" pitchFamily="34" charset="0"/>
                <a:ea typeface="Calibri" panose="020F0502020204030204" pitchFamily="34" charset="0"/>
                <a:cs typeface="Calibri" panose="020F0502020204030204" pitchFamily="34" charset="0"/>
              </a:rPr>
              <a:t>We host Families First online Induction days 3 times per year, where various early help services give a 20-minute whistle-stop tour of their service and are attended by new internal CS staff and external partners. </a:t>
            </a:r>
          </a:p>
          <a:p>
            <a:pPr>
              <a:buNone/>
            </a:pPr>
            <a:endParaRPr lang="en-GB" dirty="0">
              <a:latin typeface="Calibri" panose="020F0502020204030204" pitchFamily="34" charset="0"/>
              <a:ea typeface="Calibri" panose="020F0502020204030204" pitchFamily="34" charset="0"/>
              <a:cs typeface="Calibri" panose="020F0502020204030204" pitchFamily="34" charset="0"/>
            </a:endParaRPr>
          </a:p>
          <a:p>
            <a:pPr>
              <a:buNone/>
            </a:pPr>
            <a:r>
              <a:rPr lang="en-GB" sz="1800" dirty="0">
                <a:effectLst/>
                <a:latin typeface="Calibri" panose="020F0502020204030204" pitchFamily="34" charset="0"/>
                <a:ea typeface="Calibri" panose="020F0502020204030204" pitchFamily="34" charset="0"/>
                <a:cs typeface="Calibri" panose="020F0502020204030204" pitchFamily="34" charset="0"/>
              </a:rPr>
              <a:t>This is now covered in 2 </a:t>
            </a:r>
            <a:r>
              <a:rPr lang="en-GB" dirty="0">
                <a:latin typeface="Calibri" panose="020F0502020204030204" pitchFamily="34" charset="0"/>
                <a:ea typeface="Calibri" panose="020F0502020204030204" pitchFamily="34" charset="0"/>
                <a:cs typeface="Calibri" panose="020F0502020204030204" pitchFamily="34" charset="0"/>
              </a:rPr>
              <a:t>sessions and o</a:t>
            </a:r>
            <a:r>
              <a:rPr lang="en-GB" sz="1800" dirty="0">
                <a:effectLst/>
                <a:latin typeface="Calibri" panose="020F0502020204030204" pitchFamily="34" charset="0"/>
                <a:ea typeface="Calibri" panose="020F0502020204030204" pitchFamily="34" charset="0"/>
                <a:cs typeface="Calibri" panose="020F0502020204030204" pitchFamily="34" charset="0"/>
              </a:rPr>
              <a:t>ur next dates </a:t>
            </a:r>
            <a:r>
              <a:rPr lang="en-GB" dirty="0">
                <a:latin typeface="Calibri" panose="020F0502020204030204" pitchFamily="34" charset="0"/>
                <a:ea typeface="Calibri" panose="020F0502020204030204" pitchFamily="34" charset="0"/>
                <a:cs typeface="Calibri" panose="020F0502020204030204" pitchFamily="34" charset="0"/>
              </a:rPr>
              <a:t>are</a:t>
            </a:r>
            <a:r>
              <a:rPr lang="en-GB" sz="1800" dirty="0">
                <a:effectLst/>
                <a:latin typeface="Calibri" panose="020F0502020204030204" pitchFamily="34" charset="0"/>
                <a:ea typeface="Calibri" panose="020F0502020204030204" pitchFamily="34" charset="0"/>
                <a:cs typeface="Calibri" panose="020F0502020204030204" pitchFamily="34" charset="0"/>
              </a:rPr>
              <a:t> am on</a:t>
            </a:r>
            <a:r>
              <a:rPr lang="en-GB" dirty="0">
                <a:latin typeface="Calibri" panose="020F0502020204030204" pitchFamily="34" charset="0"/>
                <a:ea typeface="Calibri" panose="020F0502020204030204" pitchFamily="34" charset="0"/>
                <a:cs typeface="Calibri" panose="020F0502020204030204" pitchFamily="34" charset="0"/>
              </a:rPr>
              <a:t> </a:t>
            </a:r>
            <a:r>
              <a:rPr lang="en-GB" sz="1800" b="1" dirty="0">
                <a:effectLst/>
                <a:latin typeface="Calibri" panose="020F0502020204030204" pitchFamily="34" charset="0"/>
                <a:ea typeface="Calibri" panose="020F0502020204030204" pitchFamily="34" charset="0"/>
                <a:cs typeface="Calibri" panose="020F0502020204030204" pitchFamily="34" charset="0"/>
              </a:rPr>
              <a:t>Wednesday 8</a:t>
            </a:r>
            <a:r>
              <a:rPr lang="en-GB" sz="1800" b="1"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1800" b="1" dirty="0">
                <a:effectLst/>
                <a:latin typeface="Calibri" panose="020F0502020204030204" pitchFamily="34" charset="0"/>
                <a:ea typeface="Calibri" panose="020F0502020204030204" pitchFamily="34" charset="0"/>
                <a:cs typeface="Calibri" panose="020F0502020204030204" pitchFamily="34" charset="0"/>
              </a:rPr>
              <a:t> July 2026</a:t>
            </a:r>
            <a:r>
              <a:rPr lang="en-GB" sz="1800" dirty="0">
                <a:effectLst/>
                <a:latin typeface="Calibri" panose="020F0502020204030204" pitchFamily="34" charset="0"/>
                <a:ea typeface="Calibri" panose="020F0502020204030204" pitchFamily="34" charset="0"/>
                <a:cs typeface="Calibri" panose="020F0502020204030204" pitchFamily="34" charset="0"/>
              </a:rPr>
              <a:t> and pm on </a:t>
            </a:r>
            <a:r>
              <a:rPr lang="en-GB" sz="1800" b="1" dirty="0">
                <a:effectLst/>
                <a:latin typeface="Calibri" panose="020F0502020204030204" pitchFamily="34" charset="0"/>
                <a:ea typeface="Calibri" panose="020F0502020204030204" pitchFamily="34" charset="0"/>
                <a:cs typeface="Calibri" panose="020F0502020204030204" pitchFamily="34" charset="0"/>
              </a:rPr>
              <a:t>Thursday 16 July </a:t>
            </a:r>
            <a:r>
              <a:rPr lang="en-GB" sz="1800" dirty="0">
                <a:effectLst/>
                <a:latin typeface="Calibri" panose="020F0502020204030204" pitchFamily="34" charset="0"/>
                <a:ea typeface="Calibri" panose="020F0502020204030204" pitchFamily="34" charset="0"/>
                <a:cs typeface="Calibri" panose="020F0502020204030204" pitchFamily="34" charset="0"/>
              </a:rPr>
              <a:t>via Teams. If you have any new staff or would like to hear more about early help services, please email:  </a:t>
            </a:r>
            <a:r>
              <a:rPr lang="en-GB" sz="1800" u="sng" dirty="0">
                <a:solidFill>
                  <a:srgbClr val="467886"/>
                </a:solidFill>
                <a:effectLst/>
                <a:latin typeface="Calibri" panose="020F0502020204030204" pitchFamily="34" charset="0"/>
                <a:ea typeface="Calibri" panose="020F0502020204030204" pitchFamily="34" charset="0"/>
                <a:cs typeface="Calibri" panose="020F0502020204030204" pitchFamily="34" charset="0"/>
                <a:hlinkClick r:id="rId2"/>
              </a:rPr>
              <a:t>familiesfirst.support@hertfordshire.gov.uk</a:t>
            </a:r>
            <a:r>
              <a:rPr lang="en-GB" sz="1800" dirty="0">
                <a:effectLst/>
                <a:latin typeface="Calibri" panose="020F0502020204030204" pitchFamily="34" charset="0"/>
                <a:ea typeface="Calibri" panose="020F0502020204030204" pitchFamily="34" charset="0"/>
                <a:cs typeface="Calibri" panose="020F0502020204030204" pitchFamily="34" charset="0"/>
              </a:rPr>
              <a:t> </a:t>
            </a:r>
          </a:p>
          <a:p>
            <a:pPr>
              <a:buNone/>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buNone/>
            </a:pPr>
            <a:endParaRPr lang="en-GB" dirty="0">
              <a:latin typeface="Aptos" panose="020B0004020202020204" pitchFamily="34" charset="0"/>
              <a:ea typeface="Aptos" panose="020B0004020202020204" pitchFamily="34" charset="0"/>
              <a:cs typeface="Aptos" panose="020B0004020202020204" pitchFamily="34" charset="0"/>
            </a:endParaRPr>
          </a:p>
          <a:p>
            <a:pPr>
              <a:buNone/>
            </a:pPr>
            <a:r>
              <a:rPr lang="en-GB" sz="2400" b="1" dirty="0">
                <a:latin typeface="Aptos" panose="020B0004020202020204" pitchFamily="34" charset="0"/>
              </a:rPr>
              <a:t>Consider a Workforce Shadowing Opportunity</a:t>
            </a:r>
          </a:p>
          <a:p>
            <a:r>
              <a:rPr lang="en-GB" dirty="0"/>
              <a:t>Workforce shadowing provides a great opportunity to find out more about other services, what they do and how they might be able to support you in your work. It also enhances communication across agencies and helps strengthen and develop professional relationships, building local networks. Visit </a:t>
            </a:r>
            <a:r>
              <a:rPr lang="en-GB" dirty="0">
                <a:hlinkClick r:id="rId3"/>
              </a:rPr>
              <a:t>Workforce development</a:t>
            </a:r>
            <a:r>
              <a:rPr lang="en-GB" dirty="0"/>
              <a:t> to make a request</a:t>
            </a:r>
            <a:endParaRPr lang="en-GB" sz="2400" dirty="0">
              <a:latin typeface="Calibri" panose="020F0502020204030204" pitchFamily="34" charset="0"/>
            </a:endParaRPr>
          </a:p>
          <a:p>
            <a:pPr>
              <a:buNone/>
            </a:pP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pic>
        <p:nvPicPr>
          <p:cNvPr id="3" name="Content Placeholder 9" descr="A logo for a family&#10;&#10;Description automatically generated">
            <a:extLst>
              <a:ext uri="{FF2B5EF4-FFF2-40B4-BE49-F238E27FC236}">
                <a16:creationId xmlns:a16="http://schemas.microsoft.com/office/drawing/2014/main" id="{0380FDB5-A8D0-91AC-E4F5-35FC7A7FC5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1515" y="136126"/>
            <a:ext cx="2376610" cy="1681512"/>
          </a:xfrm>
          <a:prstGeom prst="rect">
            <a:avLst/>
          </a:prstGeom>
        </p:spPr>
      </p:pic>
      <p:pic>
        <p:nvPicPr>
          <p:cNvPr id="8" name="Graphic 7" descr="Remote learning science with solid fill">
            <a:extLst>
              <a:ext uri="{FF2B5EF4-FFF2-40B4-BE49-F238E27FC236}">
                <a16:creationId xmlns:a16="http://schemas.microsoft.com/office/drawing/2014/main" id="{6A190954-8E16-F133-918E-E12D1D6FA16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77365" y="2037222"/>
            <a:ext cx="914400" cy="914400"/>
          </a:xfrm>
          <a:prstGeom prst="rect">
            <a:avLst/>
          </a:prstGeom>
        </p:spPr>
      </p:pic>
      <p:pic>
        <p:nvPicPr>
          <p:cNvPr id="10" name="Graphic 9" descr="Social distancing outline">
            <a:extLst>
              <a:ext uri="{FF2B5EF4-FFF2-40B4-BE49-F238E27FC236}">
                <a16:creationId xmlns:a16="http://schemas.microsoft.com/office/drawing/2014/main" id="{36B7C3A7-AF6F-A4D5-5A98-620C1B254EF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14612" y="4613896"/>
            <a:ext cx="771325" cy="771325"/>
          </a:xfrm>
          <a:prstGeom prst="rect">
            <a:avLst/>
          </a:prstGeom>
        </p:spPr>
      </p:pic>
    </p:spTree>
    <p:extLst>
      <p:ext uri="{BB962C8B-B14F-4D97-AF65-F5344CB8AC3E}">
        <p14:creationId xmlns:p14="http://schemas.microsoft.com/office/powerpoint/2010/main" val="1237026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12E174A-02A9-F8E6-2529-5D34CF251C0C}"/>
              </a:ext>
              <a:ext uri="{C183D7F6-B498-43B3-948B-1728B52AA6E4}">
                <adec:decorative xmlns:adec="http://schemas.microsoft.com/office/drawing/2017/decorative" val="1"/>
              </a:ext>
            </a:extLst>
          </p:cNvPr>
          <p:cNvSpPr/>
          <p:nvPr/>
        </p:nvSpPr>
        <p:spPr>
          <a:xfrm rot="5400000">
            <a:off x="3933646" y="-3647045"/>
            <a:ext cx="908957" cy="8776253"/>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2" name="Title 1">
            <a:extLst>
              <a:ext uri="{FF2B5EF4-FFF2-40B4-BE49-F238E27FC236}">
                <a16:creationId xmlns:a16="http://schemas.microsoft.com/office/drawing/2014/main" id="{2A2B4FC6-260D-7DC6-5F8B-9EAF9E83B01F}"/>
              </a:ext>
            </a:extLst>
          </p:cNvPr>
          <p:cNvSpPr>
            <a:spLocks noGrp="1"/>
          </p:cNvSpPr>
          <p:nvPr>
            <p:ph type="title"/>
          </p:nvPr>
        </p:nvSpPr>
        <p:spPr>
          <a:xfrm>
            <a:off x="413657" y="286603"/>
            <a:ext cx="10742023" cy="1450757"/>
          </a:xfrm>
        </p:spPr>
        <p:txBody>
          <a:bodyPr/>
          <a:lstStyle/>
          <a:p>
            <a:r>
              <a:rPr lang="en-GB" b="1" dirty="0">
                <a:solidFill>
                  <a:schemeClr val="bg1"/>
                </a:solidFill>
              </a:rPr>
              <a:t>Supporting Links - Talking Families </a:t>
            </a:r>
            <a:br>
              <a:rPr lang="en-GB" dirty="0"/>
            </a:br>
            <a:endParaRPr lang="en-GB" dirty="0"/>
          </a:p>
        </p:txBody>
      </p:sp>
      <p:sp>
        <p:nvSpPr>
          <p:cNvPr id="4" name="TextBox 3">
            <a:extLst>
              <a:ext uri="{FF2B5EF4-FFF2-40B4-BE49-F238E27FC236}">
                <a16:creationId xmlns:a16="http://schemas.microsoft.com/office/drawing/2014/main" id="{C16753F8-02ED-7F5C-563B-0172420F3D31}"/>
              </a:ext>
            </a:extLst>
          </p:cNvPr>
          <p:cNvSpPr txBox="1"/>
          <p:nvPr/>
        </p:nvSpPr>
        <p:spPr>
          <a:xfrm>
            <a:off x="413657" y="1529528"/>
            <a:ext cx="7269291" cy="4247317"/>
          </a:xfrm>
          <a:prstGeom prst="rect">
            <a:avLst/>
          </a:prstGeom>
          <a:noFill/>
        </p:spPr>
        <p:txBody>
          <a:bodyPr wrap="square">
            <a:spAutoFit/>
          </a:bodyPr>
          <a:lstStyle/>
          <a:p>
            <a:pPr>
              <a:buNone/>
            </a:pPr>
            <a:r>
              <a:rPr lang="en-GB" sz="1800" b="1" dirty="0">
                <a:effectLst/>
                <a:latin typeface="Aptos" panose="020B0004020202020204" pitchFamily="34" charset="0"/>
                <a:ea typeface="Aptos" panose="020B0004020202020204" pitchFamily="34" charset="0"/>
                <a:cs typeface="Aptos" panose="020B0004020202020204" pitchFamily="34" charset="0"/>
              </a:rPr>
              <a:t>Delivered online using Zoom</a:t>
            </a:r>
          </a:p>
          <a:p>
            <a:pPr>
              <a:buNone/>
            </a:pPr>
            <a:r>
              <a:rPr lang="en-GB" sz="1800" dirty="0">
                <a:effectLst/>
                <a:latin typeface="Aptos" panose="020B0004020202020204" pitchFamily="34" charset="0"/>
                <a:ea typeface="Aptos" panose="020B0004020202020204" pitchFamily="34" charset="0"/>
                <a:cs typeface="Aptos" panose="020B0004020202020204" pitchFamily="34" charset="0"/>
              </a:rPr>
              <a:t>6, weekly sessions for parents and carers of children under 12, sharing tips on how to:</a:t>
            </a: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Manage challenging behaviour with consistency</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Encourage positive behaviour</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Build your child’s self esteem</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Set and maintain boundaries</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Respond to tantrums and difficult feelings in children</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Develop a strong parent/child relationship now and for the future</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Aptos" panose="020B0004020202020204" pitchFamily="34" charset="0"/>
                <a:cs typeface="Aptos" panose="020B0004020202020204" pitchFamily="34" charset="0"/>
              </a:rPr>
              <a:t> </a:t>
            </a:r>
          </a:p>
          <a:p>
            <a:pPr>
              <a:buNone/>
            </a:pPr>
            <a:r>
              <a:rPr lang="en-GB" sz="1800" dirty="0">
                <a:effectLst/>
                <a:latin typeface="Aptos" panose="020B0004020202020204" pitchFamily="34" charset="0"/>
                <a:ea typeface="Aptos" panose="020B0004020202020204" pitchFamily="34" charset="0"/>
                <a:cs typeface="Aptos" panose="020B0004020202020204" pitchFamily="34" charset="0"/>
              </a:rPr>
              <a:t> </a:t>
            </a:r>
          </a:p>
          <a:p>
            <a:pPr>
              <a:buNone/>
            </a:pPr>
            <a:r>
              <a:rPr lang="en-GB" sz="1800" dirty="0">
                <a:effectLst/>
                <a:latin typeface="Aptos" panose="020B0004020202020204" pitchFamily="34" charset="0"/>
                <a:ea typeface="Aptos" panose="020B0004020202020204" pitchFamily="34" charset="0"/>
                <a:cs typeface="Aptos" panose="020B0004020202020204" pitchFamily="34" charset="0"/>
              </a:rPr>
              <a:t> </a:t>
            </a:r>
          </a:p>
          <a:p>
            <a:pPr>
              <a:buNone/>
            </a:pPr>
            <a:r>
              <a:rPr lang="en-GB" sz="1800" dirty="0">
                <a:effectLst/>
                <a:latin typeface="Aptos" panose="020B0004020202020204" pitchFamily="34" charset="0"/>
                <a:ea typeface="Aptos" panose="020B0004020202020204" pitchFamily="34" charset="0"/>
                <a:cs typeface="Aptos" panose="020B0004020202020204" pitchFamily="34" charset="0"/>
              </a:rPr>
              <a:t>To book please quote course ID: 833</a:t>
            </a:r>
          </a:p>
          <a:p>
            <a:pPr>
              <a:buNone/>
            </a:pPr>
            <a:r>
              <a:rPr lang="en-GB" sz="1800" dirty="0">
                <a:effectLst/>
                <a:latin typeface="Aptos" panose="020B0004020202020204" pitchFamily="34" charset="0"/>
                <a:ea typeface="Aptos" panose="020B0004020202020204" pitchFamily="34" charset="0"/>
                <a:cs typeface="Aptos" panose="020B0004020202020204" pitchFamily="34" charset="0"/>
              </a:rPr>
              <a:t>Email: </a:t>
            </a:r>
            <a:r>
              <a:rPr lang="en-GB"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2"/>
              </a:rPr>
              <a:t>bookings@supportinglinks.co.uk</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Aptos" panose="020B0004020202020204" pitchFamily="34" charset="0"/>
                <a:cs typeface="Aptos" panose="020B0004020202020204" pitchFamily="34" charset="0"/>
              </a:rPr>
              <a:t>Phone: 07512 709556</a:t>
            </a:r>
          </a:p>
        </p:txBody>
      </p:sp>
      <p:sp>
        <p:nvSpPr>
          <p:cNvPr id="3" name="TextBox 2">
            <a:extLst>
              <a:ext uri="{FF2B5EF4-FFF2-40B4-BE49-F238E27FC236}">
                <a16:creationId xmlns:a16="http://schemas.microsoft.com/office/drawing/2014/main" id="{1AA2B94B-B114-39FA-5EBA-B5FD977EBEB5}"/>
              </a:ext>
            </a:extLst>
          </p:cNvPr>
          <p:cNvSpPr txBox="1"/>
          <p:nvPr/>
        </p:nvSpPr>
        <p:spPr>
          <a:xfrm>
            <a:off x="7533861" y="1737360"/>
            <a:ext cx="4005469" cy="3139321"/>
          </a:xfrm>
          <a:prstGeom prst="rect">
            <a:avLst/>
          </a:prstGeom>
          <a:solidFill>
            <a:schemeClr val="accent4">
              <a:lumMod val="20000"/>
              <a:lumOff val="80000"/>
            </a:schemeClr>
          </a:solidFill>
        </p:spPr>
        <p:txBody>
          <a:bodyPr wrap="square" rtlCol="0">
            <a:spAutoFit/>
          </a:bodyPr>
          <a:lstStyle/>
          <a:p>
            <a:pPr algn="ctr">
              <a:buNone/>
            </a:pPr>
            <a:r>
              <a:rPr lang="en-GB" dirty="0">
                <a:latin typeface="Aptos" panose="020B0004020202020204" pitchFamily="34" charset="0"/>
                <a:ea typeface="Aptos" panose="020B0004020202020204" pitchFamily="34" charset="0"/>
                <a:cs typeface="Aptos" panose="020B0004020202020204" pitchFamily="34" charset="0"/>
              </a:rPr>
              <a:t>Mondays, 8.00 to 9.30pm </a:t>
            </a:r>
            <a:br>
              <a:rPr lang="en-GB" dirty="0">
                <a:latin typeface="Aptos" panose="020B0004020202020204" pitchFamily="34" charset="0"/>
                <a:ea typeface="Aptos" panose="020B0004020202020204" pitchFamily="34" charset="0"/>
                <a:cs typeface="Aptos" panose="020B0004020202020204" pitchFamily="34" charset="0"/>
              </a:rPr>
            </a:br>
            <a:r>
              <a:rPr lang="en-GB" dirty="0">
                <a:latin typeface="Aptos" panose="020B0004020202020204" pitchFamily="34" charset="0"/>
                <a:ea typeface="Aptos" panose="020B0004020202020204" pitchFamily="34" charset="0"/>
                <a:cs typeface="Aptos" panose="020B0004020202020204" pitchFamily="34" charset="0"/>
              </a:rPr>
              <a:t>(</a:t>
            </a:r>
            <a:r>
              <a:rPr lang="en-GB" b="1" dirty="0">
                <a:latin typeface="Aptos" panose="020B0004020202020204" pitchFamily="34" charset="0"/>
                <a:ea typeface="Aptos" panose="020B0004020202020204" pitchFamily="34" charset="0"/>
                <a:cs typeface="Aptos" panose="020B0004020202020204" pitchFamily="34" charset="0"/>
              </a:rPr>
              <a:t>Course ID 833)</a:t>
            </a:r>
          </a:p>
          <a:p>
            <a:pPr algn="ctr">
              <a:buNone/>
            </a:pPr>
            <a:r>
              <a:rPr lang="en-GB" dirty="0">
                <a:latin typeface="Aptos" panose="020B0004020202020204" pitchFamily="34" charset="0"/>
                <a:ea typeface="Aptos" panose="020B0004020202020204" pitchFamily="34" charset="0"/>
                <a:cs typeface="Aptos" panose="020B0004020202020204" pitchFamily="34" charset="0"/>
              </a:rPr>
              <a:t>1st, 8th, 15th, 23rd, 29th June &amp; 6th July 2026</a:t>
            </a:r>
          </a:p>
          <a:p>
            <a:pPr algn="ctr">
              <a:buNone/>
            </a:pPr>
            <a:endParaRPr lang="en-GB" dirty="0">
              <a:latin typeface="Aptos" panose="020B0004020202020204" pitchFamily="34" charset="0"/>
              <a:ea typeface="Aptos" panose="020B0004020202020204" pitchFamily="34" charset="0"/>
              <a:cs typeface="Aptos" panose="020B0004020202020204" pitchFamily="34" charset="0"/>
            </a:endParaRPr>
          </a:p>
          <a:p>
            <a:pPr algn="ctr">
              <a:buNone/>
            </a:pPr>
            <a:endParaRPr lang="en-GB" dirty="0">
              <a:latin typeface="Aptos" panose="020B0004020202020204" pitchFamily="34" charset="0"/>
              <a:ea typeface="Aptos" panose="020B0004020202020204" pitchFamily="34" charset="0"/>
              <a:cs typeface="Aptos" panose="020B0004020202020204" pitchFamily="34" charset="0"/>
            </a:endParaRPr>
          </a:p>
          <a:p>
            <a:pPr algn="ctr">
              <a:buNone/>
            </a:pPr>
            <a:r>
              <a:rPr lang="en-GB" dirty="0">
                <a:latin typeface="Aptos" panose="020B0004020202020204" pitchFamily="34" charset="0"/>
                <a:ea typeface="Aptos" panose="020B0004020202020204" pitchFamily="34" charset="0"/>
                <a:cs typeface="Aptos" panose="020B0004020202020204" pitchFamily="34" charset="0"/>
              </a:rPr>
              <a:t>Wednesdays, 9.45 to 11.15am </a:t>
            </a:r>
            <a:br>
              <a:rPr lang="en-GB" dirty="0">
                <a:latin typeface="Aptos" panose="020B0004020202020204" pitchFamily="34" charset="0"/>
                <a:ea typeface="Aptos" panose="020B0004020202020204" pitchFamily="34" charset="0"/>
                <a:cs typeface="Aptos" panose="020B0004020202020204" pitchFamily="34" charset="0"/>
              </a:rPr>
            </a:br>
            <a:r>
              <a:rPr lang="en-GB" b="1" dirty="0">
                <a:latin typeface="Aptos" panose="020B0004020202020204" pitchFamily="34" charset="0"/>
                <a:ea typeface="Aptos" panose="020B0004020202020204" pitchFamily="34" charset="0"/>
                <a:cs typeface="Aptos" panose="020B0004020202020204" pitchFamily="34" charset="0"/>
              </a:rPr>
              <a:t>(Course ID 832)</a:t>
            </a:r>
          </a:p>
          <a:p>
            <a:pPr algn="ctr">
              <a:buNone/>
            </a:pPr>
            <a:r>
              <a:rPr lang="en-GB" dirty="0">
                <a:latin typeface="Aptos" panose="020B0004020202020204" pitchFamily="34" charset="0"/>
                <a:ea typeface="Aptos" panose="020B0004020202020204" pitchFamily="34" charset="0"/>
                <a:cs typeface="Aptos" panose="020B0004020202020204" pitchFamily="34" charset="0"/>
              </a:rPr>
              <a:t>3rd, 10th, 17th, 24th June, 1st &amp; 8th July 2026</a:t>
            </a:r>
          </a:p>
          <a:p>
            <a:pPr algn="ctr">
              <a:buNone/>
            </a:pPr>
            <a:endParaRPr lang="en-GB" dirty="0">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153628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CBB655F5-3F8D-97A8-51E4-567179C57BEA}"/>
              </a:ext>
              <a:ext uri="{C183D7F6-B498-43B3-948B-1728B52AA6E4}">
                <adec:decorative xmlns:adec="http://schemas.microsoft.com/office/drawing/2017/decorative" val="1"/>
              </a:ext>
            </a:extLst>
          </p:cNvPr>
          <p:cNvSpPr/>
          <p:nvPr/>
        </p:nvSpPr>
        <p:spPr>
          <a:xfrm rot="5400000">
            <a:off x="3236247" y="-2949645"/>
            <a:ext cx="683677" cy="7156173"/>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2" name="Title 1">
            <a:extLst>
              <a:ext uri="{FF2B5EF4-FFF2-40B4-BE49-F238E27FC236}">
                <a16:creationId xmlns:a16="http://schemas.microsoft.com/office/drawing/2014/main" id="{02BAFBE4-4E91-6160-6AF8-DA368C6DFBB5}"/>
              </a:ext>
            </a:extLst>
          </p:cNvPr>
          <p:cNvSpPr>
            <a:spLocks noGrp="1"/>
          </p:cNvSpPr>
          <p:nvPr>
            <p:ph type="title"/>
          </p:nvPr>
        </p:nvSpPr>
        <p:spPr>
          <a:xfrm>
            <a:off x="428386" y="286603"/>
            <a:ext cx="10727294" cy="683677"/>
          </a:xfrm>
        </p:spPr>
        <p:txBody>
          <a:bodyPr/>
          <a:lstStyle/>
          <a:p>
            <a:r>
              <a:rPr lang="en-GB" sz="4300" b="1" dirty="0">
                <a:solidFill>
                  <a:schemeClr val="bg1"/>
                </a:solidFill>
                <a:latin typeface="+mn-lt"/>
              </a:rPr>
              <a:t>Parent Alienation Workshop</a:t>
            </a:r>
          </a:p>
        </p:txBody>
      </p:sp>
      <p:pic>
        <p:nvPicPr>
          <p:cNvPr id="4" name="Picture 3">
            <a:extLst>
              <a:ext uri="{FF2B5EF4-FFF2-40B4-BE49-F238E27FC236}">
                <a16:creationId xmlns:a16="http://schemas.microsoft.com/office/drawing/2014/main" id="{1E233724-4B0B-D66F-44FF-3086D8084BC2}"/>
              </a:ext>
            </a:extLst>
          </p:cNvPr>
          <p:cNvPicPr>
            <a:picLocks noChangeAspect="1"/>
          </p:cNvPicPr>
          <p:nvPr/>
        </p:nvPicPr>
        <p:blipFill>
          <a:blip r:embed="rId2"/>
          <a:stretch>
            <a:fillRect/>
          </a:stretch>
        </p:blipFill>
        <p:spPr>
          <a:xfrm>
            <a:off x="428386" y="1114658"/>
            <a:ext cx="3358949" cy="4768783"/>
          </a:xfrm>
          <a:prstGeom prst="rect">
            <a:avLst/>
          </a:prstGeom>
        </p:spPr>
      </p:pic>
      <p:sp>
        <p:nvSpPr>
          <p:cNvPr id="6" name="TextBox 5">
            <a:extLst>
              <a:ext uri="{FF2B5EF4-FFF2-40B4-BE49-F238E27FC236}">
                <a16:creationId xmlns:a16="http://schemas.microsoft.com/office/drawing/2014/main" id="{006BAEBD-DFFF-8398-621D-0C1F1C0553E7}"/>
              </a:ext>
            </a:extLst>
          </p:cNvPr>
          <p:cNvSpPr txBox="1"/>
          <p:nvPr/>
        </p:nvSpPr>
        <p:spPr>
          <a:xfrm>
            <a:off x="4045431" y="1114658"/>
            <a:ext cx="7877864" cy="5078313"/>
          </a:xfrm>
          <a:prstGeom prst="rect">
            <a:avLst/>
          </a:prstGeom>
          <a:noFill/>
        </p:spPr>
        <p:txBody>
          <a:bodyPr wrap="square">
            <a:spAutoFit/>
          </a:bodyPr>
          <a:lstStyle/>
          <a:p>
            <a:pPr>
              <a:buNone/>
            </a:pP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Coram Family Lives will be delivering the below online parenting workshops (via MS Teams), funded by Herts County Council in the Summer term for parents/carers who live in Hertfordshire or who have a child attending a Hertfordshire school.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Aptos" panose="020B0004020202020204" pitchFamily="34" charset="0"/>
                <a:cs typeface="Aptos" panose="020B0004020202020204" pitchFamily="34" charset="0"/>
              </a:rPr>
              <a:t> </a:t>
            </a:r>
          </a:p>
          <a:p>
            <a:pPr>
              <a:buNone/>
            </a:pPr>
            <a:r>
              <a:rPr lang="en-GB"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This workshop is designed to support separated/divorced parents and protect parent-child relationships.</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Aptos" panose="020B0004020202020204" pitchFamily="34" charset="0"/>
                <a:cs typeface="Aptos" panose="020B0004020202020204" pitchFamily="34" charset="0"/>
              </a:rPr>
              <a:t> </a:t>
            </a:r>
          </a:p>
          <a:p>
            <a:pPr>
              <a:buNone/>
            </a:pPr>
            <a:r>
              <a:rPr lang="en-GB" sz="1800" dirty="0">
                <a:solidFill>
                  <a:srgbClr val="215F9A"/>
                </a:solidFill>
                <a:effectLst/>
                <a:latin typeface="Aptos" panose="020B0004020202020204" pitchFamily="34" charset="0"/>
                <a:ea typeface="Aptos" panose="020B0004020202020204" pitchFamily="34" charset="0"/>
                <a:cs typeface="Aptos" panose="020B0004020202020204" pitchFamily="34" charset="0"/>
              </a:rPr>
              <a:t>Parent Alienation Workshop</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Aptos" panose="020B0004020202020204" pitchFamily="34" charset="0"/>
                <a:cs typeface="Aptos" panose="020B0004020202020204" pitchFamily="34" charset="0"/>
              </a:rPr>
              <a:t>Tuesday 7 July, 9.30 to 11.30am, Online - MS Teams</a:t>
            </a:r>
          </a:p>
          <a:p>
            <a:pPr>
              <a:buNone/>
            </a:pPr>
            <a:endParaRPr lang="en-GB" dirty="0">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Aptos" panose="020B0004020202020204" pitchFamily="34" charset="0"/>
                <a:cs typeface="Aptos" panose="020B0004020202020204" pitchFamily="34" charset="0"/>
              </a:rPr>
              <a:t>Thursday 9 July, 7pm to 9pm, Online - MS Teams</a:t>
            </a:r>
          </a:p>
          <a:p>
            <a:pPr>
              <a:buNone/>
            </a:pPr>
            <a:r>
              <a:rPr lang="en-GB" sz="1800" dirty="0">
                <a:effectLst/>
                <a:latin typeface="Aptos" panose="020B0004020202020204" pitchFamily="34" charset="0"/>
                <a:ea typeface="Aptos" panose="020B0004020202020204" pitchFamily="34" charset="0"/>
              </a:rPr>
              <a:t>  </a:t>
            </a:r>
            <a:endParaRPr lang="en-GB" sz="1800" dirty="0">
              <a:effectLst/>
              <a:latin typeface="Calibri" panose="020F0502020204030204" pitchFamily="34" charset="0"/>
              <a:ea typeface="Aptos" panose="020B0004020202020204" pitchFamily="34" charset="0"/>
            </a:endParaRPr>
          </a:p>
          <a:p>
            <a:pPr>
              <a:buNone/>
            </a:pPr>
            <a:r>
              <a:rPr lang="en-GB" sz="1800" i="0" dirty="0">
                <a:solidFill>
                  <a:srgbClr val="404040"/>
                </a:solidFill>
                <a:effectLst/>
                <a:latin typeface="Aptos" panose="020B0004020202020204" pitchFamily="34" charset="0"/>
                <a:ea typeface="Aptos" panose="020B0004020202020204" pitchFamily="34" charset="0"/>
                <a:cs typeface="Aptos" panose="020B0004020202020204" pitchFamily="34" charset="0"/>
              </a:rPr>
              <a:t>To book a place please click here</a:t>
            </a:r>
            <a:r>
              <a:rPr lang="en-GB" sz="1800" dirty="0">
                <a:effectLst/>
                <a:latin typeface="Aptos" panose="020B0004020202020204" pitchFamily="34" charset="0"/>
                <a:ea typeface="Aptos" panose="020B0004020202020204" pitchFamily="34" charset="0"/>
                <a:cs typeface="Aptos" panose="020B0004020202020204" pitchFamily="34" charset="0"/>
              </a:rPr>
              <a:t> </a:t>
            </a:r>
            <a:r>
              <a:rPr lang="en-GB" sz="14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3"/>
              </a:rPr>
              <a:t>Coram Family Lives - Parent Alienation Workshop Referral Form</a:t>
            </a:r>
            <a:r>
              <a:rPr lang="en-GB" sz="1800" dirty="0">
                <a:solidFill>
                  <a:srgbClr val="215F9A"/>
                </a:solidFill>
                <a:effectLst/>
                <a:latin typeface="Aptos" panose="020B0004020202020204" pitchFamily="34" charset="0"/>
                <a:ea typeface="Aptos" panose="020B0004020202020204" pitchFamily="34" charset="0"/>
                <a:cs typeface="Aptos" panose="020B0004020202020204" pitchFamily="34" charset="0"/>
              </a:rPr>
              <a:t> </a:t>
            </a:r>
            <a:r>
              <a:rPr lang="en-GB" sz="1800" dirty="0">
                <a:effectLst/>
                <a:latin typeface="Aptos" panose="020B0004020202020204" pitchFamily="34" charset="0"/>
                <a:ea typeface="Aptos" panose="020B0004020202020204" pitchFamily="34" charset="0"/>
                <a:cs typeface="Aptos" panose="020B0004020202020204" pitchFamily="34" charset="0"/>
              </a:rPr>
              <a:t>fo</a:t>
            </a:r>
            <a:r>
              <a:rPr lang="en-GB" sz="1800" i="0" dirty="0">
                <a:solidFill>
                  <a:srgbClr val="404040"/>
                </a:solidFill>
                <a:effectLst/>
                <a:latin typeface="Aptos" panose="020B0004020202020204" pitchFamily="34" charset="0"/>
                <a:ea typeface="Aptos" panose="020B0004020202020204" pitchFamily="34" charset="0"/>
                <a:cs typeface="Aptos" panose="020B0004020202020204" pitchFamily="34" charset="0"/>
              </a:rPr>
              <a:t>r our online referral form or scan the QR code on the attached flyers</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Aptos" panose="020B0004020202020204" pitchFamily="34" charset="0"/>
              </a:rPr>
              <a:t> </a:t>
            </a:r>
            <a:endParaRPr lang="en-GB" sz="1800" dirty="0">
              <a:effectLst/>
              <a:latin typeface="Calibri" panose="020F0502020204030204" pitchFamily="34" charset="0"/>
              <a:ea typeface="Aptos" panose="020B0004020202020204" pitchFamily="34" charset="0"/>
            </a:endParaRPr>
          </a:p>
          <a:p>
            <a:pPr>
              <a:buNone/>
            </a:pPr>
            <a:r>
              <a:rPr lang="en-GB" sz="1800" dirty="0">
                <a:effectLst/>
                <a:latin typeface="Aptos" panose="020B0004020202020204" pitchFamily="34" charset="0"/>
                <a:ea typeface="Aptos" panose="020B0004020202020204" pitchFamily="34" charset="0"/>
              </a:rPr>
              <a:t>You can also email </a:t>
            </a:r>
            <a:r>
              <a:rPr lang="en-GB" sz="1800" u="sng" dirty="0">
                <a:solidFill>
                  <a:srgbClr val="467886"/>
                </a:solidFill>
                <a:effectLst/>
                <a:latin typeface="Aptos" panose="020B0004020202020204" pitchFamily="34" charset="0"/>
                <a:ea typeface="Aptos" panose="020B0004020202020204" pitchFamily="34" charset="0"/>
                <a:hlinkClick r:id="rId4"/>
              </a:rPr>
              <a:t>services@familylives.org.uk</a:t>
            </a:r>
            <a:r>
              <a:rPr lang="en-GB" sz="1800" dirty="0">
                <a:effectLst/>
                <a:latin typeface="Aptos" panose="020B0004020202020204" pitchFamily="34" charset="0"/>
                <a:ea typeface="Aptos" panose="020B0004020202020204" pitchFamily="34" charset="0"/>
              </a:rPr>
              <a:t> or call us on 0204 522 8700 or 0204 522 8701 for more information.  </a:t>
            </a:r>
            <a:endParaRPr lang="en-GB" sz="1800" dirty="0">
              <a:effectLst/>
              <a:latin typeface="Calibri" panose="020F0502020204030204" pitchFamily="34" charset="0"/>
              <a:ea typeface="Aptos" panose="020B0004020202020204" pitchFamily="34" charset="0"/>
            </a:endParaRPr>
          </a:p>
        </p:txBody>
      </p:sp>
    </p:spTree>
    <p:extLst>
      <p:ext uri="{BB962C8B-B14F-4D97-AF65-F5344CB8AC3E}">
        <p14:creationId xmlns:p14="http://schemas.microsoft.com/office/powerpoint/2010/main" val="3120608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7">
            <a:extLst>
              <a:ext uri="{FF2B5EF4-FFF2-40B4-BE49-F238E27FC236}">
                <a16:creationId xmlns:a16="http://schemas.microsoft.com/office/drawing/2014/main" id="{68F8521D-E7E9-EB36-4128-0C56BCEC0752}"/>
              </a:ext>
              <a:ext uri="{C183D7F6-B498-43B3-948B-1728B52AA6E4}">
                <adec:decorative xmlns:adec="http://schemas.microsoft.com/office/drawing/2017/decorative" val="1"/>
              </a:ext>
            </a:extLst>
          </p:cNvPr>
          <p:cNvSpPr/>
          <p:nvPr/>
        </p:nvSpPr>
        <p:spPr>
          <a:xfrm rot="5400000">
            <a:off x="2985892" y="-2699289"/>
            <a:ext cx="687432" cy="6659218"/>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2" name="Title 1">
            <a:extLst>
              <a:ext uri="{FF2B5EF4-FFF2-40B4-BE49-F238E27FC236}">
                <a16:creationId xmlns:a16="http://schemas.microsoft.com/office/drawing/2014/main" id="{39A91DEA-D788-1E81-60D9-570C29F10103}"/>
              </a:ext>
            </a:extLst>
          </p:cNvPr>
          <p:cNvSpPr>
            <a:spLocks noGrp="1"/>
          </p:cNvSpPr>
          <p:nvPr>
            <p:ph type="title"/>
          </p:nvPr>
        </p:nvSpPr>
        <p:spPr>
          <a:xfrm>
            <a:off x="457201" y="286604"/>
            <a:ext cx="10698479" cy="1343414"/>
          </a:xfrm>
        </p:spPr>
        <p:txBody>
          <a:bodyPr/>
          <a:lstStyle/>
          <a:p>
            <a:r>
              <a:rPr lang="en-GB" b="1" dirty="0">
                <a:solidFill>
                  <a:schemeClr val="bg1"/>
                </a:solidFill>
              </a:rPr>
              <a:t>My Teen Brain</a:t>
            </a:r>
            <a:br>
              <a:rPr lang="en-GB" sz="4400" dirty="0">
                <a:latin typeface="Aptos" panose="020B0004020202020204" pitchFamily="34" charset="0"/>
                <a:ea typeface="Aptos" panose="020B0004020202020204" pitchFamily="34" charset="0"/>
                <a:cs typeface="Aptos" panose="020B0004020202020204" pitchFamily="34" charset="0"/>
              </a:rPr>
            </a:br>
            <a:endParaRPr lang="en-GB" dirty="0"/>
          </a:p>
        </p:txBody>
      </p:sp>
      <p:sp>
        <p:nvSpPr>
          <p:cNvPr id="4" name="TextBox 3">
            <a:extLst>
              <a:ext uri="{FF2B5EF4-FFF2-40B4-BE49-F238E27FC236}">
                <a16:creationId xmlns:a16="http://schemas.microsoft.com/office/drawing/2014/main" id="{8CC1B63C-1CF8-BC93-D050-358BA4924361}"/>
              </a:ext>
            </a:extLst>
          </p:cNvPr>
          <p:cNvSpPr txBox="1"/>
          <p:nvPr/>
        </p:nvSpPr>
        <p:spPr>
          <a:xfrm>
            <a:off x="457201" y="1114553"/>
            <a:ext cx="11519451" cy="5632311"/>
          </a:xfrm>
          <a:prstGeom prst="rect">
            <a:avLst/>
          </a:prstGeom>
          <a:noFill/>
        </p:spPr>
        <p:txBody>
          <a:bodyPr wrap="square">
            <a:spAutoFit/>
          </a:bodyPr>
          <a:lstStyle/>
          <a:p>
            <a:pPr>
              <a:buNone/>
            </a:pPr>
            <a:r>
              <a:rPr lang="en-GB" dirty="0"/>
              <a:t>This FREE 1-day CPD course, from 10am – 3pm is for Hertfordshire practitioners working with parents of teenagers and/or working with teenagers or young people in Hertfordshire. It provides an opportunity to understand teenage brain development and the adolescent developmental process and consider both risk and resilience. It includes ideas and strategies for professionals working with teenagers and their parents to help them cope with challenging feelings and behaviour and to support young people in an emotionally healthy context. The day brings together the latest understanding from neuroscience and developmental psychology and the principles of The Nurturing Program from The Centre For Emotional Health.</a:t>
            </a:r>
          </a:p>
          <a:p>
            <a:r>
              <a:rPr lang="en-GB" dirty="0"/>
              <a:t>Please find the booking link below for you to reserve your place on one of our Autumn term courses.  This training is a very popular and is beneficial to all practitioners who work with Hertfordshire children and families. </a:t>
            </a:r>
          </a:p>
          <a:p>
            <a:r>
              <a:rPr lang="en-GB" b="1" dirty="0"/>
              <a:t>Target Audience: </a:t>
            </a:r>
            <a:r>
              <a:rPr lang="en-GB" dirty="0"/>
              <a:t>Practitioners working with parents of teenagers and/or working with teenagers or young people</a:t>
            </a:r>
          </a:p>
          <a:p>
            <a:r>
              <a:rPr lang="en-GB" b="1" dirty="0"/>
              <a:t> </a:t>
            </a:r>
            <a:endParaRPr lang="en-GB" dirty="0"/>
          </a:p>
          <a:p>
            <a:r>
              <a:rPr lang="en-GB" b="1" dirty="0"/>
              <a:t>🕒</a:t>
            </a:r>
            <a:r>
              <a:rPr lang="en-GB" dirty="0"/>
              <a:t> </a:t>
            </a:r>
            <a:r>
              <a:rPr lang="en-GB" b="1" dirty="0"/>
              <a:t>30</a:t>
            </a:r>
            <a:r>
              <a:rPr lang="en-GB" b="1" baseline="30000" dirty="0"/>
              <a:t> </a:t>
            </a:r>
            <a:r>
              <a:rPr lang="en-GB" b="1" dirty="0"/>
              <a:t>June 2026, 10:00-15:00– Virtual via MS Teams</a:t>
            </a:r>
            <a:endParaRPr lang="en-GB" dirty="0"/>
          </a:p>
          <a:p>
            <a:r>
              <a:rPr lang="en-GB" b="1" dirty="0"/>
              <a:t> </a:t>
            </a:r>
            <a:endParaRPr lang="en-GB" dirty="0"/>
          </a:p>
          <a:p>
            <a:r>
              <a:rPr lang="en-GB" b="1" dirty="0"/>
              <a:t>Please click the link below to book your place:</a:t>
            </a:r>
            <a:endParaRPr lang="en-GB" dirty="0"/>
          </a:p>
          <a:p>
            <a:r>
              <a:rPr lang="en-GB" b="1" u="sng" dirty="0">
                <a:hlinkClick r:id="rId2"/>
              </a:rPr>
              <a:t>My Teen Brain Online Training 30 June | Hertfordshire County Council</a:t>
            </a:r>
            <a:endParaRPr lang="en-GB" dirty="0"/>
          </a:p>
          <a:p>
            <a:r>
              <a:rPr lang="en-GB" b="1" dirty="0"/>
              <a:t> </a:t>
            </a:r>
            <a:endParaRPr lang="en-GB" dirty="0"/>
          </a:p>
          <a:p>
            <a:r>
              <a:rPr lang="en-GB" i="1" dirty="0"/>
              <a:t>Please ensure that you ONLY reserve your place if you have the capacity to attend the training on your preferred day and for the entire duration of the session</a:t>
            </a:r>
            <a:r>
              <a:rPr lang="en-GB" b="1" dirty="0"/>
              <a:t> </a:t>
            </a:r>
            <a:endParaRPr lang="en-GB" dirty="0"/>
          </a:p>
          <a:p>
            <a:r>
              <a:rPr lang="en-GB" b="1" i="1" dirty="0"/>
              <a:t>If you would like further information about the course or alternative dates, please email </a:t>
            </a:r>
            <a:r>
              <a:rPr lang="en-GB" b="1" i="1" u="sng" dirty="0">
                <a:hlinkClick r:id="rId3"/>
              </a:rPr>
              <a:t>CSStrategic.Partnerships@hertfordshire.gov.uk</a:t>
            </a:r>
            <a:endParaRPr lang="en-GB" dirty="0"/>
          </a:p>
        </p:txBody>
      </p:sp>
    </p:spTree>
    <p:extLst>
      <p:ext uri="{BB962C8B-B14F-4D97-AF65-F5344CB8AC3E}">
        <p14:creationId xmlns:p14="http://schemas.microsoft.com/office/powerpoint/2010/main" val="448581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CF8CA1-0B3F-5BF0-C7DB-8321AB7FD6F4}"/>
              </a:ext>
            </a:extLst>
          </p:cNvPr>
          <p:cNvPicPr>
            <a:picLocks noChangeAspect="1"/>
          </p:cNvPicPr>
          <p:nvPr/>
        </p:nvPicPr>
        <p:blipFill>
          <a:blip r:embed="rId2"/>
          <a:stretch>
            <a:fillRect/>
          </a:stretch>
        </p:blipFill>
        <p:spPr>
          <a:xfrm>
            <a:off x="0" y="796102"/>
            <a:ext cx="6075129" cy="1802805"/>
          </a:xfrm>
          <a:prstGeom prst="rect">
            <a:avLst/>
          </a:prstGeom>
        </p:spPr>
      </p:pic>
      <p:sp>
        <p:nvSpPr>
          <p:cNvPr id="6" name="Subtitle 2">
            <a:extLst>
              <a:ext uri="{FF2B5EF4-FFF2-40B4-BE49-F238E27FC236}">
                <a16:creationId xmlns:a16="http://schemas.microsoft.com/office/drawing/2014/main" id="{0064571E-BA6D-4251-9520-605A5A58949E}"/>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a:off x="461770" y="6369900"/>
            <a:ext cx="9144000" cy="2714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200" b="1" dirty="0">
              <a:latin typeface="Arial" panose="020B0604020202020204" pitchFamily="34" charset="0"/>
              <a:cs typeface="Arial" panose="020B0604020202020204" pitchFamily="34" charset="0"/>
            </a:endParaRPr>
          </a:p>
        </p:txBody>
      </p:sp>
      <p:sp>
        <p:nvSpPr>
          <p:cNvPr id="5" name="Rectangle: Top Corners Rounded 4">
            <a:extLst>
              <a:ext uri="{FF2B5EF4-FFF2-40B4-BE49-F238E27FC236}">
                <a16:creationId xmlns:a16="http://schemas.microsoft.com/office/drawing/2014/main" id="{C2262C55-00E7-4EB6-B028-88918CDC0128}"/>
              </a:ext>
              <a:ext uri="{C183D7F6-B498-43B3-948B-1728B52AA6E4}">
                <adec:decorative xmlns:adec="http://schemas.microsoft.com/office/drawing/2017/decorative" val="1"/>
              </a:ext>
            </a:extLst>
          </p:cNvPr>
          <p:cNvSpPr/>
          <p:nvPr/>
        </p:nvSpPr>
        <p:spPr>
          <a:xfrm rot="5400000">
            <a:off x="1825853" y="-1539567"/>
            <a:ext cx="810127" cy="4461832"/>
          </a:xfrm>
          <a:prstGeom prst="round2SameRect">
            <a:avLst/>
          </a:prstGeom>
          <a:solidFill>
            <a:srgbClr val="0B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itle 1">
            <a:extLst>
              <a:ext uri="{FF2B5EF4-FFF2-40B4-BE49-F238E27FC236}">
                <a16:creationId xmlns:a16="http://schemas.microsoft.com/office/drawing/2014/main" id="{E1E8137B-67AE-46BC-975A-2925684A77D6}"/>
              </a:ext>
            </a:extLst>
          </p:cNvPr>
          <p:cNvSpPr txBox="1">
            <a:spLocks noGrp="1"/>
          </p:cNvSpPr>
          <p:nvPr>
            <p:ph type="title" idx="4294967295"/>
          </p:nvPr>
        </p:nvSpPr>
        <p:spPr>
          <a:xfrm>
            <a:off x="154862" y="436894"/>
            <a:ext cx="4152107" cy="8101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Relationship Support </a:t>
            </a:r>
          </a:p>
        </p:txBody>
      </p:sp>
      <p:sp>
        <p:nvSpPr>
          <p:cNvPr id="9" name="Text Placeholder 3">
            <a:extLst>
              <a:ext uri="{FF2B5EF4-FFF2-40B4-BE49-F238E27FC236}">
                <a16:creationId xmlns:a16="http://schemas.microsoft.com/office/drawing/2014/main" id="{779A66C6-509A-4FE7-99B3-5D95C591C81B}"/>
              </a:ext>
            </a:extLst>
          </p:cNvPr>
          <p:cNvSpPr txBox="1">
            <a:spLocks/>
          </p:cNvSpPr>
          <p:nvPr/>
        </p:nvSpPr>
        <p:spPr>
          <a:xfrm>
            <a:off x="839788" y="2011581"/>
            <a:ext cx="10512424" cy="38574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05D96E7-B15B-2CE8-7A1A-4C1B9CDC30B5}"/>
              </a:ext>
            </a:extLst>
          </p:cNvPr>
          <p:cNvSpPr txBox="1">
            <a:spLocks/>
          </p:cNvSpPr>
          <p:nvPr/>
        </p:nvSpPr>
        <p:spPr>
          <a:xfrm>
            <a:off x="211873" y="6423158"/>
            <a:ext cx="5062653"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Hertfordshire County Council</a:t>
            </a:r>
          </a:p>
        </p:txBody>
      </p:sp>
      <p:sp>
        <p:nvSpPr>
          <p:cNvPr id="3" name="TextBox 2">
            <a:extLst>
              <a:ext uri="{FF2B5EF4-FFF2-40B4-BE49-F238E27FC236}">
                <a16:creationId xmlns:a16="http://schemas.microsoft.com/office/drawing/2014/main" id="{2FBA62D4-27E3-6782-2411-1A323AB9A482}"/>
              </a:ext>
            </a:extLst>
          </p:cNvPr>
          <p:cNvSpPr txBox="1"/>
          <p:nvPr/>
        </p:nvSpPr>
        <p:spPr>
          <a:xfrm>
            <a:off x="-1077149" y="2625536"/>
            <a:ext cx="12064409" cy="639214"/>
          </a:xfrm>
          <a:prstGeom prst="rect">
            <a:avLst/>
          </a:prstGeom>
          <a:noFill/>
        </p:spPr>
        <p:txBody>
          <a:bodyPr wrap="square">
            <a:spAutoFit/>
          </a:bodyPr>
          <a:lstStyle/>
          <a:p>
            <a:pPr algn="ctr">
              <a:lnSpc>
                <a:spcPct val="107000"/>
              </a:lnSpc>
              <a:spcAft>
                <a:spcPts val="800"/>
              </a:spcAft>
            </a:pP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ABAA98B-021A-6F25-DEDC-96F59E56CFC9}"/>
              </a:ext>
            </a:extLst>
          </p:cNvPr>
          <p:cNvSpPr txBox="1"/>
          <p:nvPr/>
        </p:nvSpPr>
        <p:spPr>
          <a:xfrm>
            <a:off x="20870" y="2868955"/>
            <a:ext cx="12171130" cy="3849836"/>
          </a:xfrm>
          <a:prstGeom prst="rect">
            <a:avLst/>
          </a:prstGeom>
          <a:noFill/>
        </p:spPr>
        <p:txBody>
          <a:bodyPr wrap="square" numCol="2">
            <a:spAutoFit/>
          </a:bodyPr>
          <a:lstStyle/>
          <a:p>
            <a:pPr lvl="0" defTabSz="914400">
              <a:lnSpc>
                <a:spcPct val="107000"/>
              </a:lnSpc>
              <a:defRPr/>
            </a:pPr>
            <a:r>
              <a:rPr lang="en-GB" sz="1050" dirty="0">
                <a:solidFill>
                  <a:prstClr val="black"/>
                </a:solidFill>
                <a:latin typeface="Arial" panose="020B0604020202020204" pitchFamily="34" charset="0"/>
                <a:ea typeface="Calibri" panose="020F0502020204030204" pitchFamily="34" charset="0"/>
                <a:cs typeface="Arial" panose="020B0604020202020204" pitchFamily="34" charset="0"/>
              </a:rPr>
              <a:t>We understand that healthy relationships support good outcomes for children, so it is essential that we support parents to have the skills to manage stress and communicate well.  </a:t>
            </a:r>
          </a:p>
          <a:p>
            <a:pPr lvl="0" defTabSz="914400">
              <a:lnSpc>
                <a:spcPct val="107000"/>
              </a:lnSpc>
              <a:defRPr/>
            </a:pPr>
            <a:r>
              <a:rPr lang="en-GB" sz="1050" dirty="0">
                <a:solidFill>
                  <a:prstClr val="black"/>
                </a:solidFill>
                <a:latin typeface="Arial" panose="020B0604020202020204" pitchFamily="34" charset="0"/>
                <a:ea typeface="Calibri" panose="020F0502020204030204" pitchFamily="34" charset="0"/>
                <a:cs typeface="Arial" panose="020B0604020202020204" pitchFamily="34" charset="0"/>
              </a:rPr>
              <a:t>Arguing is </a:t>
            </a:r>
            <a:r>
              <a:rPr lang="en-GB" sz="1050" b="1" dirty="0">
                <a:solidFill>
                  <a:prstClr val="black"/>
                </a:solidFill>
                <a:latin typeface="Arial" panose="020B0604020202020204" pitchFamily="34" charset="0"/>
                <a:ea typeface="Calibri" panose="020F0502020204030204" pitchFamily="34" charset="0"/>
                <a:cs typeface="Arial" panose="020B0604020202020204" pitchFamily="34" charset="0"/>
              </a:rPr>
              <a:t>NORMAL</a:t>
            </a:r>
            <a:r>
              <a:rPr lang="en-GB" sz="1050" dirty="0">
                <a:solidFill>
                  <a:prstClr val="black"/>
                </a:solidFill>
                <a:latin typeface="Arial" panose="020B0604020202020204" pitchFamily="34" charset="0"/>
                <a:ea typeface="Calibri" panose="020F0502020204030204" pitchFamily="34" charset="0"/>
                <a:cs typeface="Arial" panose="020B0604020202020204" pitchFamily="34" charset="0"/>
              </a:rPr>
              <a:t> it is our behaviours and how we resolve conflict that determine relationship quality and stability. </a:t>
            </a:r>
          </a:p>
          <a:p>
            <a:pPr lvl="0" defTabSz="914400">
              <a:lnSpc>
                <a:spcPct val="107000"/>
              </a:lnSpc>
              <a:defRPr/>
            </a:pPr>
            <a:endParaRPr lang="en-GB" sz="105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buNone/>
              <a:tabLst>
                <a:tab pos="457200" algn="l"/>
              </a:tabLst>
            </a:pPr>
            <a:r>
              <a:rPr lang="en-GB" sz="1050" kern="100" dirty="0">
                <a:latin typeface="Arial" panose="020B0604020202020204" pitchFamily="34" charset="0"/>
                <a:ea typeface="Aptos" panose="020B0004020202020204" pitchFamily="34" charset="0"/>
                <a:cs typeface="Arial" panose="020B0604020202020204" pitchFamily="34" charset="0"/>
              </a:rPr>
              <a:t>HCC provides a range of FREE resources and training to help professionals confidently support families experiencing interparental conflict.</a:t>
            </a:r>
          </a:p>
          <a:p>
            <a:pPr marL="342900" lvl="0" indent="-342900">
              <a:lnSpc>
                <a:spcPct val="107000"/>
              </a:lnSpc>
              <a:buFont typeface="Symbol" panose="05050102010706020507" pitchFamily="18" charset="2"/>
              <a:buChar char=""/>
              <a:tabLst>
                <a:tab pos="457200" algn="l"/>
              </a:tabLst>
            </a:pPr>
            <a:r>
              <a:rPr lang="en-GB" sz="1050" kern="100" dirty="0">
                <a:latin typeface="Arial" panose="020B0604020202020204" pitchFamily="34" charset="0"/>
                <a:ea typeface="Aptos" panose="020B0004020202020204" pitchFamily="34" charset="0"/>
                <a:cs typeface="Arial" panose="020B0604020202020204" pitchFamily="34" charset="0"/>
              </a:rPr>
              <a:t>A dedicated </a:t>
            </a:r>
            <a:r>
              <a:rPr lang="en-GB" sz="1050" kern="100" dirty="0">
                <a:latin typeface="Arial" panose="020B0604020202020204" pitchFamily="34" charset="0"/>
                <a:ea typeface="Aptos" panose="020B0004020202020204" pitchFamily="34" charset="0"/>
                <a:cs typeface="Arial" panose="020B0604020202020204" pitchFamily="34" charset="0"/>
                <a:hlinkClick r:id="rId3"/>
              </a:rPr>
              <a:t>professionals webpage </a:t>
            </a:r>
            <a:r>
              <a:rPr lang="en-GB" sz="1050" kern="100" dirty="0">
                <a:latin typeface="Arial" panose="020B0604020202020204" pitchFamily="34" charset="0"/>
                <a:ea typeface="Aptos" panose="020B0004020202020204" pitchFamily="34" charset="0"/>
                <a:cs typeface="Arial" panose="020B0604020202020204" pitchFamily="34" charset="0"/>
              </a:rPr>
              <a:t>with guides, videos and toolkits. </a:t>
            </a:r>
          </a:p>
          <a:p>
            <a:pPr marL="342900" lvl="0" indent="-342900">
              <a:lnSpc>
                <a:spcPct val="107000"/>
              </a:lnSpc>
              <a:buFont typeface="Symbol" panose="05050102010706020507" pitchFamily="18" charset="2"/>
              <a:buChar char=""/>
              <a:tabLst>
                <a:tab pos="457200" algn="l"/>
              </a:tabLst>
            </a:pPr>
            <a:r>
              <a:rPr lang="en-GB" sz="1050" kern="100" dirty="0">
                <a:latin typeface="Arial" panose="020B0604020202020204" pitchFamily="34" charset="0"/>
                <a:ea typeface="Aptos" panose="020B0004020202020204" pitchFamily="34" charset="0"/>
                <a:cs typeface="Arial" panose="020B0604020202020204" pitchFamily="34" charset="0"/>
              </a:rPr>
              <a:t>Recognising and Supporting Parents in Parental Conflict eLearning Module. This course explores what parental conflict is and how it differs from domestic abuse, how to identify conflict and what support is available for parents and carers in conflict. You can access the training via </a:t>
            </a:r>
            <a:r>
              <a:rPr lang="en-GB" sz="1050" kern="100" dirty="0" err="1">
                <a:latin typeface="Arial" panose="020B0604020202020204" pitchFamily="34" charset="0"/>
                <a:ea typeface="Aptos" panose="020B0004020202020204" pitchFamily="34" charset="0"/>
                <a:cs typeface="Arial" panose="020B0604020202020204" pitchFamily="34" charset="0"/>
              </a:rPr>
              <a:t>i</a:t>
            </a:r>
            <a:r>
              <a:rPr lang="en-GB" sz="1050" kern="100" dirty="0">
                <a:latin typeface="Arial" panose="020B0604020202020204" pitchFamily="34" charset="0"/>
                <a:ea typeface="Aptos" panose="020B0004020202020204" pitchFamily="34" charset="0"/>
                <a:cs typeface="Arial" panose="020B0604020202020204" pitchFamily="34" charset="0"/>
              </a:rPr>
              <a:t>-learn </a:t>
            </a:r>
            <a:r>
              <a:rPr lang="en-GB" sz="1050" u="sng" kern="100" dirty="0">
                <a:solidFill>
                  <a:srgbClr val="467886"/>
                </a:solidFill>
                <a:latin typeface="Arial" panose="020B0604020202020204" pitchFamily="34" charset="0"/>
                <a:ea typeface="Aptos" panose="020B0004020202020204" pitchFamily="34" charset="0"/>
                <a:cs typeface="Arial" panose="020B0604020202020204" pitchFamily="34" charset="0"/>
                <a:hlinkClick r:id="rId4"/>
              </a:rPr>
              <a:t>HSAB and HSCP training and resources | Hertfordshire County Council</a:t>
            </a:r>
            <a:endParaRPr lang="en-GB" sz="1050" kern="100" dirty="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tabLst>
                <a:tab pos="457200" algn="l"/>
              </a:tabLst>
            </a:pPr>
            <a:r>
              <a:rPr lang="en-GB" sz="1050" kern="100" dirty="0">
                <a:latin typeface="Arial" panose="020B0604020202020204" pitchFamily="34" charset="0"/>
                <a:ea typeface="Aptos" panose="020B0004020202020204" pitchFamily="34" charset="0"/>
                <a:cs typeface="Arial" panose="020B0604020202020204" pitchFamily="34" charset="0"/>
              </a:rPr>
              <a:t>Attend the Families First Induction Sessions for an overview presentation.</a:t>
            </a:r>
          </a:p>
          <a:p>
            <a:pPr marL="342900" lvl="0" indent="-342900">
              <a:lnSpc>
                <a:spcPct val="107000"/>
              </a:lnSpc>
              <a:buFont typeface="Symbol" panose="05050102010706020507" pitchFamily="18" charset="2"/>
              <a:buChar char=""/>
              <a:tabLst>
                <a:tab pos="457200" algn="l"/>
              </a:tabLst>
            </a:pPr>
            <a:r>
              <a:rPr lang="en-GB" sz="1050" kern="100" dirty="0">
                <a:latin typeface="Arial" panose="020B0604020202020204" pitchFamily="34" charset="0"/>
                <a:ea typeface="Aptos" panose="020B0004020202020204" pitchFamily="34" charset="0"/>
                <a:cs typeface="Arial" panose="020B0604020202020204" pitchFamily="34" charset="0"/>
              </a:rPr>
              <a:t>The OnePlusOne Getting on Better e-learning is a self-guided course designed to build practitioners’ confidence in supporting parents to improve their relationships. Across four modules, it covers the impact of parental conflict, recognising domestic abuse, using the resources, and applying learning in practice. You can access the training by completing the </a:t>
            </a:r>
            <a:r>
              <a:rPr lang="en-GB" sz="1050" u="sng" kern="100" dirty="0">
                <a:solidFill>
                  <a:srgbClr val="467886"/>
                </a:solidFill>
                <a:latin typeface="Arial" panose="020B0604020202020204" pitchFamily="34" charset="0"/>
                <a:ea typeface="Aptos" panose="020B0004020202020204" pitchFamily="34" charset="0"/>
                <a:cs typeface="Arial" panose="020B0604020202020204" pitchFamily="34" charset="0"/>
                <a:hlinkClick r:id="rId5"/>
              </a:rPr>
              <a:t>OnePlusOne Getting on Better e-learning training request form</a:t>
            </a:r>
            <a:endParaRPr lang="en-GB" sz="1050" u="sng" kern="100" dirty="0">
              <a:solidFill>
                <a:srgbClr val="467886"/>
              </a:solidFill>
              <a:latin typeface="Arial" panose="020B0604020202020204" pitchFamily="34" charset="0"/>
              <a:ea typeface="Aptos" panose="020B0004020202020204" pitchFamily="34" charset="0"/>
              <a:cs typeface="Arial" panose="020B0604020202020204" pitchFamily="34" charset="0"/>
            </a:endParaRPr>
          </a:p>
          <a:p>
            <a:pPr lvl="0">
              <a:lnSpc>
                <a:spcPct val="107000"/>
              </a:lnSpc>
              <a:tabLst>
                <a:tab pos="457200" algn="l"/>
              </a:tabLst>
            </a:pPr>
            <a:endParaRPr lang="en-GB" sz="1050" kern="100" dirty="0">
              <a:latin typeface="Arial" panose="020B0604020202020204" pitchFamily="34" charset="0"/>
              <a:ea typeface="Aptos" panose="020B0004020202020204" pitchFamily="34" charset="0"/>
              <a:cs typeface="Arial" panose="020B0604020202020204" pitchFamily="34" charset="0"/>
            </a:endParaRPr>
          </a:p>
          <a:p>
            <a:pPr lvl="0" defTabSz="914400">
              <a:lnSpc>
                <a:spcPct val="107000"/>
              </a:lnSpc>
              <a:spcAft>
                <a:spcPts val="800"/>
              </a:spcAft>
              <a:defRPr/>
            </a:pPr>
            <a:endParaRPr lang="en-GB" sz="105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defTabSz="914400">
              <a:lnSpc>
                <a:spcPct val="107000"/>
              </a:lnSpc>
              <a:spcAft>
                <a:spcPts val="800"/>
              </a:spcAft>
              <a:defRPr/>
            </a:pPr>
            <a:r>
              <a:rPr lang="en-GB" sz="1050" dirty="0">
                <a:solidFill>
                  <a:prstClr val="black"/>
                </a:solidFill>
                <a:latin typeface="Arial" panose="020B0604020202020204" pitchFamily="34" charset="0"/>
                <a:ea typeface="Calibri" panose="020F0502020204030204" pitchFamily="34" charset="0"/>
                <a:cs typeface="Arial" panose="020B0604020202020204" pitchFamily="34" charset="0"/>
              </a:rPr>
              <a:t>We have developed a </a:t>
            </a:r>
            <a:r>
              <a:rPr lang="en-GB" sz="1050" b="1" dirty="0">
                <a:solidFill>
                  <a:prstClr val="black"/>
                </a:solidFill>
                <a:latin typeface="Arial" panose="020B0604020202020204" pitchFamily="34" charset="0"/>
                <a:ea typeface="Calibri" panose="020F0502020204030204" pitchFamily="34" charset="0"/>
                <a:cs typeface="Arial" panose="020B0604020202020204" pitchFamily="34" charset="0"/>
              </a:rPr>
              <a:t>webpage</a:t>
            </a:r>
            <a:r>
              <a:rPr lang="en-GB" sz="1050" dirty="0">
                <a:solidFill>
                  <a:prstClr val="black"/>
                </a:solidFill>
                <a:latin typeface="Arial" panose="020B0604020202020204" pitchFamily="34" charset="0"/>
                <a:ea typeface="Calibri" panose="020F0502020204030204" pitchFamily="34" charset="0"/>
                <a:cs typeface="Arial" panose="020B0604020202020204" pitchFamily="34" charset="0"/>
              </a:rPr>
              <a:t> full of resources and courses to support parents in conflict  </a:t>
            </a:r>
            <a:r>
              <a:rPr lang="en-GB" sz="105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6"/>
              </a:rPr>
              <a:t>Relationship support for parents | Hertfordshire County Council</a:t>
            </a:r>
            <a:endParaRPr lang="en-GB" sz="105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defTabSz="914400">
              <a:lnSpc>
                <a:spcPct val="107000"/>
              </a:lnSpc>
              <a:defRPr/>
            </a:pPr>
            <a:r>
              <a:rPr lang="en-GB" sz="1050" dirty="0">
                <a:solidFill>
                  <a:prstClr val="black"/>
                </a:solidFill>
                <a:latin typeface="Arial" panose="020B0604020202020204" pitchFamily="34" charset="0"/>
                <a:ea typeface="Calibri" panose="020F0502020204030204" pitchFamily="34" charset="0"/>
                <a:cs typeface="Arial" panose="020B0604020202020204" pitchFamily="34" charset="0"/>
              </a:rPr>
              <a:t>We have commissioned 3 </a:t>
            </a:r>
            <a:r>
              <a:rPr lang="en-GB" sz="1050" b="1" dirty="0">
                <a:solidFill>
                  <a:prstClr val="black"/>
                </a:solidFill>
                <a:latin typeface="Arial" panose="020B0604020202020204" pitchFamily="34" charset="0"/>
                <a:ea typeface="Calibri" panose="020F0502020204030204" pitchFamily="34" charset="0"/>
                <a:cs typeface="Arial" panose="020B0604020202020204" pitchFamily="34" charset="0"/>
              </a:rPr>
              <a:t>online courses</a:t>
            </a:r>
            <a:r>
              <a:rPr lang="en-GB" sz="1050" dirty="0">
                <a:solidFill>
                  <a:prstClr val="black"/>
                </a:solidFill>
                <a:latin typeface="Arial" panose="020B0604020202020204" pitchFamily="34" charset="0"/>
                <a:ea typeface="Calibri" panose="020F0502020204030204" pitchFamily="34" charset="0"/>
                <a:cs typeface="Arial" panose="020B0604020202020204" pitchFamily="34" charset="0"/>
              </a:rPr>
              <a:t> for parents through the charity OnePlusOne</a:t>
            </a:r>
          </a:p>
          <a:p>
            <a:pPr lvl="0" defTabSz="914400">
              <a:lnSpc>
                <a:spcPct val="107000"/>
              </a:lnSpc>
              <a:defRPr/>
            </a:pPr>
            <a:r>
              <a:rPr lang="en-GB" sz="1050" u="sng" dirty="0">
                <a:solidFill>
                  <a:srgbClr val="0563C1"/>
                </a:solidFill>
                <a:latin typeface="Arial" panose="020B0604020202020204" pitchFamily="34" charset="0"/>
                <a:ea typeface="Calibri" panose="020F0502020204030204" pitchFamily="34" charset="0"/>
                <a:cs typeface="Arial" panose="020B0604020202020204" pitchFamily="34" charset="0"/>
              </a:rPr>
              <a:t>Me, You and Baby Too</a:t>
            </a:r>
          </a:p>
          <a:p>
            <a:pPr lvl="0" defTabSz="914400">
              <a:lnSpc>
                <a:spcPct val="107000"/>
              </a:lnSpc>
              <a:defRPr/>
            </a:pPr>
            <a:r>
              <a:rPr lang="en-GB" sz="1050" u="sng" dirty="0">
                <a:solidFill>
                  <a:srgbClr val="0563C1"/>
                </a:solidFill>
                <a:latin typeface="Arial" panose="020B0604020202020204" pitchFamily="34" charset="0"/>
                <a:ea typeface="Calibri" panose="020F0502020204030204" pitchFamily="34" charset="0"/>
                <a:cs typeface="Arial" panose="020B0604020202020204" pitchFamily="34" charset="0"/>
              </a:rPr>
              <a:t>Arguing Better</a:t>
            </a:r>
          </a:p>
          <a:p>
            <a:pPr lvl="0" defTabSz="914400">
              <a:lnSpc>
                <a:spcPct val="107000"/>
              </a:lnSpc>
              <a:defRPr/>
            </a:pPr>
            <a:r>
              <a:rPr lang="en-GB" sz="1050" u="sng" dirty="0">
                <a:solidFill>
                  <a:srgbClr val="0563C1"/>
                </a:solidFill>
                <a:latin typeface="Arial" panose="020B0604020202020204" pitchFamily="34" charset="0"/>
                <a:ea typeface="Calibri" panose="020F0502020204030204" pitchFamily="34" charset="0"/>
                <a:cs typeface="Arial" panose="020B0604020202020204" pitchFamily="34" charset="0"/>
              </a:rPr>
              <a:t>Getting It Right for Children </a:t>
            </a:r>
          </a:p>
          <a:p>
            <a:pPr lvl="0" defTabSz="914400">
              <a:lnSpc>
                <a:spcPct val="107000"/>
              </a:lnSpc>
              <a:defRPr/>
            </a:pPr>
            <a:endParaRPr lang="en-GB" sz="105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defTabSz="914400">
              <a:lnSpc>
                <a:spcPct val="107000"/>
              </a:lnSpc>
              <a:spcAft>
                <a:spcPts val="800"/>
              </a:spcAft>
              <a:defRPr/>
            </a:pPr>
            <a:r>
              <a:rPr lang="en-GB" sz="1050" dirty="0">
                <a:solidFill>
                  <a:prstClr val="black"/>
                </a:solidFill>
                <a:latin typeface="Arial" panose="020B0604020202020204" pitchFamily="34" charset="0"/>
                <a:ea typeface="Calibri" panose="020F0502020204030204" pitchFamily="34" charset="0"/>
                <a:cs typeface="Arial" panose="020B0604020202020204" pitchFamily="34" charset="0"/>
              </a:rPr>
              <a:t>We have practitioners trained across the Family Centre Service and Local School Partnerships that can support parents and carers through the digital resources or parents can be signposted to complete the resources independently by creating a </a:t>
            </a:r>
            <a:r>
              <a:rPr lang="en-GB" sz="105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7"/>
              </a:rPr>
              <a:t>free account</a:t>
            </a:r>
            <a:r>
              <a:rPr lang="en-GB" sz="1050"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lvl="0" defTabSz="914400">
              <a:lnSpc>
                <a:spcPct val="107000"/>
              </a:lnSpc>
              <a:defRPr/>
            </a:pPr>
            <a:r>
              <a:rPr lang="en-GB" sz="1050" dirty="0">
                <a:solidFill>
                  <a:prstClr val="black"/>
                </a:solidFill>
                <a:latin typeface="Arial" panose="020B0604020202020204" pitchFamily="34" charset="0"/>
                <a:ea typeface="Calibri" panose="020F0502020204030204" pitchFamily="34" charset="0"/>
                <a:cs typeface="Arial" panose="020B0604020202020204" pitchFamily="34" charset="0"/>
              </a:rPr>
              <a:t>We have trained practitioners and commissioned providers delivering </a:t>
            </a:r>
            <a:r>
              <a:rPr lang="en-GB" sz="1050" b="1" dirty="0">
                <a:solidFill>
                  <a:prstClr val="black"/>
                </a:solidFill>
                <a:latin typeface="Arial" panose="020B0604020202020204" pitchFamily="34" charset="0"/>
                <a:ea typeface="Calibri" panose="020F0502020204030204" pitchFamily="34" charset="0"/>
                <a:cs typeface="Arial" panose="020B0604020202020204" pitchFamily="34" charset="0"/>
              </a:rPr>
              <a:t>group interventions</a:t>
            </a:r>
            <a:r>
              <a:rPr lang="en-GB" sz="1050" dirty="0">
                <a:solidFill>
                  <a:prstClr val="black"/>
                </a:solidFill>
                <a:latin typeface="Arial" panose="020B0604020202020204" pitchFamily="34" charset="0"/>
                <a:ea typeface="Calibri" panose="020F0502020204030204" pitchFamily="34" charset="0"/>
                <a:cs typeface="Arial" panose="020B0604020202020204" pitchFamily="34" charset="0"/>
              </a:rPr>
              <a:t> for parents </a:t>
            </a:r>
          </a:p>
          <a:p>
            <a:pPr lvl="0" defTabSz="914400">
              <a:lnSpc>
                <a:spcPct val="107000"/>
              </a:lnSpc>
              <a:defRPr/>
            </a:pPr>
            <a:r>
              <a:rPr lang="en-GB" sz="1050" u="sng" dirty="0">
                <a:solidFill>
                  <a:srgbClr val="0563C1"/>
                </a:solidFill>
                <a:latin typeface="Arial" panose="020B0604020202020204" pitchFamily="34" charset="0"/>
                <a:ea typeface="Calibri" panose="020F0502020204030204" pitchFamily="34" charset="0"/>
                <a:cs typeface="Arial" panose="020B0604020202020204" pitchFamily="34" charset="0"/>
              </a:rPr>
              <a:t>Parenting When Separated</a:t>
            </a:r>
          </a:p>
          <a:p>
            <a:pPr lvl="0" defTabSz="914400">
              <a:lnSpc>
                <a:spcPct val="107000"/>
              </a:lnSpc>
              <a:defRPr/>
            </a:pPr>
            <a:r>
              <a:rPr lang="en-GB" sz="1050" u="sng" dirty="0">
                <a:solidFill>
                  <a:srgbClr val="0563C1"/>
                </a:solidFill>
                <a:latin typeface="Arial" panose="020B0604020202020204" pitchFamily="34" charset="0"/>
                <a:ea typeface="Calibri" panose="020F0502020204030204" pitchFamily="34" charset="0"/>
                <a:cs typeface="Arial" panose="020B0604020202020204" pitchFamily="34" charset="0"/>
              </a:rPr>
              <a:t>Parenting When Separated for parents of children with SEND</a:t>
            </a:r>
          </a:p>
          <a:p>
            <a:pPr lvl="0" defTabSz="914400">
              <a:lnSpc>
                <a:spcPct val="107000"/>
              </a:lnSpc>
              <a:defRPr/>
            </a:pPr>
            <a:r>
              <a:rPr lang="en-GB" sz="1050" u="sng" dirty="0">
                <a:solidFill>
                  <a:srgbClr val="0070C0"/>
                </a:solidFill>
                <a:latin typeface="Arial" panose="020B0604020202020204" pitchFamily="34" charset="0"/>
                <a:ea typeface="Calibri" panose="020F0502020204030204" pitchFamily="34" charset="0"/>
                <a:cs typeface="Arial" panose="020B0604020202020204" pitchFamily="34" charset="0"/>
              </a:rPr>
              <a:t>Restoring Parent Connection in Difficult Times</a:t>
            </a:r>
          </a:p>
          <a:p>
            <a:pPr lvl="0" defTabSz="914400">
              <a:lnSpc>
                <a:spcPct val="107000"/>
              </a:lnSpc>
              <a:spcAft>
                <a:spcPts val="800"/>
              </a:spcAft>
              <a:defRPr/>
            </a:pPr>
            <a:endParaRPr lang="en-GB" sz="105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defTabSz="914400">
              <a:lnSpc>
                <a:spcPct val="107000"/>
              </a:lnSpc>
              <a:spcAft>
                <a:spcPts val="800"/>
              </a:spcAft>
              <a:defRPr/>
            </a:pPr>
            <a:r>
              <a:rPr lang="en-GB" sz="1050" dirty="0">
                <a:solidFill>
                  <a:prstClr val="black"/>
                </a:solidFill>
                <a:latin typeface="Arial" panose="020B0604020202020204" pitchFamily="34" charset="0"/>
                <a:ea typeface="Calibri" panose="020F0502020204030204" pitchFamily="34" charset="0"/>
                <a:cs typeface="Arial" panose="020B0604020202020204" pitchFamily="34" charset="0"/>
              </a:rPr>
              <a:t>If you would like to know more about the training, resources and courses available to support parental relationships please contact </a:t>
            </a:r>
            <a:r>
              <a:rPr lang="en-GB" sz="1050" dirty="0">
                <a:solidFill>
                  <a:prstClr val="black"/>
                </a:solidFill>
                <a:latin typeface="Arial" panose="020B0604020202020204" pitchFamily="34" charset="0"/>
                <a:ea typeface="Calibri" panose="020F0502020204030204" pitchFamily="34" charset="0"/>
                <a:cs typeface="Arial" panose="020B0604020202020204" pitchFamily="34" charset="0"/>
                <a:hlinkClick r:id="rId8"/>
              </a:rPr>
              <a:t>CSStrategic.Partnerships@hertfordshire.gov.uk</a:t>
            </a:r>
            <a:r>
              <a:rPr lang="en-GB" sz="1050" dirty="0">
                <a:solidFill>
                  <a:prstClr val="black"/>
                </a:solidFill>
                <a:latin typeface="Arial" panose="020B0604020202020204" pitchFamily="34" charset="0"/>
                <a:ea typeface="Calibri" panose="020F050202020403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7C0D3DE4-E500-BEB7-C2C1-8933246E92D6}"/>
              </a:ext>
            </a:extLst>
          </p:cNvPr>
          <p:cNvSpPr txBox="1"/>
          <p:nvPr/>
        </p:nvSpPr>
        <p:spPr>
          <a:xfrm>
            <a:off x="6378770" y="244400"/>
            <a:ext cx="5503506" cy="2054217"/>
          </a:xfrm>
          <a:prstGeom prst="rect">
            <a:avLst/>
          </a:prstGeom>
          <a:solidFill>
            <a:schemeClr val="accent6">
              <a:lumMod val="75000"/>
            </a:schemeClr>
          </a:solid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When working with families do you think about the quality of parental relationships?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Do you feel confident to ask questions about relationship quality?</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Do you know where to signpost for relationship support? </a:t>
            </a:r>
          </a:p>
        </p:txBody>
      </p:sp>
    </p:spTree>
    <p:extLst>
      <p:ext uri="{BB962C8B-B14F-4D97-AF65-F5344CB8AC3E}">
        <p14:creationId xmlns:p14="http://schemas.microsoft.com/office/powerpoint/2010/main" val="2196344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D22FC17-3C7C-315F-DD3A-4B2FCF83A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811701"/>
            <a:ext cx="4236357" cy="355372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E6FA49CE-2DA0-E40A-E72A-9B7BD1F6B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735738">
            <a:off x="6024886" y="4045970"/>
            <a:ext cx="401550" cy="13318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C03DB50-98F2-1B77-4519-6E3A39AAD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5591877"/>
            <a:ext cx="1833747" cy="58894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7C344F74-90FB-3D54-719D-A0C55D425D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3257" y="4711874"/>
            <a:ext cx="2088243" cy="15559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805BF4A-3873-517C-9F40-EDF2944A50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3257" y="265593"/>
            <a:ext cx="1611086" cy="16110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8">
            <a:extLst>
              <a:ext uri="{FF2B5EF4-FFF2-40B4-BE49-F238E27FC236}">
                <a16:creationId xmlns:a16="http://schemas.microsoft.com/office/drawing/2014/main" id="{1E6DAE01-55CC-DE2C-9A43-EB62FDC72DD6}"/>
              </a:ext>
            </a:extLst>
          </p:cNvPr>
          <p:cNvSpPr txBox="1"/>
          <p:nvPr/>
        </p:nvSpPr>
        <p:spPr>
          <a:xfrm>
            <a:off x="4458150" y="899316"/>
            <a:ext cx="5205638" cy="424731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If you offer a great Hertfordshire service, large or small, join hundreds of your peers and reach a wider audience. </a:t>
            </a:r>
          </a:p>
          <a:p>
            <a:pPr lvl="0"/>
            <a:endParaRPr lang="en-GB" dirty="0"/>
          </a:p>
          <a:p>
            <a:pPr lvl="0"/>
            <a:r>
              <a:rPr lang="en-GB" dirty="0"/>
              <a:t>Used by social workers, health and community professionals as well as members of the public to find good quality information, it is easy to create</a:t>
            </a:r>
          </a:p>
          <a:p>
            <a:pPr lvl="0"/>
            <a:r>
              <a:rPr lang="en-GB" dirty="0"/>
              <a:t> </a:t>
            </a:r>
            <a:r>
              <a:rPr lang="en-GB" dirty="0">
                <a:hlinkClick r:id="rId7"/>
              </a:rPr>
              <a:t>a great listing like this one!</a:t>
            </a:r>
            <a:endParaRPr lang="en-GB" dirty="0"/>
          </a:p>
          <a:p>
            <a:pPr lvl="0"/>
            <a:endParaRPr lang="en-GB" dirty="0"/>
          </a:p>
          <a:p>
            <a:pPr lvl="0"/>
            <a:r>
              <a:rPr lang="en-GB" dirty="0"/>
              <a:t>We will send you an annual reminder to keep your details up to date.</a:t>
            </a:r>
          </a:p>
          <a:p>
            <a:pPr lvl="0"/>
            <a:endParaRPr lang="en-GB" dirty="0"/>
          </a:p>
          <a:p>
            <a:pPr lvl="0"/>
            <a:r>
              <a:rPr lang="en-GB" dirty="0"/>
              <a:t>Did you know there is also a Referral Button to enable quick and secure professional- or self-referrals to service providers.</a:t>
            </a:r>
          </a:p>
        </p:txBody>
      </p:sp>
      <p:sp>
        <p:nvSpPr>
          <p:cNvPr id="3" name="TextBox 21">
            <a:extLst>
              <a:ext uri="{FF2B5EF4-FFF2-40B4-BE49-F238E27FC236}">
                <a16:creationId xmlns:a16="http://schemas.microsoft.com/office/drawing/2014/main" id="{872BA35C-1736-0E1D-3683-B6D909B1A700}"/>
              </a:ext>
            </a:extLst>
          </p:cNvPr>
          <p:cNvSpPr txBox="1"/>
          <p:nvPr/>
        </p:nvSpPr>
        <p:spPr>
          <a:xfrm>
            <a:off x="6675336" y="4932795"/>
            <a:ext cx="3341293" cy="1477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Find more </a:t>
            </a:r>
            <a:r>
              <a:rPr lang="en-GB" dirty="0">
                <a:hlinkClick r:id="rId8"/>
              </a:rPr>
              <a:t>Information for professionals</a:t>
            </a:r>
            <a:r>
              <a:rPr lang="en-GB" dirty="0"/>
              <a:t> or contact the HCC Web Team for help </a:t>
            </a:r>
            <a:r>
              <a:rPr lang="en-GB" dirty="0">
                <a:hlinkClick r:id="rId9"/>
              </a:rPr>
              <a:t>web.team@hertfordshire.gov.uk</a:t>
            </a:r>
            <a:endParaRPr lang="en-GB" dirty="0"/>
          </a:p>
          <a:p>
            <a:endParaRPr lang="en-GB" dirty="0"/>
          </a:p>
        </p:txBody>
      </p:sp>
      <p:sp>
        <p:nvSpPr>
          <p:cNvPr id="4" name="TextBox 22">
            <a:extLst>
              <a:ext uri="{FF2B5EF4-FFF2-40B4-BE49-F238E27FC236}">
                <a16:creationId xmlns:a16="http://schemas.microsoft.com/office/drawing/2014/main" id="{ED3CC7D4-18E6-2FF2-6D79-2B59B258C892}"/>
              </a:ext>
            </a:extLst>
          </p:cNvPr>
          <p:cNvSpPr txBox="1"/>
          <p:nvPr/>
        </p:nvSpPr>
        <p:spPr>
          <a:xfrm>
            <a:off x="9877041" y="1871314"/>
            <a:ext cx="2124459" cy="2585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ptos Body"/>
                <a:cs typeface="Arial" panose="020B0604020202020204" pitchFamily="34" charset="0"/>
              </a:rPr>
              <a:t>Scan the QR code to</a:t>
            </a:r>
          </a:p>
          <a:p>
            <a:r>
              <a:rPr lang="en-GB" dirty="0">
                <a:latin typeface="Aptos Body"/>
                <a:cs typeface="Arial" panose="020B0604020202020204" pitchFamily="34" charset="0"/>
              </a:rPr>
              <a:t>get started, or v</a:t>
            </a:r>
            <a:r>
              <a:rPr lang="en-GB" dirty="0"/>
              <a:t>iew our short videos to set up your account and create one or more listings</a:t>
            </a:r>
          </a:p>
          <a:p>
            <a:r>
              <a:rPr lang="en-GB" dirty="0">
                <a:hlinkClick r:id="rId10"/>
              </a:rPr>
              <a:t>Using the Hertfordshire Directory - YouTube</a:t>
            </a:r>
            <a:endParaRPr lang="en-GB" dirty="0"/>
          </a:p>
        </p:txBody>
      </p:sp>
      <p:sp>
        <p:nvSpPr>
          <p:cNvPr id="5" name="Rectangle: Top Corners Rounded 4">
            <a:extLst>
              <a:ext uri="{FF2B5EF4-FFF2-40B4-BE49-F238E27FC236}">
                <a16:creationId xmlns:a16="http://schemas.microsoft.com/office/drawing/2014/main" id="{EDE4D730-9399-6684-D9C3-AB238EAFAF67}"/>
              </a:ext>
              <a:ext uri="{C183D7F6-B498-43B3-948B-1728B52AA6E4}">
                <adec:decorative xmlns:adec="http://schemas.microsoft.com/office/drawing/2017/decorative" val="1"/>
              </a:ext>
            </a:extLst>
          </p:cNvPr>
          <p:cNvSpPr/>
          <p:nvPr/>
        </p:nvSpPr>
        <p:spPr>
          <a:xfrm rot="5400000">
            <a:off x="3323626" y="-2902687"/>
            <a:ext cx="668884" cy="6935128"/>
          </a:xfrm>
          <a:prstGeom prst="round2SameRect">
            <a:avLst/>
          </a:prstGeom>
          <a:solidFill>
            <a:srgbClr val="0B5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Title 1">
            <a:extLst>
              <a:ext uri="{FF2B5EF4-FFF2-40B4-BE49-F238E27FC236}">
                <a16:creationId xmlns:a16="http://schemas.microsoft.com/office/drawing/2014/main" id="{2B676AA4-3DA5-3D4F-BFC6-3264B6085EC7}"/>
              </a:ext>
              <a:ext uri="{C183D7F6-B498-43B3-948B-1728B52AA6E4}">
                <adec:decorative xmlns:adec="http://schemas.microsoft.com/office/drawing/2017/decorative" val="0"/>
              </a:ext>
            </a:extLst>
          </p:cNvPr>
          <p:cNvSpPr txBox="1">
            <a:spLocks/>
          </p:cNvSpPr>
          <p:nvPr/>
        </p:nvSpPr>
        <p:spPr>
          <a:xfrm>
            <a:off x="190500" y="324584"/>
            <a:ext cx="7180001" cy="810126"/>
          </a:xfrm>
          <a:prstGeom prst="rect">
            <a:avLst/>
          </a:prstGeom>
        </p:spPr>
        <p:txBody>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mn-lt"/>
                <a:ea typeface="+mj-ea"/>
                <a:cs typeface="Arial" panose="020B0604020202020204" pitchFamily="34" charset="0"/>
              </a:rPr>
              <a:t>The Hertfordshire Directory</a:t>
            </a:r>
          </a:p>
        </p:txBody>
      </p:sp>
    </p:spTree>
    <p:extLst>
      <p:ext uri="{BB962C8B-B14F-4D97-AF65-F5344CB8AC3E}">
        <p14:creationId xmlns:p14="http://schemas.microsoft.com/office/powerpoint/2010/main" val="2854916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A76B1-CEE3-E8AC-9C59-F6EA8D74CA45}"/>
              </a:ext>
            </a:extLst>
          </p:cNvPr>
          <p:cNvSpPr>
            <a:spLocks noGrp="1"/>
          </p:cNvSpPr>
          <p:nvPr>
            <p:ph type="title"/>
          </p:nvPr>
        </p:nvSpPr>
        <p:spPr/>
        <p:txBody>
          <a:bodyPr/>
          <a:lstStyle/>
          <a:p>
            <a:r>
              <a:rPr lang="en-GB" sz="4400" b="1">
                <a:solidFill>
                  <a:srgbClr val="00B0F0"/>
                </a:solidFill>
                <a:latin typeface="+mn-lt"/>
              </a:rPr>
              <a:t>Key Families First Links</a:t>
            </a:r>
            <a:endParaRPr lang="en-GB" sz="4400" b="1" dirty="0">
              <a:solidFill>
                <a:srgbClr val="00B0F0"/>
              </a:solidFill>
              <a:latin typeface="+mn-lt"/>
            </a:endParaRPr>
          </a:p>
        </p:txBody>
      </p:sp>
      <p:graphicFrame>
        <p:nvGraphicFramePr>
          <p:cNvPr id="7" name="Content Placeholder 2">
            <a:extLst>
              <a:ext uri="{FF2B5EF4-FFF2-40B4-BE49-F238E27FC236}">
                <a16:creationId xmlns:a16="http://schemas.microsoft.com/office/drawing/2014/main" id="{8DEC6395-B73D-A0D6-8C51-EE83CF06E462}"/>
              </a:ext>
            </a:extLst>
          </p:cNvPr>
          <p:cNvGraphicFramePr>
            <a:graphicFrameLocks noGrp="1"/>
          </p:cNvGraphicFramePr>
          <p:nvPr>
            <p:ph idx="1"/>
            <p:extLst>
              <p:ext uri="{D42A27DB-BD31-4B8C-83A1-F6EECF244321}">
                <p14:modId xmlns:p14="http://schemas.microsoft.com/office/powerpoint/2010/main" val="2599050203"/>
              </p:ext>
            </p:extLst>
          </p:nvPr>
        </p:nvGraphicFramePr>
        <p:xfrm>
          <a:off x="365760" y="1664208"/>
          <a:ext cx="11249591" cy="4204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2571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08CBBC59-4637-8082-0EA1-F950C4999152}"/>
              </a:ext>
              <a:ext uri="{C183D7F6-B498-43B3-948B-1728B52AA6E4}">
                <adec:decorative xmlns:adec="http://schemas.microsoft.com/office/drawing/2017/decorative" val="1"/>
              </a:ext>
            </a:extLst>
          </p:cNvPr>
          <p:cNvSpPr/>
          <p:nvPr/>
        </p:nvSpPr>
        <p:spPr>
          <a:xfrm rot="5400000">
            <a:off x="4057368" y="-3899523"/>
            <a:ext cx="810599" cy="8925340"/>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2" name="Title 1">
            <a:extLst>
              <a:ext uri="{FF2B5EF4-FFF2-40B4-BE49-F238E27FC236}">
                <a16:creationId xmlns:a16="http://schemas.microsoft.com/office/drawing/2014/main" id="{D27E654F-87AE-34F6-C044-C6A73C72A88E}"/>
              </a:ext>
            </a:extLst>
          </p:cNvPr>
          <p:cNvSpPr>
            <a:spLocks noGrp="1"/>
          </p:cNvSpPr>
          <p:nvPr>
            <p:ph type="title"/>
          </p:nvPr>
        </p:nvSpPr>
        <p:spPr>
          <a:xfrm>
            <a:off x="331470" y="-482313"/>
            <a:ext cx="10721340" cy="1450757"/>
          </a:xfrm>
        </p:spPr>
        <p:txBody>
          <a:bodyPr>
            <a:normAutofit/>
          </a:bodyPr>
          <a:lstStyle/>
          <a:p>
            <a:r>
              <a:rPr lang="en-GB" sz="4300" dirty="0">
                <a:solidFill>
                  <a:schemeClr val="bg1"/>
                </a:solidFill>
                <a:latin typeface="+mn-lt"/>
              </a:rPr>
              <a:t>FF Partnership Meetings</a:t>
            </a:r>
          </a:p>
        </p:txBody>
      </p:sp>
      <p:sp>
        <p:nvSpPr>
          <p:cNvPr id="4" name="TextBox 3">
            <a:extLst>
              <a:ext uri="{FF2B5EF4-FFF2-40B4-BE49-F238E27FC236}">
                <a16:creationId xmlns:a16="http://schemas.microsoft.com/office/drawing/2014/main" id="{BD67661A-B689-469B-1DAF-8608770B684E}"/>
              </a:ext>
            </a:extLst>
          </p:cNvPr>
          <p:cNvSpPr txBox="1"/>
          <p:nvPr/>
        </p:nvSpPr>
        <p:spPr>
          <a:xfrm>
            <a:off x="434339" y="1143000"/>
            <a:ext cx="9830889" cy="4431983"/>
          </a:xfrm>
          <a:prstGeom prst="rect">
            <a:avLst/>
          </a:prstGeom>
          <a:noFill/>
        </p:spPr>
        <p:txBody>
          <a:bodyPr wrap="square">
            <a:spAutoFit/>
          </a:bodyPr>
          <a:lstStyle/>
          <a:p>
            <a:pPr>
              <a:buNone/>
            </a:pPr>
            <a:r>
              <a:rPr lang="en-GB" sz="2000" dirty="0">
                <a:effectLst/>
              </a:rPr>
              <a:t>The June round of Partnership Meetings are underway, dates are as follows:</a:t>
            </a:r>
            <a:r>
              <a:rPr lang="en-GB" sz="2400" dirty="0">
                <a:effectLst/>
              </a:rPr>
              <a:t> </a:t>
            </a:r>
          </a:p>
          <a:p>
            <a:pPr>
              <a:buNone/>
            </a:pPr>
            <a:endParaRPr lang="en-GB" sz="2400" dirty="0"/>
          </a:p>
          <a:p>
            <a:pPr marL="285750" indent="-285750">
              <a:buFont typeface="Arial" panose="020B0604020202020204" pitchFamily="34" charset="0"/>
              <a:buChar char="•"/>
            </a:pPr>
            <a:r>
              <a:rPr lang="en-GB" b="1" strike="sngStrike" dirty="0"/>
              <a:t>North Herts </a:t>
            </a:r>
            <a:r>
              <a:rPr lang="en-GB" strike="sngStrike" dirty="0"/>
              <a:t>– Wednesday 3</a:t>
            </a:r>
            <a:r>
              <a:rPr lang="en-GB" strike="sngStrike" baseline="30000" dirty="0"/>
              <a:t>rd</a:t>
            </a:r>
            <a:r>
              <a:rPr lang="en-GB" strike="sngStrike" dirty="0"/>
              <a:t> June – 10am – 12pm – The Sadie Centre, Letchworth</a:t>
            </a:r>
          </a:p>
          <a:p>
            <a:endParaRPr lang="en-GB" strike="sngStrike" dirty="0"/>
          </a:p>
          <a:p>
            <a:pPr marL="285750" indent="-285750">
              <a:buFont typeface="Arial" panose="020B0604020202020204" pitchFamily="34" charset="0"/>
              <a:buChar char="•"/>
            </a:pPr>
            <a:r>
              <a:rPr lang="en-GB" b="1" strike="sngStrike" dirty="0"/>
              <a:t>Dacorum/St. Albans </a:t>
            </a:r>
            <a:r>
              <a:rPr lang="en-GB" strike="sngStrike" dirty="0"/>
              <a:t>– Wednesday 10</a:t>
            </a:r>
            <a:r>
              <a:rPr lang="en-GB" strike="sngStrike" baseline="30000" dirty="0"/>
              <a:t>th</a:t>
            </a:r>
            <a:r>
              <a:rPr lang="en-GB" strike="sngStrike" dirty="0"/>
              <a:t> June – 10am-12pm venue ?</a:t>
            </a:r>
          </a:p>
          <a:p>
            <a:pPr marL="285750" indent="-285750">
              <a:buFont typeface="Arial" panose="020B0604020202020204" pitchFamily="34" charset="0"/>
              <a:buChar char="•"/>
            </a:pPr>
            <a:endParaRPr lang="en-GB" dirty="0">
              <a:solidFill>
                <a:srgbClr val="FF0000"/>
              </a:solidFill>
            </a:endParaRPr>
          </a:p>
          <a:p>
            <a:pPr marL="285750" indent="-285750">
              <a:buFont typeface="Arial" panose="020B0604020202020204" pitchFamily="34" charset="0"/>
              <a:buChar char="•"/>
            </a:pPr>
            <a:r>
              <a:rPr lang="en-GB" b="1" dirty="0"/>
              <a:t>Watford, Three Rivers + Hertsmere </a:t>
            </a:r>
            <a:r>
              <a:rPr lang="en-GB" dirty="0"/>
              <a:t>– Thursday 11 June –2pm – 4pm Three Rivers BC</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East Herts </a:t>
            </a:r>
            <a:r>
              <a:rPr lang="en-GB" dirty="0"/>
              <a:t>– Tuesday 16</a:t>
            </a:r>
            <a:r>
              <a:rPr lang="en-GB" baseline="30000" dirty="0"/>
              <a:t>th</a:t>
            </a:r>
            <a:r>
              <a:rPr lang="en-GB" dirty="0"/>
              <a:t> June – 2pm-4pm – online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Stevenage</a:t>
            </a:r>
            <a:r>
              <a:rPr lang="en-GB" dirty="0"/>
              <a:t> – Thursday 18</a:t>
            </a:r>
            <a:r>
              <a:rPr lang="en-GB" baseline="30000" dirty="0"/>
              <a:t>th</a:t>
            </a:r>
            <a:r>
              <a:rPr lang="en-GB" dirty="0"/>
              <a:t> June – 10am-12pm – Stevenage BC</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Welwyn/Hatfield </a:t>
            </a:r>
            <a:r>
              <a:rPr lang="en-GB" dirty="0"/>
              <a:t>– Tuesday 23</a:t>
            </a:r>
            <a:r>
              <a:rPr lang="en-GB" baseline="30000" dirty="0"/>
              <a:t>rd</a:t>
            </a:r>
            <a:r>
              <a:rPr lang="en-GB" dirty="0"/>
              <a:t> June – 10am-12pm – The Hive, Hatfield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Broxbourne</a:t>
            </a:r>
            <a:r>
              <a:rPr lang="en-GB" dirty="0"/>
              <a:t> – Friday 3</a:t>
            </a:r>
            <a:r>
              <a:rPr lang="en-GB" baseline="30000" dirty="0"/>
              <a:t>rd</a:t>
            </a:r>
            <a:r>
              <a:rPr lang="en-GB" dirty="0"/>
              <a:t> July – 10am-12pm Broxbourne BC</a:t>
            </a:r>
          </a:p>
        </p:txBody>
      </p:sp>
      <p:pic>
        <p:nvPicPr>
          <p:cNvPr id="5" name="Graphic 4" descr="Classroom with solid fill">
            <a:extLst>
              <a:ext uri="{FF2B5EF4-FFF2-40B4-BE49-F238E27FC236}">
                <a16:creationId xmlns:a16="http://schemas.microsoft.com/office/drawing/2014/main" id="{2BA578B3-B9F9-0369-A3B4-FCEA80C748D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281624" y="1599007"/>
            <a:ext cx="2476036" cy="2476036"/>
          </a:xfrm>
          <a:prstGeom prst="rect">
            <a:avLst/>
          </a:prstGeom>
        </p:spPr>
      </p:pic>
      <p:sp>
        <p:nvSpPr>
          <p:cNvPr id="3" name="TextBox 2">
            <a:extLst>
              <a:ext uri="{FF2B5EF4-FFF2-40B4-BE49-F238E27FC236}">
                <a16:creationId xmlns:a16="http://schemas.microsoft.com/office/drawing/2014/main" id="{A0139CFA-4C4D-BC83-8C70-39F835857572}"/>
              </a:ext>
            </a:extLst>
          </p:cNvPr>
          <p:cNvSpPr txBox="1"/>
          <p:nvPr/>
        </p:nvSpPr>
        <p:spPr>
          <a:xfrm>
            <a:off x="195944" y="5715000"/>
            <a:ext cx="11996056" cy="369332"/>
          </a:xfrm>
          <a:prstGeom prst="rect">
            <a:avLst/>
          </a:prstGeom>
          <a:noFill/>
        </p:spPr>
        <p:txBody>
          <a:bodyPr wrap="square" rtlCol="0">
            <a:spAutoFit/>
          </a:bodyPr>
          <a:lstStyle/>
          <a:p>
            <a:r>
              <a:rPr lang="en-GB" b="1" dirty="0">
                <a:solidFill>
                  <a:srgbClr val="00B0F0"/>
                </a:solidFill>
              </a:rPr>
              <a:t>Please email: familiesfirst.support.hertfordshire.gov.uk  if you would like an invite or an opportunity to present your service</a:t>
            </a:r>
          </a:p>
        </p:txBody>
      </p:sp>
    </p:spTree>
    <p:extLst>
      <p:ext uri="{BB962C8B-B14F-4D97-AF65-F5344CB8AC3E}">
        <p14:creationId xmlns:p14="http://schemas.microsoft.com/office/powerpoint/2010/main" val="344340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7">
            <a:extLst>
              <a:ext uri="{FF2B5EF4-FFF2-40B4-BE49-F238E27FC236}">
                <a16:creationId xmlns:a16="http://schemas.microsoft.com/office/drawing/2014/main" id="{C8ECC8AF-5CB4-4853-CF8E-9EBEB9791E3B}"/>
              </a:ext>
              <a:ext uri="{C183D7F6-B498-43B3-948B-1728B52AA6E4}">
                <adec:decorative xmlns:adec="http://schemas.microsoft.com/office/drawing/2017/decorative" val="1"/>
              </a:ext>
            </a:extLst>
          </p:cNvPr>
          <p:cNvSpPr/>
          <p:nvPr/>
        </p:nvSpPr>
        <p:spPr>
          <a:xfrm rot="5400000">
            <a:off x="3297027" y="-3175546"/>
            <a:ext cx="810599" cy="7404653"/>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2" name="Title 1">
            <a:extLst>
              <a:ext uri="{FF2B5EF4-FFF2-40B4-BE49-F238E27FC236}">
                <a16:creationId xmlns:a16="http://schemas.microsoft.com/office/drawing/2014/main" id="{89D34B18-76DE-10A2-7702-78D38D87853D}"/>
              </a:ext>
            </a:extLst>
          </p:cNvPr>
          <p:cNvSpPr>
            <a:spLocks noGrp="1"/>
          </p:cNvSpPr>
          <p:nvPr>
            <p:ph type="title"/>
          </p:nvPr>
        </p:nvSpPr>
        <p:spPr>
          <a:xfrm>
            <a:off x="646043" y="-155568"/>
            <a:ext cx="10509637" cy="1055180"/>
          </a:xfrm>
        </p:spPr>
        <p:txBody>
          <a:bodyPr/>
          <a:lstStyle/>
          <a:p>
            <a:r>
              <a:rPr lang="en-GB" sz="4300" b="1" dirty="0">
                <a:solidFill>
                  <a:schemeClr val="bg1"/>
                </a:solidFill>
                <a:latin typeface="+mn-lt"/>
              </a:rPr>
              <a:t>It’s Young Carers Week</a:t>
            </a:r>
          </a:p>
        </p:txBody>
      </p:sp>
      <p:pic>
        <p:nvPicPr>
          <p:cNvPr id="4" name="Picture 3">
            <a:extLst>
              <a:ext uri="{FF2B5EF4-FFF2-40B4-BE49-F238E27FC236}">
                <a16:creationId xmlns:a16="http://schemas.microsoft.com/office/drawing/2014/main" id="{DD35D24A-17E2-4E20-DBC3-EB96BA31D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2948" y="121481"/>
            <a:ext cx="4369904" cy="6180910"/>
          </a:xfrm>
          <a:prstGeom prst="rect">
            <a:avLst/>
          </a:prstGeom>
        </p:spPr>
      </p:pic>
      <p:sp>
        <p:nvSpPr>
          <p:cNvPr id="6" name="TextBox 5">
            <a:extLst>
              <a:ext uri="{FF2B5EF4-FFF2-40B4-BE49-F238E27FC236}">
                <a16:creationId xmlns:a16="http://schemas.microsoft.com/office/drawing/2014/main" id="{BA6E5008-B7EB-AF44-C4C0-0FF145AB6895}"/>
              </a:ext>
            </a:extLst>
          </p:cNvPr>
          <p:cNvSpPr txBox="1"/>
          <p:nvPr/>
        </p:nvSpPr>
        <p:spPr>
          <a:xfrm>
            <a:off x="646043" y="983976"/>
            <a:ext cx="6728792" cy="4278094"/>
          </a:xfrm>
          <a:prstGeom prst="rect">
            <a:avLst/>
          </a:prstGeom>
          <a:noFill/>
        </p:spPr>
        <p:txBody>
          <a:bodyPr wrap="square">
            <a:spAutoFit/>
          </a:bodyPr>
          <a:lstStyle/>
          <a:p>
            <a:pPr>
              <a:buNone/>
            </a:pPr>
            <a:r>
              <a:rPr lang="en-GB" sz="1800" dirty="0">
                <a:effectLst/>
                <a:latin typeface="Aptos" panose="020B0004020202020204" pitchFamily="34" charset="0"/>
                <a:ea typeface="Aptos" panose="020B0004020202020204" pitchFamily="34" charset="0"/>
                <a:cs typeface="Aptos" panose="020B0004020202020204" pitchFamily="34" charset="0"/>
              </a:rPr>
              <a:t>Will you take action this week and beyond, to make a real and lasting difference in the lives of young carers?</a:t>
            </a:r>
          </a:p>
          <a:p>
            <a:pPr>
              <a:buNone/>
            </a:pP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Aptos" panose="020B0004020202020204" pitchFamily="34" charset="0"/>
                <a:cs typeface="Aptos" panose="020B0004020202020204" pitchFamily="34" charset="0"/>
              </a:rPr>
              <a:t>Unsupported young carers may face significant challenges balancing their own needs aspirations with caregiving responsibilities.  Emotional stress, social isolation, academic struggles and their physical caring role can impact their well-being and future opportunities if not understood and supported.  </a:t>
            </a:r>
          </a:p>
          <a:p>
            <a:pPr>
              <a:buNone/>
            </a:pP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ptos" panose="020B0004020202020204" pitchFamily="34" charset="0"/>
                <a:ea typeface="Aptos" panose="020B0004020202020204" pitchFamily="34" charset="0"/>
                <a:cs typeface="Aptos" panose="020B0004020202020204" pitchFamily="34" charset="0"/>
              </a:rPr>
              <a:t>If you think someone you know may be a young carer, please visit: </a:t>
            </a:r>
            <a:r>
              <a:rPr lang="en-GB"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www.hertfordshire.gov.uk/youngcarers</a:t>
            </a:r>
            <a:r>
              <a:rPr lang="en-GB" sz="1800" dirty="0">
                <a:effectLst/>
                <a:latin typeface="Aptos" panose="020B0004020202020204" pitchFamily="34" charset="0"/>
                <a:ea typeface="Aptos" panose="020B0004020202020204" pitchFamily="34" charset="0"/>
                <a:cs typeface="Aptos" panose="020B0004020202020204" pitchFamily="34" charset="0"/>
              </a:rPr>
              <a:t>  for further information and support and/or contact the team </a:t>
            </a:r>
            <a:r>
              <a:rPr lang="en-GB"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4"/>
              </a:rPr>
              <a:t>YoungCarers@hertfordshire.gov.uk</a:t>
            </a:r>
            <a:r>
              <a:rPr lang="en-GB" sz="1800" dirty="0">
                <a:effectLst/>
                <a:latin typeface="Aptos" panose="020B0004020202020204" pitchFamily="34" charset="0"/>
                <a:ea typeface="Aptos" panose="020B0004020202020204" pitchFamily="34" charset="0"/>
                <a:cs typeface="Aptos" panose="020B0004020202020204" pitchFamily="34" charset="0"/>
              </a:rPr>
              <a:t> .</a:t>
            </a:r>
          </a:p>
          <a:p>
            <a:pPr>
              <a:buNone/>
            </a:pPr>
            <a:endParaRPr lang="en-GB" dirty="0">
              <a:latin typeface="Aptos" panose="020B0004020202020204" pitchFamily="34" charset="0"/>
              <a:ea typeface="Aptos" panose="020B0004020202020204" pitchFamily="34" charset="0"/>
              <a:cs typeface="Aptos" panose="020B0004020202020204" pitchFamily="34" charset="0"/>
            </a:endParaRPr>
          </a:p>
          <a:p>
            <a:pPr>
              <a:buNone/>
            </a:pPr>
            <a:r>
              <a:rPr lang="en-GB" sz="2000" b="1" dirty="0">
                <a:solidFill>
                  <a:srgbClr val="00B0F0"/>
                </a:solidFill>
                <a:effectLst/>
                <a:latin typeface="Aptos" panose="020B0004020202020204" pitchFamily="34" charset="0"/>
                <a:ea typeface="Aptos" panose="020B0004020202020204" pitchFamily="34"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7" name="TextBox 6">
            <a:extLst>
              <a:ext uri="{FF2B5EF4-FFF2-40B4-BE49-F238E27FC236}">
                <a16:creationId xmlns:a16="http://schemas.microsoft.com/office/drawing/2014/main" id="{A3D5584D-9AE6-F4AC-3F29-E4EA5ECA033B}"/>
              </a:ext>
            </a:extLst>
          </p:cNvPr>
          <p:cNvSpPr txBox="1"/>
          <p:nvPr/>
        </p:nvSpPr>
        <p:spPr>
          <a:xfrm>
            <a:off x="646043" y="4858361"/>
            <a:ext cx="6897757" cy="1015663"/>
          </a:xfrm>
          <a:prstGeom prst="rect">
            <a:avLst/>
          </a:prstGeom>
          <a:solidFill>
            <a:schemeClr val="accent4">
              <a:lumMod val="20000"/>
              <a:lumOff val="80000"/>
            </a:schemeClr>
          </a:solidFill>
        </p:spPr>
        <p:txBody>
          <a:bodyPr wrap="square" rtlCol="0">
            <a:spAutoFit/>
          </a:bodyPr>
          <a:lstStyle/>
          <a:p>
            <a:r>
              <a:rPr lang="en-GB" dirty="0"/>
              <a:t>PLEASE NOTE:</a:t>
            </a:r>
          </a:p>
          <a:p>
            <a:r>
              <a:rPr lang="en-GB" sz="1400" b="1" dirty="0"/>
              <a:t>For those involved in Families First Assessments (FFA) </a:t>
            </a:r>
            <a:r>
              <a:rPr lang="en-GB" sz="1400" dirty="0"/>
              <a:t>: Previously the question about young carers referred to </a:t>
            </a:r>
            <a:r>
              <a:rPr lang="en-GB" sz="1400" b="1" dirty="0"/>
              <a:t>Carers in Hertfordshire</a:t>
            </a:r>
            <a:r>
              <a:rPr lang="en-GB" sz="1400" dirty="0"/>
              <a:t>.  As of today, the FFA mirrors the new YC support pathway: </a:t>
            </a:r>
            <a:r>
              <a:rPr lang="en-GB" sz="1400" dirty="0">
                <a:hlinkClick r:id="rId5"/>
              </a:rPr>
              <a:t>Young carers – information for professionals | Hertfordshire County Council</a:t>
            </a:r>
            <a:endParaRPr lang="en-GB" sz="1400" dirty="0"/>
          </a:p>
        </p:txBody>
      </p:sp>
    </p:spTree>
    <p:extLst>
      <p:ext uri="{BB962C8B-B14F-4D97-AF65-F5344CB8AC3E}">
        <p14:creationId xmlns:p14="http://schemas.microsoft.com/office/powerpoint/2010/main" val="68687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1D1F-6F49-3588-3B18-82F92502E404}"/>
              </a:ext>
            </a:extLst>
          </p:cNvPr>
          <p:cNvSpPr>
            <a:spLocks noGrp="1"/>
          </p:cNvSpPr>
          <p:nvPr>
            <p:ph type="title"/>
          </p:nvPr>
        </p:nvSpPr>
        <p:spPr/>
        <p:txBody>
          <a:bodyPr/>
          <a:lstStyle/>
          <a:p>
            <a:endParaRPr lang="en-GB"/>
          </a:p>
        </p:txBody>
      </p:sp>
      <p:graphicFrame>
        <p:nvGraphicFramePr>
          <p:cNvPr id="3" name="Object 2">
            <a:hlinkClick r:id="" action="ppaction://ole?verb=0"/>
            <a:extLst>
              <a:ext uri="{FF2B5EF4-FFF2-40B4-BE49-F238E27FC236}">
                <a16:creationId xmlns:a16="http://schemas.microsoft.com/office/drawing/2014/main" id="{8B033E09-3B21-548A-9D2B-9CD1569EE57D}"/>
              </a:ext>
            </a:extLst>
          </p:cNvPr>
          <p:cNvGraphicFramePr>
            <a:graphicFrameLocks noChangeAspect="1"/>
          </p:cNvGraphicFramePr>
          <p:nvPr>
            <p:extLst>
              <p:ext uri="{D42A27DB-BD31-4B8C-83A1-F6EECF244321}">
                <p14:modId xmlns:p14="http://schemas.microsoft.com/office/powerpoint/2010/main" val="828360304"/>
              </p:ext>
            </p:extLst>
          </p:nvPr>
        </p:nvGraphicFramePr>
        <p:xfrm>
          <a:off x="489639" y="0"/>
          <a:ext cx="11063605" cy="6223278"/>
        </p:xfrm>
        <a:graphic>
          <a:graphicData uri="http://schemas.openxmlformats.org/presentationml/2006/ole">
            <mc:AlternateContent xmlns:mc="http://schemas.openxmlformats.org/markup-compatibility/2006">
              <mc:Choice xmlns:v="urn:schemas-microsoft-com:vml" Requires="v">
                <p:oleObj name="Presentation" r:id="rId2" imgW="5972846" imgH="3358921" progId="PowerPoint.Show.12">
                  <p:embed/>
                </p:oleObj>
              </mc:Choice>
              <mc:Fallback>
                <p:oleObj name="Presentation" r:id="rId2" imgW="5972846" imgH="3358921" progId="PowerPoint.Show.12">
                  <p:embed/>
                  <p:pic>
                    <p:nvPicPr>
                      <p:cNvPr id="3" name="Object 2">
                        <a:hlinkClick r:id="" action="ppaction://ole?verb=0"/>
                        <a:extLst>
                          <a:ext uri="{FF2B5EF4-FFF2-40B4-BE49-F238E27FC236}">
                            <a16:creationId xmlns:a16="http://schemas.microsoft.com/office/drawing/2014/main" id="{8B033E09-3B21-548A-9D2B-9CD1569EE57D}"/>
                          </a:ext>
                        </a:extLst>
                      </p:cNvPr>
                      <p:cNvPicPr/>
                      <p:nvPr/>
                    </p:nvPicPr>
                    <p:blipFill>
                      <a:blip r:embed="rId3"/>
                      <a:stretch>
                        <a:fillRect/>
                      </a:stretch>
                    </p:blipFill>
                    <p:spPr>
                      <a:xfrm>
                        <a:off x="489639" y="0"/>
                        <a:ext cx="11063605" cy="6223278"/>
                      </a:xfrm>
                      <a:prstGeom prst="rect">
                        <a:avLst/>
                      </a:prstGeom>
                    </p:spPr>
                  </p:pic>
                </p:oleObj>
              </mc:Fallback>
            </mc:AlternateContent>
          </a:graphicData>
        </a:graphic>
      </p:graphicFrame>
      <p:sp>
        <p:nvSpPr>
          <p:cNvPr id="4" name="Rectangle: Top Corners Rounded 3">
            <a:extLst>
              <a:ext uri="{FF2B5EF4-FFF2-40B4-BE49-F238E27FC236}">
                <a16:creationId xmlns:a16="http://schemas.microsoft.com/office/drawing/2014/main" id="{B0D2D73F-AEAF-AE04-4064-0ABB8330ABE4}"/>
              </a:ext>
              <a:ext uri="{C183D7F6-B498-43B3-948B-1728B52AA6E4}">
                <adec:decorative xmlns:adec="http://schemas.microsoft.com/office/drawing/2017/decorative" val="1"/>
              </a:ext>
            </a:extLst>
          </p:cNvPr>
          <p:cNvSpPr/>
          <p:nvPr/>
        </p:nvSpPr>
        <p:spPr>
          <a:xfrm rot="5400000">
            <a:off x="3297027" y="-3175546"/>
            <a:ext cx="810599" cy="7404653"/>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5" name="Title 1">
            <a:extLst>
              <a:ext uri="{FF2B5EF4-FFF2-40B4-BE49-F238E27FC236}">
                <a16:creationId xmlns:a16="http://schemas.microsoft.com/office/drawing/2014/main" id="{3A4F29F2-0502-5484-A2F1-D206E0B770B2}"/>
              </a:ext>
            </a:extLst>
          </p:cNvPr>
          <p:cNvSpPr txBox="1">
            <a:spLocks/>
          </p:cNvSpPr>
          <p:nvPr/>
        </p:nvSpPr>
        <p:spPr>
          <a:xfrm>
            <a:off x="646043" y="-155568"/>
            <a:ext cx="10509637" cy="105518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300" b="1" dirty="0">
                <a:solidFill>
                  <a:schemeClr val="bg1"/>
                </a:solidFill>
                <a:latin typeface="+mn-lt"/>
              </a:rPr>
              <a:t>Other Support for Carers</a:t>
            </a:r>
          </a:p>
        </p:txBody>
      </p:sp>
    </p:spTree>
    <p:extLst>
      <p:ext uri="{BB962C8B-B14F-4D97-AF65-F5344CB8AC3E}">
        <p14:creationId xmlns:p14="http://schemas.microsoft.com/office/powerpoint/2010/main" val="703930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CF6A2-3B73-9A6C-2CB0-C1E04FB736C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BB8C32B-3835-6FC3-CDCA-606B60E59EE3}"/>
              </a:ext>
            </a:extLst>
          </p:cNvPr>
          <p:cNvSpPr txBox="1"/>
          <p:nvPr/>
        </p:nvSpPr>
        <p:spPr>
          <a:xfrm>
            <a:off x="268107" y="1482719"/>
            <a:ext cx="7510007" cy="5355312"/>
          </a:xfrm>
          <a:prstGeom prst="rect">
            <a:avLst/>
          </a:prstGeom>
          <a:noFill/>
        </p:spPr>
        <p:txBody>
          <a:bodyPr wrap="square">
            <a:spAutoFit/>
          </a:bodyPr>
          <a:lstStyle/>
          <a:p>
            <a:r>
              <a:rPr lang="en-GB" b="1" dirty="0"/>
              <a:t>We need your support!</a:t>
            </a:r>
            <a:endParaRPr lang="en-GB" dirty="0"/>
          </a:p>
          <a:p>
            <a:r>
              <a:rPr lang="en-GB" dirty="0"/>
              <a:t> </a:t>
            </a:r>
          </a:p>
          <a:p>
            <a:r>
              <a:rPr lang="en-GB" dirty="0"/>
              <a:t>In Hertfordshire, we are building on the strong foundations of our Family Centre Service to introduce </a:t>
            </a:r>
            <a:r>
              <a:rPr lang="en-GB" b="1" dirty="0"/>
              <a:t>Best Start Family Hubs</a:t>
            </a:r>
            <a:r>
              <a:rPr lang="en-GB" dirty="0"/>
              <a:t>, strengthening how we support children, young people and families. If you are a professional working with children and young people in Stevenage (0–19, or up to 25 with SEND), we warmly invite you to join us for this important partnership event at either Watford or Stevenage. </a:t>
            </a:r>
          </a:p>
          <a:p>
            <a:r>
              <a:rPr lang="en-GB" dirty="0"/>
              <a:t> </a:t>
            </a:r>
          </a:p>
          <a:p>
            <a:r>
              <a:rPr lang="en-GB" dirty="0"/>
              <a:t>This event will be an opportunity to come together, share perspectives, and help shape a joined‑up approach that puts families and children at the centre. </a:t>
            </a:r>
          </a:p>
          <a:p>
            <a:r>
              <a:rPr lang="en-GB" dirty="0"/>
              <a:t>At the event, we will: </a:t>
            </a:r>
            <a:br>
              <a:rPr lang="en-GB" dirty="0"/>
            </a:br>
            <a:endParaRPr lang="en-GB" dirty="0"/>
          </a:p>
          <a:p>
            <a:pPr marL="285750" lvl="0" indent="-285750">
              <a:buFont typeface="Arial" panose="020B0604020202020204" pitchFamily="34" charset="0"/>
              <a:buChar char="•"/>
            </a:pPr>
            <a:r>
              <a:rPr lang="en-GB" sz="1400" dirty="0"/>
              <a:t>Hear about the shared ambitions for joining up services in line with the Best Start in Life Strategy. </a:t>
            </a:r>
          </a:p>
          <a:p>
            <a:pPr marL="285750" lvl="0" indent="-285750">
              <a:buFont typeface="Arial" panose="020B0604020202020204" pitchFamily="34" charset="0"/>
              <a:buChar char="•"/>
            </a:pPr>
            <a:r>
              <a:rPr lang="en-GB" sz="1400" dirty="0"/>
              <a:t>Explore what families have told us matters most when accessing services, and how we can deliver on these priorities through our Best Start Local Plan.</a:t>
            </a:r>
          </a:p>
          <a:p>
            <a:pPr marL="285750" lvl="0" indent="-285750">
              <a:buFont typeface="Arial" panose="020B0604020202020204" pitchFamily="34" charset="0"/>
              <a:buChar char="•"/>
            </a:pPr>
            <a:r>
              <a:rPr lang="en-GB" sz="1400" dirty="0"/>
              <a:t>Co‑produce the Best Start Family Hub network model, agreeing how we work in partnership and our collective commitment to improving outcomes for children and families.</a:t>
            </a:r>
          </a:p>
          <a:p>
            <a:pPr marL="285750" indent="-285750">
              <a:buFont typeface="Arial" panose="020B0604020202020204" pitchFamily="34" charset="0"/>
              <a:buChar char="•"/>
            </a:pPr>
            <a:endParaRPr lang="en-GB" sz="1400" dirty="0"/>
          </a:p>
          <a:p>
            <a:pPr>
              <a:buNone/>
            </a:pPr>
            <a:endParaRPr lang="en-GB" sz="2400" dirty="0"/>
          </a:p>
        </p:txBody>
      </p:sp>
      <p:sp>
        <p:nvSpPr>
          <p:cNvPr id="5" name="TextBox 4">
            <a:extLst>
              <a:ext uri="{FF2B5EF4-FFF2-40B4-BE49-F238E27FC236}">
                <a16:creationId xmlns:a16="http://schemas.microsoft.com/office/drawing/2014/main" id="{0ACC4D6E-B112-220A-AC12-2E80E5FA3D91}"/>
              </a:ext>
            </a:extLst>
          </p:cNvPr>
          <p:cNvSpPr txBox="1"/>
          <p:nvPr/>
        </p:nvSpPr>
        <p:spPr>
          <a:xfrm>
            <a:off x="8046223" y="2166156"/>
            <a:ext cx="3819110" cy="3970318"/>
          </a:xfrm>
          <a:prstGeom prst="rect">
            <a:avLst/>
          </a:prstGeom>
          <a:solidFill>
            <a:schemeClr val="accent4">
              <a:lumMod val="20000"/>
              <a:lumOff val="80000"/>
            </a:schemeClr>
          </a:solidFill>
        </p:spPr>
        <p:txBody>
          <a:bodyPr wrap="square">
            <a:spAutoFit/>
          </a:bodyPr>
          <a:lstStyle/>
          <a:p>
            <a:r>
              <a:rPr lang="en-GB" b="1" dirty="0"/>
              <a:t>Dates, times and venues:</a:t>
            </a:r>
            <a:endParaRPr lang="en-GB" dirty="0"/>
          </a:p>
          <a:p>
            <a:r>
              <a:rPr lang="en-GB" dirty="0"/>
              <a:t> </a:t>
            </a:r>
          </a:p>
          <a:p>
            <a:r>
              <a:rPr lang="en-GB" dirty="0"/>
              <a:t>Stevenage event: </a:t>
            </a:r>
            <a:r>
              <a:rPr lang="en-GB" b="1" dirty="0"/>
              <a:t>Mon 29th June 2026, 09:30AM - 12:00PM</a:t>
            </a:r>
            <a:r>
              <a:rPr lang="en-GB" dirty="0"/>
              <a:t> at the Hertfordshire Development Centre, Six Hills Way, Stevenage, SG1 2FQ</a:t>
            </a:r>
          </a:p>
          <a:p>
            <a:endParaRPr lang="en-GB" dirty="0"/>
          </a:p>
          <a:p>
            <a:r>
              <a:rPr lang="en-GB" dirty="0"/>
              <a:t>Watford event: </a:t>
            </a:r>
            <a:r>
              <a:rPr lang="en-GB" b="1" dirty="0"/>
              <a:t>Tues 30th June 2026, 09:30AM - 12:00PM </a:t>
            </a:r>
            <a:r>
              <a:rPr lang="en-GB" dirty="0"/>
              <a:t>at The Hive, Croxley Park, Hatters Lane, Watford, WD18 8AS</a:t>
            </a:r>
          </a:p>
          <a:p>
            <a:r>
              <a:rPr lang="en-GB" dirty="0"/>
              <a:t> </a:t>
            </a:r>
          </a:p>
          <a:p>
            <a:r>
              <a:rPr lang="en-GB" dirty="0"/>
              <a:t>Book your place now - </a:t>
            </a:r>
            <a:r>
              <a:rPr lang="en-GB" u="sng" dirty="0">
                <a:hlinkClick r:id="rId2"/>
              </a:rPr>
              <a:t>https://bit.ly/4tS2Sjf</a:t>
            </a:r>
            <a:endParaRPr lang="en-GB" dirty="0"/>
          </a:p>
        </p:txBody>
      </p:sp>
      <p:pic>
        <p:nvPicPr>
          <p:cNvPr id="8" name="Picture 7">
            <a:extLst>
              <a:ext uri="{FF2B5EF4-FFF2-40B4-BE49-F238E27FC236}">
                <a16:creationId xmlns:a16="http://schemas.microsoft.com/office/drawing/2014/main" id="{878F646F-F7A1-3628-1A03-AAF87D64E32B}"/>
              </a:ext>
            </a:extLst>
          </p:cNvPr>
          <p:cNvPicPr>
            <a:picLocks noChangeAspect="1"/>
          </p:cNvPicPr>
          <p:nvPr/>
        </p:nvPicPr>
        <p:blipFill>
          <a:blip r:embed="rId3"/>
          <a:srcRect r="16040"/>
          <a:stretch>
            <a:fillRect/>
          </a:stretch>
        </p:blipFill>
        <p:spPr>
          <a:xfrm>
            <a:off x="9073795" y="419231"/>
            <a:ext cx="3052050" cy="1053548"/>
          </a:xfrm>
          <a:prstGeom prst="rect">
            <a:avLst/>
          </a:prstGeom>
        </p:spPr>
      </p:pic>
      <p:sp>
        <p:nvSpPr>
          <p:cNvPr id="9" name="Rectangle: Top Corners Rounded 8">
            <a:extLst>
              <a:ext uri="{FF2B5EF4-FFF2-40B4-BE49-F238E27FC236}">
                <a16:creationId xmlns:a16="http://schemas.microsoft.com/office/drawing/2014/main" id="{D6324E01-F1C4-D2C0-1806-60B5CCECDD16}"/>
              </a:ext>
              <a:ext uri="{C183D7F6-B498-43B3-948B-1728B52AA6E4}">
                <adec:decorative xmlns:adec="http://schemas.microsoft.com/office/drawing/2017/decorative" val="1"/>
              </a:ext>
            </a:extLst>
          </p:cNvPr>
          <p:cNvSpPr/>
          <p:nvPr/>
        </p:nvSpPr>
        <p:spPr>
          <a:xfrm rot="5400000">
            <a:off x="3805201" y="-3637418"/>
            <a:ext cx="1314933" cy="8925340"/>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10" name="Title 1">
            <a:extLst>
              <a:ext uri="{FF2B5EF4-FFF2-40B4-BE49-F238E27FC236}">
                <a16:creationId xmlns:a16="http://schemas.microsoft.com/office/drawing/2014/main" id="{905510B1-D9AD-76CE-766C-D4945D730177}"/>
              </a:ext>
            </a:extLst>
          </p:cNvPr>
          <p:cNvSpPr txBox="1">
            <a:spLocks/>
          </p:cNvSpPr>
          <p:nvPr/>
        </p:nvSpPr>
        <p:spPr>
          <a:xfrm>
            <a:off x="214612" y="204049"/>
            <a:ext cx="10385208" cy="1268730"/>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b="1" dirty="0">
                <a:solidFill>
                  <a:schemeClr val="bg1"/>
                </a:solidFill>
              </a:rPr>
              <a:t>Best Start Family Hub &amp; Healthy </a:t>
            </a:r>
            <a:br>
              <a:rPr lang="en-GB" b="1" dirty="0">
                <a:solidFill>
                  <a:schemeClr val="bg1"/>
                </a:solidFill>
              </a:rPr>
            </a:br>
            <a:r>
              <a:rPr lang="en-GB" b="1" dirty="0">
                <a:solidFill>
                  <a:schemeClr val="bg1"/>
                </a:solidFill>
              </a:rPr>
              <a:t>Babies Partnership events</a:t>
            </a:r>
            <a:endParaRPr lang="en-GB" dirty="0">
              <a:solidFill>
                <a:schemeClr val="bg1"/>
              </a:solidFill>
              <a:latin typeface="+mn-lt"/>
            </a:endParaRPr>
          </a:p>
        </p:txBody>
      </p:sp>
    </p:spTree>
    <p:extLst>
      <p:ext uri="{BB962C8B-B14F-4D97-AF65-F5344CB8AC3E}">
        <p14:creationId xmlns:p14="http://schemas.microsoft.com/office/powerpoint/2010/main" val="2797002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C479AE20-259C-D49A-9713-3F5D7BA0C4F3}"/>
              </a:ext>
              <a:ext uri="{C183D7F6-B498-43B3-948B-1728B52AA6E4}">
                <adec:decorative xmlns:adec="http://schemas.microsoft.com/office/drawing/2017/decorative" val="1"/>
              </a:ext>
            </a:extLst>
          </p:cNvPr>
          <p:cNvSpPr/>
          <p:nvPr/>
        </p:nvSpPr>
        <p:spPr>
          <a:xfrm rot="5400000">
            <a:off x="3805201" y="-3637418"/>
            <a:ext cx="1314933" cy="8925340"/>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2" name="Title 1">
            <a:extLst>
              <a:ext uri="{FF2B5EF4-FFF2-40B4-BE49-F238E27FC236}">
                <a16:creationId xmlns:a16="http://schemas.microsoft.com/office/drawing/2014/main" id="{387C5A64-02F7-E5E5-448F-F42185348163}"/>
              </a:ext>
            </a:extLst>
          </p:cNvPr>
          <p:cNvSpPr>
            <a:spLocks noGrp="1"/>
          </p:cNvSpPr>
          <p:nvPr>
            <p:ph type="title"/>
          </p:nvPr>
        </p:nvSpPr>
        <p:spPr>
          <a:xfrm>
            <a:off x="222637" y="0"/>
            <a:ext cx="10058400" cy="1450757"/>
          </a:xfrm>
        </p:spPr>
        <p:txBody>
          <a:bodyPr>
            <a:normAutofit/>
          </a:bodyPr>
          <a:lstStyle/>
          <a:p>
            <a:r>
              <a:rPr lang="en-GB" sz="4000" b="1" dirty="0">
                <a:solidFill>
                  <a:schemeClr val="bg1"/>
                </a:solidFill>
              </a:rPr>
              <a:t>Health and development advice for families </a:t>
            </a:r>
            <a:br>
              <a:rPr lang="en-GB" sz="4000" b="1" dirty="0">
                <a:solidFill>
                  <a:schemeClr val="bg1"/>
                </a:solidFill>
              </a:rPr>
            </a:br>
            <a:r>
              <a:rPr lang="en-GB" sz="4000" b="1" dirty="0">
                <a:solidFill>
                  <a:schemeClr val="bg1"/>
                </a:solidFill>
              </a:rPr>
              <a:t>and those working with young children</a:t>
            </a:r>
          </a:p>
        </p:txBody>
      </p:sp>
      <p:sp>
        <p:nvSpPr>
          <p:cNvPr id="4" name="TextBox 3">
            <a:extLst>
              <a:ext uri="{FF2B5EF4-FFF2-40B4-BE49-F238E27FC236}">
                <a16:creationId xmlns:a16="http://schemas.microsoft.com/office/drawing/2014/main" id="{50F48508-25EE-EFB2-7620-6F633091AA0D}"/>
              </a:ext>
            </a:extLst>
          </p:cNvPr>
          <p:cNvSpPr txBox="1"/>
          <p:nvPr/>
        </p:nvSpPr>
        <p:spPr>
          <a:xfrm>
            <a:off x="292211" y="1907739"/>
            <a:ext cx="6984609" cy="3693319"/>
          </a:xfrm>
          <a:prstGeom prst="rect">
            <a:avLst/>
          </a:prstGeom>
          <a:noFill/>
        </p:spPr>
        <p:txBody>
          <a:bodyPr wrap="square">
            <a:spAutoFit/>
          </a:bodyPr>
          <a:lstStyle/>
          <a:p>
            <a:pPr>
              <a:buNone/>
            </a:pPr>
            <a:r>
              <a:rPr lang="en-GB" sz="2400" dirty="0"/>
              <a:t>Hertfordshire's Family Centre Service have very useful </a:t>
            </a:r>
            <a:r>
              <a:rPr lang="en-GB" sz="2400" dirty="0">
                <a:hlinkClick r:id="rId2"/>
              </a:rPr>
              <a:t>information and webinars</a:t>
            </a:r>
            <a:r>
              <a:rPr lang="en-GB" sz="2400" dirty="0"/>
              <a:t> for you to share with families on the topics of:-</a:t>
            </a:r>
          </a:p>
          <a:p>
            <a:pPr>
              <a:buNone/>
            </a:pPr>
            <a:endParaRPr lang="en-GB" dirty="0"/>
          </a:p>
          <a:p>
            <a:pPr marL="285750" indent="-285750">
              <a:buFont typeface="Arial" panose="020B0604020202020204" pitchFamily="34" charset="0"/>
              <a:buChar char="•"/>
            </a:pPr>
            <a:r>
              <a:rPr lang="en-GB" sz="2400" dirty="0"/>
              <a:t>Oral Health: </a:t>
            </a:r>
            <a:r>
              <a:rPr lang="en-GB" sz="2400" dirty="0">
                <a:hlinkClick r:id="rId3"/>
              </a:rPr>
              <a:t>Oral Health Webinar</a:t>
            </a:r>
            <a:endParaRPr lang="en-GB" sz="2400" dirty="0"/>
          </a:p>
          <a:p>
            <a:pPr marL="285750" indent="-285750">
              <a:buFont typeface="Arial" panose="020B0604020202020204" pitchFamily="34" charset="0"/>
              <a:buChar char="•"/>
            </a:pPr>
            <a:r>
              <a:rPr lang="en-GB" sz="2400" dirty="0"/>
              <a:t>Toilet Training: </a:t>
            </a:r>
            <a:r>
              <a:rPr lang="en-GB" sz="2400" dirty="0">
                <a:hlinkClick r:id="rId4"/>
              </a:rPr>
              <a:t>Toilet Training Webinar</a:t>
            </a:r>
            <a:endParaRPr lang="en-GB" sz="2400" dirty="0"/>
          </a:p>
          <a:p>
            <a:pPr marL="285750" indent="-285750">
              <a:buFont typeface="Arial" panose="020B0604020202020204" pitchFamily="34" charset="0"/>
              <a:buChar char="•"/>
            </a:pPr>
            <a:r>
              <a:rPr lang="en-GB" sz="2400" dirty="0"/>
              <a:t>Sleep webinar: </a:t>
            </a:r>
            <a:r>
              <a:rPr lang="en-GB" sz="2400" dirty="0">
                <a:hlinkClick r:id="rId5"/>
              </a:rPr>
              <a:t>Sleep Webinar</a:t>
            </a:r>
            <a:endParaRPr lang="en-GB" sz="2400" dirty="0"/>
          </a:p>
          <a:p>
            <a:pPr marL="285750" indent="-285750">
              <a:buFont typeface="Arial" panose="020B0604020202020204" pitchFamily="34" charset="0"/>
              <a:buChar char="•"/>
            </a:pPr>
            <a:r>
              <a:rPr lang="en-GB" sz="2400" dirty="0"/>
              <a:t>Boundaries &amp; Behaviours webinar: </a:t>
            </a:r>
            <a:r>
              <a:rPr lang="en-GB" sz="2400" dirty="0">
                <a:hlinkClick r:id="rId6"/>
              </a:rPr>
              <a:t>Boundaries and Behaviours Webinar</a:t>
            </a:r>
            <a:endParaRPr lang="en-GB" sz="2400" dirty="0"/>
          </a:p>
          <a:p>
            <a:pPr marL="285750" indent="-285750">
              <a:buFont typeface="Arial" panose="020B0604020202020204" pitchFamily="34" charset="0"/>
              <a:buChar char="•"/>
            </a:pPr>
            <a:r>
              <a:rPr lang="en-GB" sz="2400" dirty="0"/>
              <a:t>Transitions: </a:t>
            </a:r>
            <a:r>
              <a:rPr lang="en-GB" sz="2400" dirty="0">
                <a:hlinkClick r:id="rId7"/>
              </a:rPr>
              <a:t>Transitions webinar</a:t>
            </a:r>
            <a:endParaRPr lang="en-GB" sz="2400" dirty="0"/>
          </a:p>
        </p:txBody>
      </p:sp>
      <p:pic>
        <p:nvPicPr>
          <p:cNvPr id="7" name="Picture 6">
            <a:extLst>
              <a:ext uri="{FF2B5EF4-FFF2-40B4-BE49-F238E27FC236}">
                <a16:creationId xmlns:a16="http://schemas.microsoft.com/office/drawing/2014/main" id="{81EED315-2462-3DB9-3986-8308C606743F}"/>
              </a:ext>
            </a:extLst>
          </p:cNvPr>
          <p:cNvPicPr>
            <a:picLocks noChangeAspect="1"/>
          </p:cNvPicPr>
          <p:nvPr/>
        </p:nvPicPr>
        <p:blipFill>
          <a:blip r:embed="rId8"/>
          <a:stretch>
            <a:fillRect/>
          </a:stretch>
        </p:blipFill>
        <p:spPr>
          <a:xfrm>
            <a:off x="7824714" y="2568539"/>
            <a:ext cx="4148211" cy="2000360"/>
          </a:xfrm>
          <a:prstGeom prst="rect">
            <a:avLst/>
          </a:prstGeom>
        </p:spPr>
      </p:pic>
    </p:spTree>
    <p:extLst>
      <p:ext uri="{BB962C8B-B14F-4D97-AF65-F5344CB8AC3E}">
        <p14:creationId xmlns:p14="http://schemas.microsoft.com/office/powerpoint/2010/main" val="3409375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EE3870F7-B292-9C4F-C5D8-308F6C575323}"/>
              </a:ext>
              <a:ext uri="{C183D7F6-B498-43B3-948B-1728B52AA6E4}">
                <adec:decorative xmlns:adec="http://schemas.microsoft.com/office/drawing/2017/decorative" val="1"/>
              </a:ext>
            </a:extLst>
          </p:cNvPr>
          <p:cNvSpPr/>
          <p:nvPr/>
        </p:nvSpPr>
        <p:spPr>
          <a:xfrm rot="5400000">
            <a:off x="3094555" y="-2926771"/>
            <a:ext cx="1314933" cy="7504048"/>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2" name="Title 1">
            <a:extLst>
              <a:ext uri="{FF2B5EF4-FFF2-40B4-BE49-F238E27FC236}">
                <a16:creationId xmlns:a16="http://schemas.microsoft.com/office/drawing/2014/main" id="{2819D337-222B-5404-30B1-C128AEF83130}"/>
              </a:ext>
            </a:extLst>
          </p:cNvPr>
          <p:cNvSpPr>
            <a:spLocks noGrp="1"/>
          </p:cNvSpPr>
          <p:nvPr>
            <p:ph type="title"/>
          </p:nvPr>
        </p:nvSpPr>
        <p:spPr>
          <a:xfrm>
            <a:off x="468085" y="31963"/>
            <a:ext cx="10687595" cy="1450757"/>
          </a:xfrm>
        </p:spPr>
        <p:txBody>
          <a:bodyPr>
            <a:normAutofit/>
          </a:bodyPr>
          <a:lstStyle/>
          <a:p>
            <a:r>
              <a:rPr lang="en-GB" sz="4400" b="1" dirty="0">
                <a:solidFill>
                  <a:schemeClr val="bg1"/>
                </a:solidFill>
              </a:rPr>
              <a:t>Help shape our research on </a:t>
            </a:r>
            <a:br>
              <a:rPr lang="en-GB" sz="4400" b="1" dirty="0">
                <a:solidFill>
                  <a:schemeClr val="bg1"/>
                </a:solidFill>
              </a:rPr>
            </a:br>
            <a:r>
              <a:rPr lang="en-GB" sz="4400" b="1" dirty="0">
                <a:solidFill>
                  <a:schemeClr val="bg1"/>
                </a:solidFill>
              </a:rPr>
              <a:t>For Baby’s Sake</a:t>
            </a:r>
          </a:p>
        </p:txBody>
      </p:sp>
      <p:pic>
        <p:nvPicPr>
          <p:cNvPr id="4" name="Picture 3">
            <a:extLst>
              <a:ext uri="{FF2B5EF4-FFF2-40B4-BE49-F238E27FC236}">
                <a16:creationId xmlns:a16="http://schemas.microsoft.com/office/drawing/2014/main" id="{D12D7FAE-08BE-72EF-937A-5258E8C6F066}"/>
              </a:ext>
            </a:extLst>
          </p:cNvPr>
          <p:cNvPicPr>
            <a:picLocks noChangeAspect="1"/>
          </p:cNvPicPr>
          <p:nvPr/>
        </p:nvPicPr>
        <p:blipFill>
          <a:blip r:embed="rId2"/>
          <a:stretch>
            <a:fillRect/>
          </a:stretch>
        </p:blipFill>
        <p:spPr>
          <a:xfrm>
            <a:off x="8839704" y="4239707"/>
            <a:ext cx="2524477" cy="1428949"/>
          </a:xfrm>
          <a:prstGeom prst="rect">
            <a:avLst/>
          </a:prstGeom>
        </p:spPr>
      </p:pic>
      <p:sp>
        <p:nvSpPr>
          <p:cNvPr id="6" name="TextBox 5">
            <a:extLst>
              <a:ext uri="{FF2B5EF4-FFF2-40B4-BE49-F238E27FC236}">
                <a16:creationId xmlns:a16="http://schemas.microsoft.com/office/drawing/2014/main" id="{A116F8B7-6FFD-2949-E416-D7EBA3C3B1DA}"/>
              </a:ext>
            </a:extLst>
          </p:cNvPr>
          <p:cNvSpPr txBox="1"/>
          <p:nvPr/>
        </p:nvSpPr>
        <p:spPr>
          <a:xfrm>
            <a:off x="468086" y="1737360"/>
            <a:ext cx="11723914" cy="1015663"/>
          </a:xfrm>
          <a:prstGeom prst="rect">
            <a:avLst/>
          </a:prstGeom>
          <a:noFill/>
        </p:spPr>
        <p:txBody>
          <a:bodyPr wrap="square">
            <a:spAutoFit/>
          </a:bodyPr>
          <a:lstStyle/>
          <a:p>
            <a:r>
              <a:rPr lang="en-GB" sz="2000" dirty="0">
                <a:effectLst/>
                <a:latin typeface="Aptos" panose="020B0004020202020204" pitchFamily="34" charset="0"/>
                <a:ea typeface="Aptos" panose="020B0004020202020204" pitchFamily="34" charset="0"/>
                <a:cs typeface="Aptos" panose="020B0004020202020204" pitchFamily="34" charset="0"/>
              </a:rPr>
              <a:t>We are sharing an opportunity for frontline practitioners who may have previously referred families into For Baby’s Sake to attend a 2.5 hour workshop which will provide invaluable support in shaping our future evaluation design.</a:t>
            </a:r>
            <a:endParaRPr lang="en-GB" sz="2000" dirty="0"/>
          </a:p>
        </p:txBody>
      </p:sp>
      <p:sp>
        <p:nvSpPr>
          <p:cNvPr id="8" name="TextBox 7">
            <a:extLst>
              <a:ext uri="{FF2B5EF4-FFF2-40B4-BE49-F238E27FC236}">
                <a16:creationId xmlns:a16="http://schemas.microsoft.com/office/drawing/2014/main" id="{283E0A39-5BD4-280D-6BF8-0F5E858CFC94}"/>
              </a:ext>
            </a:extLst>
          </p:cNvPr>
          <p:cNvSpPr txBox="1"/>
          <p:nvPr/>
        </p:nvSpPr>
        <p:spPr>
          <a:xfrm>
            <a:off x="468086" y="2873872"/>
            <a:ext cx="3939479" cy="2246769"/>
          </a:xfrm>
          <a:prstGeom prst="rect">
            <a:avLst/>
          </a:prstGeom>
          <a:solidFill>
            <a:schemeClr val="accent4">
              <a:lumMod val="20000"/>
              <a:lumOff val="80000"/>
            </a:schemeClr>
          </a:solidFill>
        </p:spPr>
        <p:txBody>
          <a:bodyPr wrap="square">
            <a:spAutoFit/>
          </a:bodyPr>
          <a:lstStyle/>
          <a:p>
            <a:r>
              <a:rPr lang="en-GB" sz="2000" dirty="0">
                <a:effectLst/>
                <a:latin typeface="Aptos" panose="020B0004020202020204" pitchFamily="34" charset="0"/>
                <a:ea typeface="Aptos" panose="020B0004020202020204" pitchFamily="34" charset="0"/>
                <a:cs typeface="Aptos" panose="020B0004020202020204" pitchFamily="34" charset="0"/>
              </a:rPr>
              <a:t>Potential dates for the workshops are Wednesday 17</a:t>
            </a:r>
            <a:r>
              <a:rPr lang="en-GB" sz="2000" baseline="30000" dirty="0">
                <a:effectLst/>
                <a:latin typeface="Aptos" panose="020B0004020202020204" pitchFamily="34" charset="0"/>
                <a:ea typeface="Aptos" panose="020B0004020202020204" pitchFamily="34" charset="0"/>
                <a:cs typeface="Aptos" panose="020B0004020202020204" pitchFamily="34" charset="0"/>
              </a:rPr>
              <a:t>th</a:t>
            </a:r>
            <a:r>
              <a:rPr lang="en-GB" sz="2000" dirty="0">
                <a:effectLst/>
                <a:latin typeface="Aptos" panose="020B0004020202020204" pitchFamily="34" charset="0"/>
                <a:ea typeface="Aptos" panose="020B0004020202020204" pitchFamily="34" charset="0"/>
                <a:cs typeface="Aptos" panose="020B0004020202020204" pitchFamily="34" charset="0"/>
              </a:rPr>
              <a:t> June and Thursday 18</a:t>
            </a:r>
            <a:r>
              <a:rPr lang="en-GB" sz="2000" baseline="30000" dirty="0">
                <a:effectLst/>
                <a:latin typeface="Aptos" panose="020B0004020202020204" pitchFamily="34" charset="0"/>
                <a:ea typeface="Aptos" panose="020B0004020202020204" pitchFamily="34" charset="0"/>
                <a:cs typeface="Aptos" panose="020B0004020202020204" pitchFamily="34" charset="0"/>
              </a:rPr>
              <a:t>th</a:t>
            </a:r>
            <a:r>
              <a:rPr lang="en-GB" sz="2000" dirty="0">
                <a:effectLst/>
                <a:latin typeface="Aptos" panose="020B0004020202020204" pitchFamily="34" charset="0"/>
                <a:ea typeface="Aptos" panose="020B0004020202020204" pitchFamily="34" charset="0"/>
                <a:cs typeface="Aptos" panose="020B0004020202020204" pitchFamily="34" charset="0"/>
              </a:rPr>
              <a:t> June but please scan the QR code or click on the link below to register your availability and someone will contact you.</a:t>
            </a:r>
            <a:endParaRPr lang="en-GB" sz="2000" dirty="0"/>
          </a:p>
        </p:txBody>
      </p:sp>
      <p:sp>
        <p:nvSpPr>
          <p:cNvPr id="11" name="Rectangle 3">
            <a:extLst>
              <a:ext uri="{FF2B5EF4-FFF2-40B4-BE49-F238E27FC236}">
                <a16:creationId xmlns:a16="http://schemas.microsoft.com/office/drawing/2014/main" id="{538ED5E3-B03E-B549-0896-D6B792D6CBF4}"/>
              </a:ext>
            </a:extLst>
          </p:cNvPr>
          <p:cNvSpPr>
            <a:spLocks noChangeArrowheads="1"/>
          </p:cNvSpPr>
          <p:nvPr/>
        </p:nvSpPr>
        <p:spPr bwMode="auto">
          <a:xfrm>
            <a:off x="468085" y="5969845"/>
            <a:ext cx="1206137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hlinkClick r:id="rId3"/>
              </a:rPr>
              <a:t>https://forms.office.com/Pages/ResponsePage.aspx?id=RlPdFXOeJEKjVLb7C-0Tt5jc8c860m9InGY7iY4LRadUN0JUQTVURkQ2TUxBREMwN0JLVzM0OElBTS4u&amp;origin=QRCode</a:t>
            </a:r>
            <a:r>
              <a:rPr kumimoji="0" lang="en-GB" altLang="en-US" sz="11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4" name="Picture 13">
            <a:extLst>
              <a:ext uri="{FF2B5EF4-FFF2-40B4-BE49-F238E27FC236}">
                <a16:creationId xmlns:a16="http://schemas.microsoft.com/office/drawing/2014/main" id="{0BABFD85-28CA-BACF-C976-41242DF2E48C}"/>
              </a:ext>
            </a:extLst>
          </p:cNvPr>
          <p:cNvPicPr>
            <a:picLocks noChangeAspect="1"/>
          </p:cNvPicPr>
          <p:nvPr/>
        </p:nvPicPr>
        <p:blipFill>
          <a:blip r:embed="rId4"/>
          <a:stretch>
            <a:fillRect/>
          </a:stretch>
        </p:blipFill>
        <p:spPr>
          <a:xfrm>
            <a:off x="5185899" y="2516229"/>
            <a:ext cx="3332671" cy="3303021"/>
          </a:xfrm>
          <a:prstGeom prst="rect">
            <a:avLst/>
          </a:prstGeom>
        </p:spPr>
      </p:pic>
      <p:pic>
        <p:nvPicPr>
          <p:cNvPr id="16" name="Picture 15">
            <a:extLst>
              <a:ext uri="{FF2B5EF4-FFF2-40B4-BE49-F238E27FC236}">
                <a16:creationId xmlns:a16="http://schemas.microsoft.com/office/drawing/2014/main" id="{D1A94C3B-3F64-D9A5-86C1-9881D288D704}"/>
              </a:ext>
            </a:extLst>
          </p:cNvPr>
          <p:cNvPicPr>
            <a:picLocks noChangeAspect="1"/>
          </p:cNvPicPr>
          <p:nvPr/>
        </p:nvPicPr>
        <p:blipFill>
          <a:blip r:embed="rId5"/>
          <a:stretch>
            <a:fillRect/>
          </a:stretch>
        </p:blipFill>
        <p:spPr>
          <a:xfrm>
            <a:off x="7680554" y="45327"/>
            <a:ext cx="4348160" cy="1390844"/>
          </a:xfrm>
          <a:prstGeom prst="rect">
            <a:avLst/>
          </a:prstGeom>
        </p:spPr>
      </p:pic>
    </p:spTree>
    <p:extLst>
      <p:ext uri="{BB962C8B-B14F-4D97-AF65-F5344CB8AC3E}">
        <p14:creationId xmlns:p14="http://schemas.microsoft.com/office/powerpoint/2010/main" val="3673464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9D665926-9DD6-B60D-DAC9-F525EE8937A2}"/>
              </a:ext>
              <a:ext uri="{C183D7F6-B498-43B3-948B-1728B52AA6E4}">
                <adec:decorative xmlns:adec="http://schemas.microsoft.com/office/drawing/2017/decorative" val="1"/>
              </a:ext>
            </a:extLst>
          </p:cNvPr>
          <p:cNvSpPr/>
          <p:nvPr/>
        </p:nvSpPr>
        <p:spPr>
          <a:xfrm rot="5400000">
            <a:off x="3297027" y="-3175546"/>
            <a:ext cx="810599" cy="7404653"/>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2" name="Title 1">
            <a:extLst>
              <a:ext uri="{FF2B5EF4-FFF2-40B4-BE49-F238E27FC236}">
                <a16:creationId xmlns:a16="http://schemas.microsoft.com/office/drawing/2014/main" id="{33C72190-7219-8673-5E36-9F6A2483506D}"/>
              </a:ext>
            </a:extLst>
          </p:cNvPr>
          <p:cNvSpPr>
            <a:spLocks noGrp="1"/>
          </p:cNvSpPr>
          <p:nvPr>
            <p:ph type="title"/>
          </p:nvPr>
        </p:nvSpPr>
        <p:spPr>
          <a:xfrm>
            <a:off x="188935" y="237564"/>
            <a:ext cx="10058400" cy="678581"/>
          </a:xfrm>
        </p:spPr>
        <p:txBody>
          <a:bodyPr>
            <a:normAutofit/>
          </a:bodyPr>
          <a:lstStyle/>
          <a:p>
            <a:r>
              <a:rPr lang="en-GB" sz="4300" b="1" dirty="0">
                <a:solidFill>
                  <a:schemeClr val="bg1"/>
                </a:solidFill>
                <a:latin typeface="+mn-lt"/>
              </a:rPr>
              <a:t>The Mr Programme</a:t>
            </a:r>
          </a:p>
        </p:txBody>
      </p:sp>
      <p:pic>
        <p:nvPicPr>
          <p:cNvPr id="4" name="Picture 3">
            <a:extLst>
              <a:ext uri="{FF2B5EF4-FFF2-40B4-BE49-F238E27FC236}">
                <a16:creationId xmlns:a16="http://schemas.microsoft.com/office/drawing/2014/main" id="{63E7ADBC-B82D-2D9F-C157-4307FA1B8660}"/>
              </a:ext>
            </a:extLst>
          </p:cNvPr>
          <p:cNvPicPr>
            <a:picLocks noChangeAspect="1"/>
          </p:cNvPicPr>
          <p:nvPr/>
        </p:nvPicPr>
        <p:blipFill>
          <a:blip r:embed="rId2"/>
          <a:stretch>
            <a:fillRect/>
          </a:stretch>
        </p:blipFill>
        <p:spPr>
          <a:xfrm>
            <a:off x="364959" y="1227555"/>
            <a:ext cx="4686541" cy="3073558"/>
          </a:xfrm>
          <a:prstGeom prst="rect">
            <a:avLst/>
          </a:prstGeom>
        </p:spPr>
      </p:pic>
      <p:sp>
        <p:nvSpPr>
          <p:cNvPr id="6" name="TextBox 5">
            <a:extLst>
              <a:ext uri="{FF2B5EF4-FFF2-40B4-BE49-F238E27FC236}">
                <a16:creationId xmlns:a16="http://schemas.microsoft.com/office/drawing/2014/main" id="{0FEE4F44-2A64-1D90-5EBA-24D2DADCFC9A}"/>
              </a:ext>
            </a:extLst>
          </p:cNvPr>
          <p:cNvSpPr txBox="1"/>
          <p:nvPr/>
        </p:nvSpPr>
        <p:spPr>
          <a:xfrm>
            <a:off x="5786846" y="1160394"/>
            <a:ext cx="6040195" cy="5329664"/>
          </a:xfrm>
          <a:prstGeom prst="rect">
            <a:avLst/>
          </a:prstGeom>
          <a:noFill/>
        </p:spPr>
        <p:txBody>
          <a:bodyPr wrap="square">
            <a:spAutoFit/>
          </a:bodyPr>
          <a:lstStyle/>
          <a:p>
            <a:pPr>
              <a:buNone/>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The Mr Programme is running again for 8 weeks starting on 1st July  2026 at 7pm till 9pm at Greenhills site, Tenzing Road, Hemel Hempstead. HP2 4HS.  </a:t>
            </a:r>
          </a:p>
          <a:p>
            <a:pPr>
              <a:buNone/>
            </a:pP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This programme is for males aged 18 or over who are role models to children so dad’s, uncles, brothers , neighbours and friends.</a:t>
            </a:r>
          </a:p>
          <a:p>
            <a:pPr>
              <a:buNone/>
            </a:pP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Please use/ share the QR code to input the adults details. We will be covering a range of topics such as:</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06000"/>
              </a:lnSpc>
              <a:buSzPts val="1000"/>
              <a:buFont typeface="Symbol" panose="05050102010706020507" pitchFamily="18" charset="2"/>
              <a:buChar char=""/>
              <a:tabLst>
                <a:tab pos="457200" algn="l"/>
              </a:tabLst>
            </a:pPr>
            <a:r>
              <a:rPr lang="en-GB" sz="1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Men’s mental health</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06000"/>
              </a:lnSpc>
              <a:buSzPts val="1000"/>
              <a:buFont typeface="Symbol" panose="05050102010706020507" pitchFamily="18" charset="2"/>
              <a:buChar char=""/>
              <a:tabLst>
                <a:tab pos="457200" algn="l"/>
              </a:tabLst>
            </a:pPr>
            <a:r>
              <a:rPr lang="en-GB" sz="1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SEND in children</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06000"/>
              </a:lnSpc>
              <a:buSzPts val="1000"/>
              <a:buFont typeface="Symbol" panose="05050102010706020507" pitchFamily="18" charset="2"/>
              <a:buChar char=""/>
              <a:tabLst>
                <a:tab pos="457200" algn="l"/>
              </a:tabLst>
            </a:pPr>
            <a:r>
              <a:rPr lang="en-GB" sz="1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Children’s mental health</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06000"/>
              </a:lnSpc>
              <a:buSzPts val="1000"/>
              <a:buFont typeface="Symbol" panose="05050102010706020507" pitchFamily="18" charset="2"/>
              <a:buChar char=""/>
              <a:tabLst>
                <a:tab pos="457200" algn="l"/>
              </a:tabLst>
            </a:pPr>
            <a:r>
              <a:rPr lang="en-GB" sz="1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Separation and conflict</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06000"/>
              </a:lnSpc>
              <a:buSzPts val="1000"/>
              <a:buFont typeface="Symbol" panose="05050102010706020507" pitchFamily="18" charset="2"/>
              <a:buChar char=""/>
              <a:tabLst>
                <a:tab pos="457200" algn="l"/>
              </a:tabLst>
            </a:pPr>
            <a:r>
              <a:rPr lang="en-GB" sz="1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Women’s hygiene and support males can offer</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06000"/>
              </a:lnSpc>
              <a:buSzPts val="1000"/>
              <a:buFont typeface="Symbol" panose="05050102010706020507" pitchFamily="18" charset="2"/>
              <a:buChar char=""/>
              <a:tabLst>
                <a:tab pos="457200" algn="l"/>
              </a:tabLst>
            </a:pPr>
            <a:r>
              <a:rPr lang="en-GB" sz="1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Supporting babies and newborns – shaken baby syndrome , tools to cope and manage with challenges</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06000"/>
              </a:lnSpc>
              <a:spcAft>
                <a:spcPts val="800"/>
              </a:spcAft>
              <a:buSzPts val="1000"/>
              <a:buFont typeface="Symbol" panose="05050102010706020507" pitchFamily="18" charset="2"/>
              <a:buChar char=""/>
              <a:tabLst>
                <a:tab pos="457200" algn="l"/>
              </a:tabLst>
            </a:pPr>
            <a:r>
              <a:rPr lang="en-GB" sz="1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Signposting to external services for support</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pic>
        <p:nvPicPr>
          <p:cNvPr id="5" name="Picture 4">
            <a:extLst>
              <a:ext uri="{FF2B5EF4-FFF2-40B4-BE49-F238E27FC236}">
                <a16:creationId xmlns:a16="http://schemas.microsoft.com/office/drawing/2014/main" id="{6B8B698F-C413-7628-8343-3B16CF951721}"/>
              </a:ext>
            </a:extLst>
          </p:cNvPr>
          <p:cNvPicPr>
            <a:picLocks noChangeAspect="1"/>
          </p:cNvPicPr>
          <p:nvPr/>
        </p:nvPicPr>
        <p:blipFill>
          <a:blip r:embed="rId3"/>
          <a:stretch>
            <a:fillRect/>
          </a:stretch>
        </p:blipFill>
        <p:spPr>
          <a:xfrm>
            <a:off x="3826657" y="3585613"/>
            <a:ext cx="1835244" cy="2533780"/>
          </a:xfrm>
          <a:prstGeom prst="rect">
            <a:avLst/>
          </a:prstGeom>
        </p:spPr>
      </p:pic>
    </p:spTree>
    <p:extLst>
      <p:ext uri="{BB962C8B-B14F-4D97-AF65-F5344CB8AC3E}">
        <p14:creationId xmlns:p14="http://schemas.microsoft.com/office/powerpoint/2010/main" val="420337956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3e92c36-6617-4e71-a989-dd739ad32a4d}" enabled="0" method="" siteId="{53e92c36-6617-4e71-a989-dd739ad32a4d}" removed="1"/>
</clbl:labelList>
</file>

<file path=docProps/app.xml><?xml version="1.0" encoding="utf-8"?>
<Properties xmlns="http://schemas.openxmlformats.org/officeDocument/2006/extended-properties" xmlns:vt="http://schemas.openxmlformats.org/officeDocument/2006/docPropsVTypes">
  <Template/>
  <TotalTime>33126</TotalTime>
  <Words>3490</Words>
  <Application>Microsoft Office PowerPoint</Application>
  <PresentationFormat>Widescreen</PresentationFormat>
  <Paragraphs>261</Paragraphs>
  <Slides>25</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Aptos</vt:lpstr>
      <vt:lpstr>Aptos Body</vt:lpstr>
      <vt:lpstr>Aptos Display</vt:lpstr>
      <vt:lpstr>Arial</vt:lpstr>
      <vt:lpstr>Calibri</vt:lpstr>
      <vt:lpstr>Calibri Light</vt:lpstr>
      <vt:lpstr>Symbol</vt:lpstr>
      <vt:lpstr>Retrospect</vt:lpstr>
      <vt:lpstr>Presentation</vt:lpstr>
      <vt:lpstr>Families First  News sharing   Keeping in Touch  Karen Dorney Head of Service  SUPPORTING FAMILIES | CHILDRENS SERVICES  </vt:lpstr>
      <vt:lpstr>Other Workforce Development Opportunities</vt:lpstr>
      <vt:lpstr>FF Partnership Meetings</vt:lpstr>
      <vt:lpstr>It’s Young Carers Week</vt:lpstr>
      <vt:lpstr>PowerPoint Presentation</vt:lpstr>
      <vt:lpstr>PowerPoint Presentation</vt:lpstr>
      <vt:lpstr>Health and development advice for families  and those working with young children</vt:lpstr>
      <vt:lpstr>Help shape our research on  For Baby’s Sake</vt:lpstr>
      <vt:lpstr>The Mr Programme</vt:lpstr>
      <vt:lpstr>Crisis and Resilience Fund </vt:lpstr>
      <vt:lpstr>Budgeting Support</vt:lpstr>
      <vt:lpstr>Budgeting Workshop</vt:lpstr>
      <vt:lpstr>PowerPoint Presentation</vt:lpstr>
      <vt:lpstr>Free personalised meal plans for Hertfordshire  families, usually £86 per year – now FREE (until April 2027)! </vt:lpstr>
      <vt:lpstr>BeeZees: Supporting a Healthy Pregnancy  FREE masterclass for expectant parents in Herts </vt:lpstr>
      <vt:lpstr>Safer Sleep to be added to EYFS</vt:lpstr>
      <vt:lpstr>HSCP - Supporting Individuals and Families with lived experience of Domestic Abuse - FREE!   Friday 12 June 2026 (09:30 - 13:30) </vt:lpstr>
      <vt:lpstr>Residents’ survey 2026  </vt:lpstr>
      <vt:lpstr>Hertfordshire Parenting and Relationship Support Summer newsletter</vt:lpstr>
      <vt:lpstr>Supporting Links - Talking Families  </vt:lpstr>
      <vt:lpstr>Parent Alienation Workshop</vt:lpstr>
      <vt:lpstr>My Teen Brain </vt:lpstr>
      <vt:lpstr>Relationship Support </vt:lpstr>
      <vt:lpstr>PowerPoint Presentation</vt:lpstr>
      <vt:lpstr>Key Families First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Families First</dc:title>
  <dc:creator>Katie Thornton</dc:creator>
  <cp:lastModifiedBy>Teresa Meehan</cp:lastModifiedBy>
  <cp:revision>395</cp:revision>
  <dcterms:created xsi:type="dcterms:W3CDTF">2022-09-27T12:32:37Z</dcterms:created>
  <dcterms:modified xsi:type="dcterms:W3CDTF">2026-06-10T15:36:49Z</dcterms:modified>
</cp:coreProperties>
</file>