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handoutMasterIdLst>
    <p:handoutMasterId r:id="rId19"/>
  </p:handoutMasterIdLst>
  <p:sldIdLst>
    <p:sldId id="269" r:id="rId2"/>
    <p:sldId id="376" r:id="rId3"/>
    <p:sldId id="380" r:id="rId4"/>
    <p:sldId id="378" r:id="rId5"/>
    <p:sldId id="379" r:id="rId6"/>
    <p:sldId id="386" r:id="rId7"/>
    <p:sldId id="377" r:id="rId8"/>
    <p:sldId id="345" r:id="rId9"/>
    <p:sldId id="382" r:id="rId10"/>
    <p:sldId id="383" r:id="rId11"/>
    <p:sldId id="385" r:id="rId12"/>
    <p:sldId id="338" r:id="rId13"/>
    <p:sldId id="324" r:id="rId14"/>
    <p:sldId id="374" r:id="rId15"/>
    <p:sldId id="375"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A05D61-22B3-864C-CA67-7C890EE71BA5}" name="Chloe Keane" initials="CK" userId="S::Chloe.Keane@hertfordshire.gov.uk::8a7213f7-7ff0-466a-ab72-17c69895654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917F8-5CE3-41D6-B501-16636857CF1F}" v="40" dt="2025-10-01T10:41:04.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autoAdjust="0"/>
    <p:restoredTop sz="93792" autoAdjust="0"/>
  </p:normalViewPr>
  <p:slideViewPr>
    <p:cSldViewPr snapToGrid="0">
      <p:cViewPr varScale="1">
        <p:scale>
          <a:sx n="56" d="100"/>
          <a:sy n="56" d="100"/>
        </p:scale>
        <p:origin x="856"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28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hyperlink" Target="https://www.hertfordshire.gov.uk/microsites/families-first/early-help-professionals-area/early-help-professionals.aspx" TargetMode="External"/><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hyperlink" Target="https://www.hertfordshire.gov.uk/microsites/families-first/families-first.aspx" TargetMode="External"/><Relationship Id="rId1" Type="http://schemas.openxmlformats.org/officeDocument/2006/relationships/hyperlink" Target="https://www.hertfordshirefamiliesfirst.org.uk/" TargetMode="Externa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hyperlink" Target="https://directory.hertfordshire.gov.uk/information/register-to-add-a-listing" TargetMode="External"/><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hyperlink" Target="mailto:familiesfirst.support@hertfordshire.gov.uk" TargetMode="External"/><Relationship Id="rId9" Type="http://schemas.openxmlformats.org/officeDocument/2006/relationships/image" Target="../media/image28.svg"/><Relationship Id="rId1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3.png"/><Relationship Id="rId3" Type="http://schemas.openxmlformats.org/officeDocument/2006/relationships/hyperlink" Target="https://www.hertfordshirefamiliesfirst.org.uk/" TargetMode="External"/><Relationship Id="rId7" Type="http://schemas.openxmlformats.org/officeDocument/2006/relationships/image" Target="../media/image29.png"/><Relationship Id="rId12" Type="http://schemas.openxmlformats.org/officeDocument/2006/relationships/hyperlink" Target="mailto:familiesfirst.support@hertfordshire.gov.uk" TargetMode="External"/><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hyperlink" Target="https://www.hertfordshire.gov.uk/microsites/families-first/families-first.aspx" TargetMode="External"/><Relationship Id="rId11" Type="http://schemas.openxmlformats.org/officeDocument/2006/relationships/image" Target="../media/image32.svg"/><Relationship Id="rId5" Type="http://schemas.openxmlformats.org/officeDocument/2006/relationships/image" Target="../media/image28.svg"/><Relationship Id="rId15" Type="http://schemas.openxmlformats.org/officeDocument/2006/relationships/hyperlink" Target="https://directory.hertfordshire.gov.uk/information/register-to-add-a-listing" TargetMode="External"/><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hyperlink" Target="https://www.hertfordshire.gov.uk/microsites/families-first/early-help-professionals-area/early-help-professionals.aspx" TargetMode="External"/><Relationship Id="rId1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D265E-A7B4-4946-AD0D-64054BD9CAD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BC401DA-AE9B-4F5C-944A-E30C3BE3D288}">
      <dgm:prSet custT="1"/>
      <dgm:spPr/>
      <dgm:t>
        <a:bodyPr/>
        <a:lstStyle/>
        <a:p>
          <a:pPr>
            <a:lnSpc>
              <a:spcPct val="100000"/>
            </a:lnSpc>
          </a:pPr>
          <a:r>
            <a:rPr lang="en-GB" sz="1400" dirty="0"/>
            <a:t>Keep up-to-date by reading o</a:t>
          </a:r>
          <a:br>
            <a:rPr lang="en-GB" sz="1400" dirty="0"/>
          </a:br>
          <a:r>
            <a:rPr lang="en-GB" sz="1400" dirty="0"/>
            <a:t>latest </a:t>
          </a:r>
          <a:r>
            <a:rPr lang="en-GB" sz="1600" b="1" dirty="0">
              <a:solidFill>
                <a:srgbClr val="00B0F0"/>
              </a:solidFill>
            </a:rPr>
            <a:t>Families First: </a:t>
          </a:r>
          <a:br>
            <a:rPr lang="en-GB" sz="1400" dirty="0"/>
          </a:br>
          <a:r>
            <a:rPr lang="en-GB" sz="1400" dirty="0">
              <a:hlinkClick xmlns:r="http://schemas.openxmlformats.org/officeDocument/2006/relationships" r:id="rId1"/>
            </a:rPr>
            <a:t>Families First News  </a:t>
          </a:r>
          <a:r>
            <a:rPr lang="en-GB" sz="1400" dirty="0"/>
            <a:t>		</a:t>
          </a:r>
          <a:br>
            <a:rPr lang="en-GB" sz="1400" dirty="0"/>
          </a:br>
          <a:endParaRPr lang="en-US" sz="1400" dirty="0"/>
        </a:p>
      </dgm:t>
    </dgm:pt>
    <dgm:pt modelId="{92522B32-5159-45E7-B8AD-62A79E7CFA34}" type="parTrans" cxnId="{8F15D9B4-097B-4CBE-BFBB-626135146AA2}">
      <dgm:prSet/>
      <dgm:spPr/>
      <dgm:t>
        <a:bodyPr/>
        <a:lstStyle/>
        <a:p>
          <a:endParaRPr lang="en-US"/>
        </a:p>
      </dgm:t>
    </dgm:pt>
    <dgm:pt modelId="{76A102D1-8E3D-4193-AFF7-A35B7FA85E02}" type="sibTrans" cxnId="{8F15D9B4-097B-4CBE-BFBB-626135146AA2}">
      <dgm:prSet/>
      <dgm:spPr/>
      <dgm:t>
        <a:bodyPr/>
        <a:lstStyle/>
        <a:p>
          <a:pPr>
            <a:lnSpc>
              <a:spcPct val="100000"/>
            </a:lnSpc>
          </a:pPr>
          <a:endParaRPr lang="en-US"/>
        </a:p>
      </dgm:t>
    </dgm:pt>
    <dgm:pt modelId="{D42D2A20-5651-4A4F-A7AA-A18CAE57EE2B}">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Link to support for families:-</a:t>
          </a:r>
          <a:br>
            <a:rPr lang="en-GB" sz="1400" kern="1200" dirty="0">
              <a:solidFill>
                <a:prstClr val="black">
                  <a:hueOff val="0"/>
                  <a:satOff val="0"/>
                  <a:lumOff val="0"/>
                  <a:alphaOff val="0"/>
                </a:prstClr>
              </a:solidFill>
              <a:latin typeface="Calibri" panose="020F0502020204030204"/>
              <a:ea typeface="+mn-ea"/>
              <a:cs typeface="+mn-cs"/>
            </a:rPr>
          </a:br>
          <a:r>
            <a:rPr lang="en-GB" sz="1600" b="1" kern="1200" dirty="0">
              <a:solidFill>
                <a:srgbClr val="00B0F0"/>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Families First Website</a:t>
          </a:r>
          <a:br>
            <a:rPr lang="en-GB" sz="1400" kern="1200" dirty="0">
              <a:solidFill>
                <a:prstClr val="black">
                  <a:hueOff val="0"/>
                  <a:satOff val="0"/>
                  <a:lumOff val="0"/>
                  <a:alphaOff val="0"/>
                </a:prstClr>
              </a:solidFill>
              <a:latin typeface="Calibri" panose="020F0502020204030204"/>
              <a:ea typeface="+mn-ea"/>
              <a:cs typeface="+mn-cs"/>
            </a:rPr>
          </a:br>
          <a:endParaRPr lang="en-US" sz="1400" kern="1200" dirty="0">
            <a:solidFill>
              <a:prstClr val="black">
                <a:hueOff val="0"/>
                <a:satOff val="0"/>
                <a:lumOff val="0"/>
                <a:alphaOff val="0"/>
              </a:prstClr>
            </a:solidFill>
            <a:latin typeface="Calibri" panose="020F0502020204030204"/>
            <a:ea typeface="+mn-ea"/>
            <a:cs typeface="+mn-cs"/>
          </a:endParaRPr>
        </a:p>
      </dgm:t>
    </dgm:pt>
    <dgm:pt modelId="{55415D8B-7B2E-40FA-81AC-CB588BF46D93}" type="parTrans" cxnId="{65DC458B-8ADA-4A1C-B5AC-763D480010D6}">
      <dgm:prSet/>
      <dgm:spPr/>
      <dgm:t>
        <a:bodyPr/>
        <a:lstStyle/>
        <a:p>
          <a:endParaRPr lang="en-US"/>
        </a:p>
      </dgm:t>
    </dgm:pt>
    <dgm:pt modelId="{28A01F10-2629-4484-87D7-51D26C243B3C}" type="sibTrans" cxnId="{65DC458B-8ADA-4A1C-B5AC-763D480010D6}">
      <dgm:prSet/>
      <dgm:spPr/>
      <dgm:t>
        <a:bodyPr/>
        <a:lstStyle/>
        <a:p>
          <a:pPr>
            <a:lnSpc>
              <a:spcPct val="100000"/>
            </a:lnSpc>
          </a:pPr>
          <a:endParaRPr lang="en-US"/>
        </a:p>
      </dgm:t>
    </dgm:pt>
    <dgm:pt modelId="{308A0376-F3CA-45ED-8F90-63D1D74DB0D3}">
      <dgm:prSet custT="1"/>
      <dgm:spPr/>
      <dgm:t>
        <a:bodyPr/>
        <a:lstStyle/>
        <a:p>
          <a:pPr>
            <a:lnSpc>
              <a:spcPct val="100000"/>
            </a:lnSpc>
          </a:pPr>
          <a:r>
            <a:rPr lang="en-GB" sz="1600" b="1" kern="1200" dirty="0">
              <a:solidFill>
                <a:srgbClr val="00B0F0"/>
              </a:solidFill>
              <a:latin typeface="Calibri" panose="020F0502020204030204"/>
              <a:ea typeface="+mn-ea"/>
              <a:cs typeface="+mn-cs"/>
            </a:rPr>
            <a:t>Professionals</a:t>
          </a:r>
          <a:r>
            <a:rPr lang="en-GB" sz="1400" kern="1200" dirty="0">
              <a:solidFill>
                <a:prstClr val="black">
                  <a:hueOff val="0"/>
                  <a:satOff val="0"/>
                  <a:lumOff val="0"/>
                  <a:alphaOff val="0"/>
                </a:prstClr>
              </a:solidFill>
              <a:latin typeface="Calibri" panose="020F0502020204030204"/>
              <a:ea typeface="+mn-ea"/>
              <a:cs typeface="+mn-cs"/>
            </a:rPr>
            <a:t> area:-</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Early Help – information for professionals and partners </a:t>
          </a:r>
          <a:endParaRPr lang="en-US" sz="1400" kern="1200" dirty="0">
            <a:solidFill>
              <a:prstClr val="black">
                <a:hueOff val="0"/>
                <a:satOff val="0"/>
                <a:lumOff val="0"/>
                <a:alphaOff val="0"/>
              </a:prstClr>
            </a:solidFill>
            <a:latin typeface="Calibri" panose="020F0502020204030204"/>
            <a:ea typeface="+mn-ea"/>
            <a:cs typeface="+mn-cs"/>
          </a:endParaRPr>
        </a:p>
      </dgm:t>
    </dgm:pt>
    <dgm:pt modelId="{9ADC7C46-DA45-4D39-96A2-D4ED91B52C06}" type="parTrans" cxnId="{D27CD7DF-CC11-47F1-B1BF-B063120E0EDB}">
      <dgm:prSet/>
      <dgm:spPr/>
      <dgm:t>
        <a:bodyPr/>
        <a:lstStyle/>
        <a:p>
          <a:endParaRPr lang="en-US"/>
        </a:p>
      </dgm:t>
    </dgm:pt>
    <dgm:pt modelId="{7F6A3D8D-E69E-4C7F-B46E-CFC85BDC4B60}" type="sibTrans" cxnId="{D27CD7DF-CC11-47F1-B1BF-B063120E0EDB}">
      <dgm:prSet/>
      <dgm:spPr/>
      <dgm:t>
        <a:bodyPr/>
        <a:lstStyle/>
        <a:p>
          <a:pPr>
            <a:lnSpc>
              <a:spcPct val="100000"/>
            </a:lnSpc>
          </a:pPr>
          <a:endParaRPr lang="en-US"/>
        </a:p>
      </dgm:t>
    </dgm:pt>
    <dgm:pt modelId="{D103CA9B-181A-4D4A-BD0A-99A60DEED9B4}">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For Families First partnership </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groups, news sharing and general info email:-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familiesfirst.support@hertfordshire.gov.uk</a:t>
          </a:r>
          <a:endParaRPr lang="en-US" sz="1400" kern="1200" dirty="0">
            <a:solidFill>
              <a:prstClr val="black">
                <a:hueOff val="0"/>
                <a:satOff val="0"/>
                <a:lumOff val="0"/>
                <a:alphaOff val="0"/>
              </a:prstClr>
            </a:solidFill>
            <a:latin typeface="Calibri" panose="020F0502020204030204"/>
            <a:ea typeface="+mn-ea"/>
            <a:cs typeface="+mn-cs"/>
          </a:endParaRPr>
        </a:p>
      </dgm:t>
    </dgm:pt>
    <dgm:pt modelId="{9381C99A-FA36-48A6-995A-738F59D494F5}" type="parTrans" cxnId="{729AB5AA-1A42-447D-8705-38FD14C11F6C}">
      <dgm:prSet/>
      <dgm:spPr/>
      <dgm:t>
        <a:bodyPr/>
        <a:lstStyle/>
        <a:p>
          <a:endParaRPr lang="en-US"/>
        </a:p>
      </dgm:t>
    </dgm:pt>
    <dgm:pt modelId="{E3D1B1AC-B758-49D8-BB2E-8769AA4DB91B}" type="sibTrans" cxnId="{729AB5AA-1A42-447D-8705-38FD14C11F6C}">
      <dgm:prSet/>
      <dgm:spPr/>
      <dgm:t>
        <a:bodyPr/>
        <a:lstStyle/>
        <a:p>
          <a:pPr>
            <a:lnSpc>
              <a:spcPct val="100000"/>
            </a:lnSpc>
          </a:pPr>
          <a:endParaRPr lang="en-US"/>
        </a:p>
      </dgm:t>
    </dgm:pt>
    <dgm:pt modelId="{83A40B9B-15D3-446E-A594-3ADED060C40A}">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Ensure your service is listed on the </a:t>
          </a:r>
          <a:r>
            <a:rPr lang="en-GB" sz="1600" b="1" kern="1200" dirty="0">
              <a:solidFill>
                <a:srgbClr val="00B0F0"/>
              </a:solidFill>
              <a:latin typeface="Calibri" panose="020F0502020204030204"/>
              <a:ea typeface="+mn-ea"/>
              <a:cs typeface="+mn-cs"/>
            </a:rPr>
            <a:t>Hertfordshire Directory</a:t>
          </a:r>
          <a:r>
            <a:rPr lang="en-GB" sz="1400" kern="1200" dirty="0">
              <a:solidFill>
                <a:prstClr val="black">
                  <a:hueOff val="0"/>
                  <a:satOff val="0"/>
                  <a:lumOff val="0"/>
                  <a:alphaOff val="0"/>
                </a:prstClr>
              </a:solidFill>
              <a:latin typeface="Calibri" panose="020F0502020204030204"/>
              <a:ea typeface="+mn-ea"/>
              <a:cs typeface="+mn-cs"/>
            </a:rPr>
            <a:t>:-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5">
                <a:extLst>
                  <a:ext uri="{A12FA001-AC4F-418D-AE19-62706E023703}">
                    <ahyp:hlinkClr xmlns:ahyp="http://schemas.microsoft.com/office/drawing/2018/hyperlinkcolor" val="tx"/>
                  </a:ext>
                </a:extLst>
              </a:hlinkClick>
            </a:rPr>
            <a:t>Register to add a listing | Hertfordshire Directory</a:t>
          </a:r>
          <a:endParaRPr lang="en-US" sz="1400" kern="1200" dirty="0">
            <a:solidFill>
              <a:prstClr val="black">
                <a:hueOff val="0"/>
                <a:satOff val="0"/>
                <a:lumOff val="0"/>
                <a:alphaOff val="0"/>
              </a:prstClr>
            </a:solidFill>
            <a:latin typeface="Calibri" panose="020F0502020204030204"/>
            <a:ea typeface="+mn-ea"/>
            <a:cs typeface="+mn-cs"/>
          </a:endParaRPr>
        </a:p>
      </dgm:t>
    </dgm:pt>
    <dgm:pt modelId="{DC0C4EB1-772C-470E-8BAB-10DAD530FF4A}" type="parTrans" cxnId="{F14E052E-227B-4C78-8ABB-3D9700225F3F}">
      <dgm:prSet/>
      <dgm:spPr/>
      <dgm:t>
        <a:bodyPr/>
        <a:lstStyle/>
        <a:p>
          <a:endParaRPr lang="en-US"/>
        </a:p>
      </dgm:t>
    </dgm:pt>
    <dgm:pt modelId="{B1053754-09CC-4D16-B12C-FB2955B3546F}" type="sibTrans" cxnId="{F14E052E-227B-4C78-8ABB-3D9700225F3F}">
      <dgm:prSet/>
      <dgm:spPr/>
      <dgm:t>
        <a:bodyPr/>
        <a:lstStyle/>
        <a:p>
          <a:endParaRPr lang="en-US"/>
        </a:p>
      </dgm:t>
    </dgm:pt>
    <dgm:pt modelId="{AAF29601-B6E1-448B-B37C-6EB585C99920}" type="pres">
      <dgm:prSet presAssocID="{261D265E-A7B4-4946-AD0D-64054BD9CADD}" presName="root" presStyleCnt="0">
        <dgm:presLayoutVars>
          <dgm:dir/>
          <dgm:resizeHandles val="exact"/>
        </dgm:presLayoutVars>
      </dgm:prSet>
      <dgm:spPr/>
    </dgm:pt>
    <dgm:pt modelId="{53BB1FED-F5DA-4D66-A6A6-5EA50B1A3CBD}" type="pres">
      <dgm:prSet presAssocID="{261D265E-A7B4-4946-AD0D-64054BD9CADD}" presName="container" presStyleCnt="0">
        <dgm:presLayoutVars>
          <dgm:dir/>
          <dgm:resizeHandles val="exact"/>
        </dgm:presLayoutVars>
      </dgm:prSet>
      <dgm:spPr/>
    </dgm:pt>
    <dgm:pt modelId="{27212B56-5B67-4EB3-AC6B-B005F957CA88}" type="pres">
      <dgm:prSet presAssocID="{1BC401DA-AE9B-4F5C-944A-E30C3BE3D288}" presName="compNode" presStyleCnt="0"/>
      <dgm:spPr/>
    </dgm:pt>
    <dgm:pt modelId="{2B9C28E5-C82B-4380-A420-F7E661D18F6A}" type="pres">
      <dgm:prSet presAssocID="{1BC401DA-AE9B-4F5C-944A-E30C3BE3D288}" presName="iconBgRect" presStyleLbl="bgShp" presStyleIdx="0" presStyleCnt="5"/>
      <dgm:spPr/>
    </dgm:pt>
    <dgm:pt modelId="{8FE692B9-8F18-4CB7-B819-8A12993F813E}" type="pres">
      <dgm:prSet presAssocID="{1BC401DA-AE9B-4F5C-944A-E30C3BE3D288}" presName="iconRect" presStyleLbl="node1" presStyleIdx="0"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Newspaper"/>
        </a:ext>
      </dgm:extLst>
    </dgm:pt>
    <dgm:pt modelId="{D10F2933-04F9-4466-9E40-00321B136C06}" type="pres">
      <dgm:prSet presAssocID="{1BC401DA-AE9B-4F5C-944A-E30C3BE3D288}" presName="spaceRect" presStyleCnt="0"/>
      <dgm:spPr/>
    </dgm:pt>
    <dgm:pt modelId="{C577F4CC-A3A7-45A9-A902-4954EC9FA050}" type="pres">
      <dgm:prSet presAssocID="{1BC401DA-AE9B-4F5C-944A-E30C3BE3D288}" presName="textRect" presStyleLbl="revTx" presStyleIdx="0" presStyleCnt="5">
        <dgm:presLayoutVars>
          <dgm:chMax val="1"/>
          <dgm:chPref val="1"/>
        </dgm:presLayoutVars>
      </dgm:prSet>
      <dgm:spPr/>
    </dgm:pt>
    <dgm:pt modelId="{FDC4CCEE-43C0-4672-A37A-491FF34AA8BC}" type="pres">
      <dgm:prSet presAssocID="{76A102D1-8E3D-4193-AFF7-A35B7FA85E02}" presName="sibTrans" presStyleLbl="sibTrans2D1" presStyleIdx="0" presStyleCnt="0"/>
      <dgm:spPr/>
    </dgm:pt>
    <dgm:pt modelId="{69AC9D1D-7C23-4ED5-A7BA-10A1A373C91D}" type="pres">
      <dgm:prSet presAssocID="{D42D2A20-5651-4A4F-A7AA-A18CAE57EE2B}" presName="compNode" presStyleCnt="0"/>
      <dgm:spPr/>
    </dgm:pt>
    <dgm:pt modelId="{94278E55-D1EE-4CDF-BAD5-337230968986}" type="pres">
      <dgm:prSet presAssocID="{D42D2A20-5651-4A4F-A7AA-A18CAE57EE2B}" presName="iconBgRect" presStyleLbl="bgShp" presStyleIdx="1" presStyleCnt="5"/>
      <dgm:spPr/>
    </dgm:pt>
    <dgm:pt modelId="{EB4D32FC-71D3-4FB6-807D-EEDE1327DCF4}" type="pres">
      <dgm:prSet presAssocID="{D42D2A20-5651-4A4F-A7AA-A18CAE57EE2B}" presName="iconRect" presStyleLbl="node1" presStyleIdx="1"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Link"/>
        </a:ext>
      </dgm:extLst>
    </dgm:pt>
    <dgm:pt modelId="{F0FDCC51-3F7B-4ADA-96BF-9FE7D0C83257}" type="pres">
      <dgm:prSet presAssocID="{D42D2A20-5651-4A4F-A7AA-A18CAE57EE2B}" presName="spaceRect" presStyleCnt="0"/>
      <dgm:spPr/>
    </dgm:pt>
    <dgm:pt modelId="{1F9DE7A4-869E-4B01-BED1-02D163E2222C}" type="pres">
      <dgm:prSet presAssocID="{D42D2A20-5651-4A4F-A7AA-A18CAE57EE2B}" presName="textRect" presStyleLbl="revTx" presStyleIdx="1" presStyleCnt="5">
        <dgm:presLayoutVars>
          <dgm:chMax val="1"/>
          <dgm:chPref val="1"/>
        </dgm:presLayoutVars>
      </dgm:prSet>
      <dgm:spPr/>
    </dgm:pt>
    <dgm:pt modelId="{34DC764E-3988-492D-881F-AFA6667D7A9F}" type="pres">
      <dgm:prSet presAssocID="{28A01F10-2629-4484-87D7-51D26C243B3C}" presName="sibTrans" presStyleLbl="sibTrans2D1" presStyleIdx="0" presStyleCnt="0"/>
      <dgm:spPr/>
    </dgm:pt>
    <dgm:pt modelId="{78C1CD73-8304-47E1-B495-368B1F3BBCC7}" type="pres">
      <dgm:prSet presAssocID="{308A0376-F3CA-45ED-8F90-63D1D74DB0D3}" presName="compNode" presStyleCnt="0"/>
      <dgm:spPr/>
    </dgm:pt>
    <dgm:pt modelId="{191F505F-73FD-4298-B1EC-90505CB6F412}" type="pres">
      <dgm:prSet presAssocID="{308A0376-F3CA-45ED-8F90-63D1D74DB0D3}" presName="iconBgRect" presStyleLbl="bgShp" presStyleIdx="2" presStyleCnt="5"/>
      <dgm:spPr/>
    </dgm:pt>
    <dgm:pt modelId="{BEF946DA-7F8C-4E9A-BA97-F6A66C89403B}" type="pres">
      <dgm:prSet presAssocID="{308A0376-F3CA-45ED-8F90-63D1D74DB0D3}" presName="iconRect" presStyleLbl="node1" presStyleIdx="2"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Handshake"/>
        </a:ext>
      </dgm:extLst>
    </dgm:pt>
    <dgm:pt modelId="{DD61BD54-3BE2-4BBB-A5B4-8A24AA46BCD9}" type="pres">
      <dgm:prSet presAssocID="{308A0376-F3CA-45ED-8F90-63D1D74DB0D3}" presName="spaceRect" presStyleCnt="0"/>
      <dgm:spPr/>
    </dgm:pt>
    <dgm:pt modelId="{5A5B14EA-CFFE-462B-A933-65C8C04961A1}" type="pres">
      <dgm:prSet presAssocID="{308A0376-F3CA-45ED-8F90-63D1D74DB0D3}" presName="textRect" presStyleLbl="revTx" presStyleIdx="2" presStyleCnt="5">
        <dgm:presLayoutVars>
          <dgm:chMax val="1"/>
          <dgm:chPref val="1"/>
        </dgm:presLayoutVars>
      </dgm:prSet>
      <dgm:spPr/>
    </dgm:pt>
    <dgm:pt modelId="{B3436AE3-6B71-41DE-8513-38F6979F7CE8}" type="pres">
      <dgm:prSet presAssocID="{7F6A3D8D-E69E-4C7F-B46E-CFC85BDC4B60}" presName="sibTrans" presStyleLbl="sibTrans2D1" presStyleIdx="0" presStyleCnt="0"/>
      <dgm:spPr/>
    </dgm:pt>
    <dgm:pt modelId="{F0F678F4-E607-4A69-9D44-8C0AFE30010F}" type="pres">
      <dgm:prSet presAssocID="{D103CA9B-181A-4D4A-BD0A-99A60DEED9B4}" presName="compNode" presStyleCnt="0"/>
      <dgm:spPr/>
    </dgm:pt>
    <dgm:pt modelId="{D73C423A-E0BC-4CD6-93F4-1CF63C0E4F38}" type="pres">
      <dgm:prSet presAssocID="{D103CA9B-181A-4D4A-BD0A-99A60DEED9B4}" presName="iconBgRect" presStyleLbl="bgShp" presStyleIdx="3" presStyleCnt="5"/>
      <dgm:spPr/>
    </dgm:pt>
    <dgm:pt modelId="{AB641195-C2BA-4A56-889F-E132C580AC34}" type="pres">
      <dgm:prSet presAssocID="{D103CA9B-181A-4D4A-BD0A-99A60DEED9B4}" presName="iconRect" presStyleLbl="node1" presStyleIdx="3"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Envelope"/>
        </a:ext>
      </dgm:extLst>
    </dgm:pt>
    <dgm:pt modelId="{B2455E94-6560-4445-B6A5-483050DCCA5C}" type="pres">
      <dgm:prSet presAssocID="{D103CA9B-181A-4D4A-BD0A-99A60DEED9B4}" presName="spaceRect" presStyleCnt="0"/>
      <dgm:spPr/>
    </dgm:pt>
    <dgm:pt modelId="{72EC3486-6A0A-4729-9DD5-ECDE8BE9FF51}" type="pres">
      <dgm:prSet presAssocID="{D103CA9B-181A-4D4A-BD0A-99A60DEED9B4}" presName="textRect" presStyleLbl="revTx" presStyleIdx="3" presStyleCnt="5">
        <dgm:presLayoutVars>
          <dgm:chMax val="1"/>
          <dgm:chPref val="1"/>
        </dgm:presLayoutVars>
      </dgm:prSet>
      <dgm:spPr/>
    </dgm:pt>
    <dgm:pt modelId="{A1A7AA11-9281-417A-B6EA-36E9644C2EC5}" type="pres">
      <dgm:prSet presAssocID="{E3D1B1AC-B758-49D8-BB2E-8769AA4DB91B}" presName="sibTrans" presStyleLbl="sibTrans2D1" presStyleIdx="0" presStyleCnt="0"/>
      <dgm:spPr/>
    </dgm:pt>
    <dgm:pt modelId="{D1E8CD07-83DA-4517-BD6A-469E6D2A3E57}" type="pres">
      <dgm:prSet presAssocID="{83A40B9B-15D3-446E-A594-3ADED060C40A}" presName="compNode" presStyleCnt="0"/>
      <dgm:spPr/>
    </dgm:pt>
    <dgm:pt modelId="{2AA245C6-E1FD-4FA8-9D8F-561BDBA1C0D0}" type="pres">
      <dgm:prSet presAssocID="{83A40B9B-15D3-446E-A594-3ADED060C40A}" presName="iconBgRect" presStyleLbl="bgShp" presStyleIdx="4" presStyleCnt="5"/>
      <dgm:spPr/>
    </dgm:pt>
    <dgm:pt modelId="{C2351556-2A67-4E6A-9DCB-401AAA9EE664}" type="pres">
      <dgm:prSet presAssocID="{83A40B9B-15D3-446E-A594-3ADED060C40A}" presName="iconRect" presStyleLbl="node1" presStyleIdx="4" presStyleCnt="5"/>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dgm:spPr>
      <dgm:extLst>
        <a:ext uri="{E40237B7-FDA0-4F09-8148-C483321AD2D9}">
          <dgm14:cNvPr xmlns:dgm14="http://schemas.microsoft.com/office/drawing/2010/diagram" id="0" name="" descr="Classroom"/>
        </a:ext>
      </dgm:extLst>
    </dgm:pt>
    <dgm:pt modelId="{AA67E815-6D3D-4C50-B885-EEAB0ED1B61B}" type="pres">
      <dgm:prSet presAssocID="{83A40B9B-15D3-446E-A594-3ADED060C40A}" presName="spaceRect" presStyleCnt="0"/>
      <dgm:spPr/>
    </dgm:pt>
    <dgm:pt modelId="{3CAF1185-E093-4C24-A9D7-6593E159FF80}" type="pres">
      <dgm:prSet presAssocID="{83A40B9B-15D3-446E-A594-3ADED060C40A}" presName="textRect" presStyleLbl="revTx" presStyleIdx="4" presStyleCnt="5" custScaleX="138468" custLinFactNeighborX="18316" custLinFactNeighborY="-3981">
        <dgm:presLayoutVars>
          <dgm:chMax val="1"/>
          <dgm:chPref val="1"/>
        </dgm:presLayoutVars>
      </dgm:prSet>
      <dgm:spPr/>
    </dgm:pt>
  </dgm:ptLst>
  <dgm:cxnLst>
    <dgm:cxn modelId="{2A216E07-3F82-4917-9DAB-A829118EB439}" type="presOf" srcId="{7F6A3D8D-E69E-4C7F-B46E-CFC85BDC4B60}" destId="{B3436AE3-6B71-41DE-8513-38F6979F7CE8}" srcOrd="0" destOrd="0" presId="urn:microsoft.com/office/officeart/2018/2/layout/IconCircleList"/>
    <dgm:cxn modelId="{2416A00C-B0A9-4706-8234-847E8B6D562E}" type="presOf" srcId="{D42D2A20-5651-4A4F-A7AA-A18CAE57EE2B}" destId="{1F9DE7A4-869E-4B01-BED1-02D163E2222C}" srcOrd="0" destOrd="0" presId="urn:microsoft.com/office/officeart/2018/2/layout/IconCircleList"/>
    <dgm:cxn modelId="{6E4C711C-F800-4A4F-BB92-9EE25143ECAA}" type="presOf" srcId="{28A01F10-2629-4484-87D7-51D26C243B3C}" destId="{34DC764E-3988-492D-881F-AFA6667D7A9F}" srcOrd="0" destOrd="0" presId="urn:microsoft.com/office/officeart/2018/2/layout/IconCircleList"/>
    <dgm:cxn modelId="{F14E052E-227B-4C78-8ABB-3D9700225F3F}" srcId="{261D265E-A7B4-4946-AD0D-64054BD9CADD}" destId="{83A40B9B-15D3-446E-A594-3ADED060C40A}" srcOrd="4" destOrd="0" parTransId="{DC0C4EB1-772C-470E-8BAB-10DAD530FF4A}" sibTransId="{B1053754-09CC-4D16-B12C-FB2955B3546F}"/>
    <dgm:cxn modelId="{F96FF766-7399-4F0B-A5D7-EA1714E47E25}" type="presOf" srcId="{83A40B9B-15D3-446E-A594-3ADED060C40A}" destId="{3CAF1185-E093-4C24-A9D7-6593E159FF80}" srcOrd="0" destOrd="0" presId="urn:microsoft.com/office/officeart/2018/2/layout/IconCircleList"/>
    <dgm:cxn modelId="{277B2D6B-E252-469F-9594-85A05FE36458}" type="presOf" srcId="{1BC401DA-AE9B-4F5C-944A-E30C3BE3D288}" destId="{C577F4CC-A3A7-45A9-A902-4954EC9FA050}" srcOrd="0" destOrd="0" presId="urn:microsoft.com/office/officeart/2018/2/layout/IconCircleList"/>
    <dgm:cxn modelId="{9958C550-AED3-44F7-BF03-8123C10F2E32}" type="presOf" srcId="{261D265E-A7B4-4946-AD0D-64054BD9CADD}" destId="{AAF29601-B6E1-448B-B37C-6EB585C99920}" srcOrd="0" destOrd="0" presId="urn:microsoft.com/office/officeart/2018/2/layout/IconCircleList"/>
    <dgm:cxn modelId="{65DC458B-8ADA-4A1C-B5AC-763D480010D6}" srcId="{261D265E-A7B4-4946-AD0D-64054BD9CADD}" destId="{D42D2A20-5651-4A4F-A7AA-A18CAE57EE2B}" srcOrd="1" destOrd="0" parTransId="{55415D8B-7B2E-40FA-81AC-CB588BF46D93}" sibTransId="{28A01F10-2629-4484-87D7-51D26C243B3C}"/>
    <dgm:cxn modelId="{729AB5AA-1A42-447D-8705-38FD14C11F6C}" srcId="{261D265E-A7B4-4946-AD0D-64054BD9CADD}" destId="{D103CA9B-181A-4D4A-BD0A-99A60DEED9B4}" srcOrd="3" destOrd="0" parTransId="{9381C99A-FA36-48A6-995A-738F59D494F5}" sibTransId="{E3D1B1AC-B758-49D8-BB2E-8769AA4DB91B}"/>
    <dgm:cxn modelId="{8F15D9B4-097B-4CBE-BFBB-626135146AA2}" srcId="{261D265E-A7B4-4946-AD0D-64054BD9CADD}" destId="{1BC401DA-AE9B-4F5C-944A-E30C3BE3D288}" srcOrd="0" destOrd="0" parTransId="{92522B32-5159-45E7-B8AD-62A79E7CFA34}" sibTransId="{76A102D1-8E3D-4193-AFF7-A35B7FA85E02}"/>
    <dgm:cxn modelId="{F69310BC-B7D0-4168-9738-2713FBE5FAB3}" type="presOf" srcId="{D103CA9B-181A-4D4A-BD0A-99A60DEED9B4}" destId="{72EC3486-6A0A-4729-9DD5-ECDE8BE9FF51}" srcOrd="0" destOrd="0" presId="urn:microsoft.com/office/officeart/2018/2/layout/IconCircleList"/>
    <dgm:cxn modelId="{D27CD7DF-CC11-47F1-B1BF-B063120E0EDB}" srcId="{261D265E-A7B4-4946-AD0D-64054BD9CADD}" destId="{308A0376-F3CA-45ED-8F90-63D1D74DB0D3}" srcOrd="2" destOrd="0" parTransId="{9ADC7C46-DA45-4D39-96A2-D4ED91B52C06}" sibTransId="{7F6A3D8D-E69E-4C7F-B46E-CFC85BDC4B60}"/>
    <dgm:cxn modelId="{382768EB-8821-4DCB-9320-104987647147}" type="presOf" srcId="{E3D1B1AC-B758-49D8-BB2E-8769AA4DB91B}" destId="{A1A7AA11-9281-417A-B6EA-36E9644C2EC5}" srcOrd="0" destOrd="0" presId="urn:microsoft.com/office/officeart/2018/2/layout/IconCircleList"/>
    <dgm:cxn modelId="{A3EAEEF1-B3EC-46C6-8F60-E202630FB737}" type="presOf" srcId="{76A102D1-8E3D-4193-AFF7-A35B7FA85E02}" destId="{FDC4CCEE-43C0-4672-A37A-491FF34AA8BC}" srcOrd="0" destOrd="0" presId="urn:microsoft.com/office/officeart/2018/2/layout/IconCircleList"/>
    <dgm:cxn modelId="{99904CF8-1C92-4362-A047-903ED5940D54}" type="presOf" srcId="{308A0376-F3CA-45ED-8F90-63D1D74DB0D3}" destId="{5A5B14EA-CFFE-462B-A933-65C8C04961A1}" srcOrd="0" destOrd="0" presId="urn:microsoft.com/office/officeart/2018/2/layout/IconCircleList"/>
    <dgm:cxn modelId="{8BEBAB3C-0B5C-4E27-BFE6-39C3FAF8806C}" type="presParOf" srcId="{AAF29601-B6E1-448B-B37C-6EB585C99920}" destId="{53BB1FED-F5DA-4D66-A6A6-5EA50B1A3CBD}" srcOrd="0" destOrd="0" presId="urn:microsoft.com/office/officeart/2018/2/layout/IconCircleList"/>
    <dgm:cxn modelId="{C258CE52-BCA3-4749-ADB4-0F43BA8591A6}" type="presParOf" srcId="{53BB1FED-F5DA-4D66-A6A6-5EA50B1A3CBD}" destId="{27212B56-5B67-4EB3-AC6B-B005F957CA88}" srcOrd="0" destOrd="0" presId="urn:microsoft.com/office/officeart/2018/2/layout/IconCircleList"/>
    <dgm:cxn modelId="{5F16C33B-1BD8-4723-9CDA-E1636EAF64D3}" type="presParOf" srcId="{27212B56-5B67-4EB3-AC6B-B005F957CA88}" destId="{2B9C28E5-C82B-4380-A420-F7E661D18F6A}" srcOrd="0" destOrd="0" presId="urn:microsoft.com/office/officeart/2018/2/layout/IconCircleList"/>
    <dgm:cxn modelId="{20EC5B60-FE4B-446F-9D22-CA45043A6B35}" type="presParOf" srcId="{27212B56-5B67-4EB3-AC6B-B005F957CA88}" destId="{8FE692B9-8F18-4CB7-B819-8A12993F813E}" srcOrd="1" destOrd="0" presId="urn:microsoft.com/office/officeart/2018/2/layout/IconCircleList"/>
    <dgm:cxn modelId="{C51D6B8A-3796-4290-8FFB-2F7794FF66F8}" type="presParOf" srcId="{27212B56-5B67-4EB3-AC6B-B005F957CA88}" destId="{D10F2933-04F9-4466-9E40-00321B136C06}" srcOrd="2" destOrd="0" presId="urn:microsoft.com/office/officeart/2018/2/layout/IconCircleList"/>
    <dgm:cxn modelId="{148DED54-BF08-4C88-8EDA-3F5F40B8AEAD}" type="presParOf" srcId="{27212B56-5B67-4EB3-AC6B-B005F957CA88}" destId="{C577F4CC-A3A7-45A9-A902-4954EC9FA050}" srcOrd="3" destOrd="0" presId="urn:microsoft.com/office/officeart/2018/2/layout/IconCircleList"/>
    <dgm:cxn modelId="{3BA29AE8-0D8E-4936-8B03-0658DFCBD5EA}" type="presParOf" srcId="{53BB1FED-F5DA-4D66-A6A6-5EA50B1A3CBD}" destId="{FDC4CCEE-43C0-4672-A37A-491FF34AA8BC}" srcOrd="1" destOrd="0" presId="urn:microsoft.com/office/officeart/2018/2/layout/IconCircleList"/>
    <dgm:cxn modelId="{0F1B6261-EE25-413E-AF86-D8B27D548758}" type="presParOf" srcId="{53BB1FED-F5DA-4D66-A6A6-5EA50B1A3CBD}" destId="{69AC9D1D-7C23-4ED5-A7BA-10A1A373C91D}" srcOrd="2" destOrd="0" presId="urn:microsoft.com/office/officeart/2018/2/layout/IconCircleList"/>
    <dgm:cxn modelId="{AA3F01C7-A76B-49FF-905A-FBACD865BF47}" type="presParOf" srcId="{69AC9D1D-7C23-4ED5-A7BA-10A1A373C91D}" destId="{94278E55-D1EE-4CDF-BAD5-337230968986}" srcOrd="0" destOrd="0" presId="urn:microsoft.com/office/officeart/2018/2/layout/IconCircleList"/>
    <dgm:cxn modelId="{85D18841-6417-4209-866E-F716029F4AB8}" type="presParOf" srcId="{69AC9D1D-7C23-4ED5-A7BA-10A1A373C91D}" destId="{EB4D32FC-71D3-4FB6-807D-EEDE1327DCF4}" srcOrd="1" destOrd="0" presId="urn:microsoft.com/office/officeart/2018/2/layout/IconCircleList"/>
    <dgm:cxn modelId="{A4FB013E-763C-43DB-BF3B-6DA9014D45A4}" type="presParOf" srcId="{69AC9D1D-7C23-4ED5-A7BA-10A1A373C91D}" destId="{F0FDCC51-3F7B-4ADA-96BF-9FE7D0C83257}" srcOrd="2" destOrd="0" presId="urn:microsoft.com/office/officeart/2018/2/layout/IconCircleList"/>
    <dgm:cxn modelId="{5DDC6013-4023-4903-BFC5-B6FF08F97790}" type="presParOf" srcId="{69AC9D1D-7C23-4ED5-A7BA-10A1A373C91D}" destId="{1F9DE7A4-869E-4B01-BED1-02D163E2222C}" srcOrd="3" destOrd="0" presId="urn:microsoft.com/office/officeart/2018/2/layout/IconCircleList"/>
    <dgm:cxn modelId="{7FBA3DB8-079C-4B77-AAC8-17DE88BAD565}" type="presParOf" srcId="{53BB1FED-F5DA-4D66-A6A6-5EA50B1A3CBD}" destId="{34DC764E-3988-492D-881F-AFA6667D7A9F}" srcOrd="3" destOrd="0" presId="urn:microsoft.com/office/officeart/2018/2/layout/IconCircleList"/>
    <dgm:cxn modelId="{CC7DB260-9193-4935-ADE6-3D2C1498FE28}" type="presParOf" srcId="{53BB1FED-F5DA-4D66-A6A6-5EA50B1A3CBD}" destId="{78C1CD73-8304-47E1-B495-368B1F3BBCC7}" srcOrd="4" destOrd="0" presId="urn:microsoft.com/office/officeart/2018/2/layout/IconCircleList"/>
    <dgm:cxn modelId="{903EE29E-F628-4143-955C-AF6C00C956EA}" type="presParOf" srcId="{78C1CD73-8304-47E1-B495-368B1F3BBCC7}" destId="{191F505F-73FD-4298-B1EC-90505CB6F412}" srcOrd="0" destOrd="0" presId="urn:microsoft.com/office/officeart/2018/2/layout/IconCircleList"/>
    <dgm:cxn modelId="{C95F1122-7189-4C4C-A25F-443FDD4E2384}" type="presParOf" srcId="{78C1CD73-8304-47E1-B495-368B1F3BBCC7}" destId="{BEF946DA-7F8C-4E9A-BA97-F6A66C89403B}" srcOrd="1" destOrd="0" presId="urn:microsoft.com/office/officeart/2018/2/layout/IconCircleList"/>
    <dgm:cxn modelId="{45D3E97D-5505-41E8-8E96-399E8D0743EB}" type="presParOf" srcId="{78C1CD73-8304-47E1-B495-368B1F3BBCC7}" destId="{DD61BD54-3BE2-4BBB-A5B4-8A24AA46BCD9}" srcOrd="2" destOrd="0" presId="urn:microsoft.com/office/officeart/2018/2/layout/IconCircleList"/>
    <dgm:cxn modelId="{BCF9D448-1C97-4B8C-B8E7-342746FF86FB}" type="presParOf" srcId="{78C1CD73-8304-47E1-B495-368B1F3BBCC7}" destId="{5A5B14EA-CFFE-462B-A933-65C8C04961A1}" srcOrd="3" destOrd="0" presId="urn:microsoft.com/office/officeart/2018/2/layout/IconCircleList"/>
    <dgm:cxn modelId="{569AE8DA-F8CC-4315-A25E-8FAF86AAC49B}" type="presParOf" srcId="{53BB1FED-F5DA-4D66-A6A6-5EA50B1A3CBD}" destId="{B3436AE3-6B71-41DE-8513-38F6979F7CE8}" srcOrd="5" destOrd="0" presId="urn:microsoft.com/office/officeart/2018/2/layout/IconCircleList"/>
    <dgm:cxn modelId="{994C2F23-8B53-43EF-9D6D-924E8241E685}" type="presParOf" srcId="{53BB1FED-F5DA-4D66-A6A6-5EA50B1A3CBD}" destId="{F0F678F4-E607-4A69-9D44-8C0AFE30010F}" srcOrd="6" destOrd="0" presId="urn:microsoft.com/office/officeart/2018/2/layout/IconCircleList"/>
    <dgm:cxn modelId="{F7B1F5AB-26BF-4DAF-9F59-B1C56B9F74B9}" type="presParOf" srcId="{F0F678F4-E607-4A69-9D44-8C0AFE30010F}" destId="{D73C423A-E0BC-4CD6-93F4-1CF63C0E4F38}" srcOrd="0" destOrd="0" presId="urn:microsoft.com/office/officeart/2018/2/layout/IconCircleList"/>
    <dgm:cxn modelId="{C4E33F2D-54EF-4EBB-A20A-393837D3C88E}" type="presParOf" srcId="{F0F678F4-E607-4A69-9D44-8C0AFE30010F}" destId="{AB641195-C2BA-4A56-889F-E132C580AC34}" srcOrd="1" destOrd="0" presId="urn:microsoft.com/office/officeart/2018/2/layout/IconCircleList"/>
    <dgm:cxn modelId="{06B67F82-EFC3-4898-91AB-BF8277B6719D}" type="presParOf" srcId="{F0F678F4-E607-4A69-9D44-8C0AFE30010F}" destId="{B2455E94-6560-4445-B6A5-483050DCCA5C}" srcOrd="2" destOrd="0" presId="urn:microsoft.com/office/officeart/2018/2/layout/IconCircleList"/>
    <dgm:cxn modelId="{E81A20F6-874F-49AE-9B7C-2985DB7217C7}" type="presParOf" srcId="{F0F678F4-E607-4A69-9D44-8C0AFE30010F}" destId="{72EC3486-6A0A-4729-9DD5-ECDE8BE9FF51}" srcOrd="3" destOrd="0" presId="urn:microsoft.com/office/officeart/2018/2/layout/IconCircleList"/>
    <dgm:cxn modelId="{4121B0F6-1992-49B5-9502-9523BC11563D}" type="presParOf" srcId="{53BB1FED-F5DA-4D66-A6A6-5EA50B1A3CBD}" destId="{A1A7AA11-9281-417A-B6EA-36E9644C2EC5}" srcOrd="7" destOrd="0" presId="urn:microsoft.com/office/officeart/2018/2/layout/IconCircleList"/>
    <dgm:cxn modelId="{604D4499-0347-4850-9E46-AF6FF2D9B81B}" type="presParOf" srcId="{53BB1FED-F5DA-4D66-A6A6-5EA50B1A3CBD}" destId="{D1E8CD07-83DA-4517-BD6A-469E6D2A3E57}" srcOrd="8" destOrd="0" presId="urn:microsoft.com/office/officeart/2018/2/layout/IconCircleList"/>
    <dgm:cxn modelId="{7EA17C68-9E2C-4DEB-8E92-2CE4B69004E7}" type="presParOf" srcId="{D1E8CD07-83DA-4517-BD6A-469E6D2A3E57}" destId="{2AA245C6-E1FD-4FA8-9D8F-561BDBA1C0D0}" srcOrd="0" destOrd="0" presId="urn:microsoft.com/office/officeart/2018/2/layout/IconCircleList"/>
    <dgm:cxn modelId="{53777651-259D-4949-B714-25993455395A}" type="presParOf" srcId="{D1E8CD07-83DA-4517-BD6A-469E6D2A3E57}" destId="{C2351556-2A67-4E6A-9DCB-401AAA9EE664}" srcOrd="1" destOrd="0" presId="urn:microsoft.com/office/officeart/2018/2/layout/IconCircleList"/>
    <dgm:cxn modelId="{D3360126-E375-4EE6-98FF-6EE4E7055E62}" type="presParOf" srcId="{D1E8CD07-83DA-4517-BD6A-469E6D2A3E57}" destId="{AA67E815-6D3D-4C50-B885-EEAB0ED1B61B}" srcOrd="2" destOrd="0" presId="urn:microsoft.com/office/officeart/2018/2/layout/IconCircleList"/>
    <dgm:cxn modelId="{18AAB7E2-35F7-4236-9984-C603A916981F}" type="presParOf" srcId="{D1E8CD07-83DA-4517-BD6A-469E6D2A3E57}" destId="{3CAF1185-E093-4C24-A9D7-6593E159FF8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28E5-C82B-4380-A420-F7E661D18F6A}">
      <dsp:nvSpPr>
        <dsp:cNvPr id="0" name=""/>
        <dsp:cNvSpPr/>
      </dsp:nvSpPr>
      <dsp:spPr>
        <a:xfrm>
          <a:off x="301434"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692B9-8F18-4CB7-B819-8A12993F813E}">
      <dsp:nvSpPr>
        <dsp:cNvPr id="0" name=""/>
        <dsp:cNvSpPr/>
      </dsp:nvSpPr>
      <dsp:spPr>
        <a:xfrm>
          <a:off x="495250" y="1015908"/>
          <a:ext cx="535302" cy="5353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7F4CC-A3A7-45A9-A902-4954EC9FA050}">
      <dsp:nvSpPr>
        <dsp:cNvPr id="0" name=""/>
        <dsp:cNvSpPr/>
      </dsp:nvSpPr>
      <dsp:spPr>
        <a:xfrm>
          <a:off x="1422141"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Keep up-to-date by reading o</a:t>
          </a:r>
          <a:br>
            <a:rPr lang="en-GB" sz="1400" kern="1200" dirty="0"/>
          </a:br>
          <a:r>
            <a:rPr lang="en-GB" sz="1400" kern="1200" dirty="0"/>
            <a:t>latest </a:t>
          </a:r>
          <a:r>
            <a:rPr lang="en-GB" sz="1600" b="1" kern="1200" dirty="0">
              <a:solidFill>
                <a:srgbClr val="00B0F0"/>
              </a:solidFill>
            </a:rPr>
            <a:t>Families First: </a:t>
          </a:r>
          <a:br>
            <a:rPr lang="en-GB" sz="1400" kern="1200" dirty="0"/>
          </a:br>
          <a:r>
            <a:rPr lang="en-GB" sz="1400" kern="1200" dirty="0">
              <a:hlinkClick xmlns:r="http://schemas.openxmlformats.org/officeDocument/2006/relationships" r:id="rId3"/>
            </a:rPr>
            <a:t>Families First News  </a:t>
          </a:r>
          <a:r>
            <a:rPr lang="en-GB" sz="1400" kern="1200" dirty="0"/>
            <a:t>		</a:t>
          </a:r>
          <a:br>
            <a:rPr lang="en-GB" sz="1400" kern="1200" dirty="0"/>
          </a:br>
          <a:endParaRPr lang="en-US" sz="1400" kern="1200" dirty="0"/>
        </a:p>
      </dsp:txBody>
      <dsp:txXfrm>
        <a:off x="1422141" y="822092"/>
        <a:ext cx="2175491" cy="922935"/>
      </dsp:txXfrm>
    </dsp:sp>
    <dsp:sp modelId="{94278E55-D1EE-4CDF-BAD5-337230968986}">
      <dsp:nvSpPr>
        <dsp:cNvPr id="0" name=""/>
        <dsp:cNvSpPr/>
      </dsp:nvSpPr>
      <dsp:spPr>
        <a:xfrm>
          <a:off x="3976696"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D32FC-71D3-4FB6-807D-EEDE1327DCF4}">
      <dsp:nvSpPr>
        <dsp:cNvPr id="0" name=""/>
        <dsp:cNvSpPr/>
      </dsp:nvSpPr>
      <dsp:spPr>
        <a:xfrm>
          <a:off x="4170512" y="1015908"/>
          <a:ext cx="535302" cy="53530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DE7A4-869E-4B01-BED1-02D163E2222C}">
      <dsp:nvSpPr>
        <dsp:cNvPr id="0" name=""/>
        <dsp:cNvSpPr/>
      </dsp:nvSpPr>
      <dsp:spPr>
        <a:xfrm>
          <a:off x="5097403"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Link to support for families:-</a:t>
          </a:r>
          <a:br>
            <a:rPr lang="en-GB" sz="1400" kern="1200" dirty="0">
              <a:solidFill>
                <a:prstClr val="black">
                  <a:hueOff val="0"/>
                  <a:satOff val="0"/>
                  <a:lumOff val="0"/>
                  <a:alphaOff val="0"/>
                </a:prstClr>
              </a:solidFill>
              <a:latin typeface="Calibri" panose="020F0502020204030204"/>
              <a:ea typeface="+mn-ea"/>
              <a:cs typeface="+mn-cs"/>
            </a:rPr>
          </a:br>
          <a:r>
            <a:rPr lang="en-GB" sz="1600" b="1" kern="1200" dirty="0">
              <a:solidFill>
                <a:srgbClr val="00B0F0"/>
              </a:solidFill>
              <a:latin typeface="Calibri" panose="020F0502020204030204"/>
              <a:ea typeface="+mn-ea"/>
              <a:cs typeface="+mn-cs"/>
              <a:hlinkClick xmlns:r="http://schemas.openxmlformats.org/officeDocument/2006/relationships" r:id="rId6">
                <a:extLst>
                  <a:ext uri="{A12FA001-AC4F-418D-AE19-62706E023703}">
                    <ahyp:hlinkClr xmlns:ahyp="http://schemas.microsoft.com/office/drawing/2018/hyperlinkcolor" val="tx"/>
                  </a:ext>
                </a:extLst>
              </a:hlinkClick>
            </a:rPr>
            <a:t>Families First Website</a:t>
          </a:r>
          <a:br>
            <a:rPr lang="en-GB" sz="1400" kern="1200" dirty="0">
              <a:solidFill>
                <a:prstClr val="black">
                  <a:hueOff val="0"/>
                  <a:satOff val="0"/>
                  <a:lumOff val="0"/>
                  <a:alphaOff val="0"/>
                </a:prstClr>
              </a:solidFill>
              <a:latin typeface="Calibri" panose="020F0502020204030204"/>
              <a:ea typeface="+mn-ea"/>
              <a:cs typeface="+mn-cs"/>
            </a:rPr>
          </a:br>
          <a:endParaRPr lang="en-US" sz="1400" kern="1200" dirty="0">
            <a:solidFill>
              <a:prstClr val="black">
                <a:hueOff val="0"/>
                <a:satOff val="0"/>
                <a:lumOff val="0"/>
                <a:alphaOff val="0"/>
              </a:prstClr>
            </a:solidFill>
            <a:latin typeface="Calibri" panose="020F0502020204030204"/>
            <a:ea typeface="+mn-ea"/>
            <a:cs typeface="+mn-cs"/>
          </a:endParaRPr>
        </a:p>
      </dsp:txBody>
      <dsp:txXfrm>
        <a:off x="5097403" y="822092"/>
        <a:ext cx="2175491" cy="922935"/>
      </dsp:txXfrm>
    </dsp:sp>
    <dsp:sp modelId="{191F505F-73FD-4298-B1EC-90505CB6F412}">
      <dsp:nvSpPr>
        <dsp:cNvPr id="0" name=""/>
        <dsp:cNvSpPr/>
      </dsp:nvSpPr>
      <dsp:spPr>
        <a:xfrm>
          <a:off x="7651957"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946DA-7F8C-4E9A-BA97-F6A66C89403B}">
      <dsp:nvSpPr>
        <dsp:cNvPr id="0" name=""/>
        <dsp:cNvSpPr/>
      </dsp:nvSpPr>
      <dsp:spPr>
        <a:xfrm>
          <a:off x="7845774" y="1015908"/>
          <a:ext cx="535302" cy="5353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B14EA-CFFE-462B-A933-65C8C04961A1}">
      <dsp:nvSpPr>
        <dsp:cNvPr id="0" name=""/>
        <dsp:cNvSpPr/>
      </dsp:nvSpPr>
      <dsp:spPr>
        <a:xfrm>
          <a:off x="8772665"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dirty="0">
              <a:solidFill>
                <a:srgbClr val="00B0F0"/>
              </a:solidFill>
              <a:latin typeface="Calibri" panose="020F0502020204030204"/>
              <a:ea typeface="+mn-ea"/>
              <a:cs typeface="+mn-cs"/>
            </a:rPr>
            <a:t>Professionals</a:t>
          </a:r>
          <a:r>
            <a:rPr lang="en-GB" sz="1400" kern="1200" dirty="0">
              <a:solidFill>
                <a:prstClr val="black">
                  <a:hueOff val="0"/>
                  <a:satOff val="0"/>
                  <a:lumOff val="0"/>
                  <a:alphaOff val="0"/>
                </a:prstClr>
              </a:solidFill>
              <a:latin typeface="Calibri" panose="020F0502020204030204"/>
              <a:ea typeface="+mn-ea"/>
              <a:cs typeface="+mn-cs"/>
            </a:rPr>
            <a:t> area:-</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9">
                <a:extLst>
                  <a:ext uri="{A12FA001-AC4F-418D-AE19-62706E023703}">
                    <ahyp:hlinkClr xmlns:ahyp="http://schemas.microsoft.com/office/drawing/2018/hyperlinkcolor" val="tx"/>
                  </a:ext>
                </a:extLst>
              </a:hlinkClick>
            </a:rPr>
            <a:t>Early Help – information for professionals and partners </a:t>
          </a:r>
          <a:endParaRPr lang="en-US" sz="1400" kern="1200" dirty="0">
            <a:solidFill>
              <a:prstClr val="black">
                <a:hueOff val="0"/>
                <a:satOff val="0"/>
                <a:lumOff val="0"/>
                <a:alphaOff val="0"/>
              </a:prstClr>
            </a:solidFill>
            <a:latin typeface="Calibri" panose="020F0502020204030204"/>
            <a:ea typeface="+mn-ea"/>
            <a:cs typeface="+mn-cs"/>
          </a:endParaRPr>
        </a:p>
      </dsp:txBody>
      <dsp:txXfrm>
        <a:off x="8772665" y="822092"/>
        <a:ext cx="2175491" cy="922935"/>
      </dsp:txXfrm>
    </dsp:sp>
    <dsp:sp modelId="{D73C423A-E0BC-4CD6-93F4-1CF63C0E4F38}">
      <dsp:nvSpPr>
        <dsp:cNvPr id="0" name=""/>
        <dsp:cNvSpPr/>
      </dsp:nvSpPr>
      <dsp:spPr>
        <a:xfrm>
          <a:off x="301434" y="2459858"/>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41195-C2BA-4A56-889F-E132C580AC34}">
      <dsp:nvSpPr>
        <dsp:cNvPr id="0" name=""/>
        <dsp:cNvSpPr/>
      </dsp:nvSpPr>
      <dsp:spPr>
        <a:xfrm>
          <a:off x="495250" y="2653674"/>
          <a:ext cx="535302" cy="53530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C3486-6A0A-4729-9DD5-ECDE8BE9FF51}">
      <dsp:nvSpPr>
        <dsp:cNvPr id="0" name=""/>
        <dsp:cNvSpPr/>
      </dsp:nvSpPr>
      <dsp:spPr>
        <a:xfrm>
          <a:off x="1422141" y="2459858"/>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For Families First partnership </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groups, news sharing and general info email:-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12">
                <a:extLst>
                  <a:ext uri="{A12FA001-AC4F-418D-AE19-62706E023703}">
                    <ahyp:hlinkClr xmlns:ahyp="http://schemas.microsoft.com/office/drawing/2018/hyperlinkcolor" val="tx"/>
                  </a:ext>
                </a:extLst>
              </a:hlinkClick>
            </a:rPr>
            <a:t>familiesfirst.support@hertfordshire.gov.uk</a:t>
          </a:r>
          <a:endParaRPr lang="en-US" sz="1400" kern="1200" dirty="0">
            <a:solidFill>
              <a:prstClr val="black">
                <a:hueOff val="0"/>
                <a:satOff val="0"/>
                <a:lumOff val="0"/>
                <a:alphaOff val="0"/>
              </a:prstClr>
            </a:solidFill>
            <a:latin typeface="Calibri" panose="020F0502020204030204"/>
            <a:ea typeface="+mn-ea"/>
            <a:cs typeface="+mn-cs"/>
          </a:endParaRPr>
        </a:p>
      </dsp:txBody>
      <dsp:txXfrm>
        <a:off x="1422141" y="2459858"/>
        <a:ext cx="2175491" cy="922935"/>
      </dsp:txXfrm>
    </dsp:sp>
    <dsp:sp modelId="{2AA245C6-E1FD-4FA8-9D8F-561BDBA1C0D0}">
      <dsp:nvSpPr>
        <dsp:cNvPr id="0" name=""/>
        <dsp:cNvSpPr/>
      </dsp:nvSpPr>
      <dsp:spPr>
        <a:xfrm>
          <a:off x="3976696" y="2459858"/>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51556-2A67-4E6A-9DCB-401AAA9EE664}">
      <dsp:nvSpPr>
        <dsp:cNvPr id="0" name=""/>
        <dsp:cNvSpPr/>
      </dsp:nvSpPr>
      <dsp:spPr>
        <a:xfrm>
          <a:off x="4170512" y="2653674"/>
          <a:ext cx="535302" cy="5353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F1185-E093-4C24-A9D7-6593E159FF80}">
      <dsp:nvSpPr>
        <dsp:cNvPr id="0" name=""/>
        <dsp:cNvSpPr/>
      </dsp:nvSpPr>
      <dsp:spPr>
        <a:xfrm>
          <a:off x="5077432" y="2423116"/>
          <a:ext cx="3012359"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Ensure your service is listed on the </a:t>
          </a:r>
          <a:r>
            <a:rPr lang="en-GB" sz="1600" b="1" kern="1200" dirty="0">
              <a:solidFill>
                <a:srgbClr val="00B0F0"/>
              </a:solidFill>
              <a:latin typeface="Calibri" panose="020F0502020204030204"/>
              <a:ea typeface="+mn-ea"/>
              <a:cs typeface="+mn-cs"/>
            </a:rPr>
            <a:t>Hertfordshire Directory</a:t>
          </a:r>
          <a:r>
            <a:rPr lang="en-GB" sz="1400" kern="1200" dirty="0">
              <a:solidFill>
                <a:prstClr val="black">
                  <a:hueOff val="0"/>
                  <a:satOff val="0"/>
                  <a:lumOff val="0"/>
                  <a:alphaOff val="0"/>
                </a:prstClr>
              </a:solidFill>
              <a:latin typeface="Calibri" panose="020F0502020204030204"/>
              <a:ea typeface="+mn-ea"/>
              <a:cs typeface="+mn-cs"/>
            </a:rPr>
            <a:t>:-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15">
                <a:extLst>
                  <a:ext uri="{A12FA001-AC4F-418D-AE19-62706E023703}">
                    <ahyp:hlinkClr xmlns:ahyp="http://schemas.microsoft.com/office/drawing/2018/hyperlinkcolor" val="tx"/>
                  </a:ext>
                </a:extLst>
              </a:hlinkClick>
            </a:rPr>
            <a:t>Register to add a listing | Hertfordshire Directory</a:t>
          </a:r>
          <a:endParaRPr lang="en-US" sz="1400" kern="1200" dirty="0">
            <a:solidFill>
              <a:prstClr val="black">
                <a:hueOff val="0"/>
                <a:satOff val="0"/>
                <a:lumOff val="0"/>
                <a:alphaOff val="0"/>
              </a:prstClr>
            </a:solidFill>
            <a:latin typeface="Calibri" panose="020F0502020204030204"/>
            <a:ea typeface="+mn-ea"/>
            <a:cs typeface="+mn-cs"/>
          </a:endParaRPr>
        </a:p>
      </dsp:txBody>
      <dsp:txXfrm>
        <a:off x="5077432" y="2423116"/>
        <a:ext cx="3012359" cy="9229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53BC8-AC37-1A8C-09E6-08956384D8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3FE5114-E49E-BA03-1FCC-CCA22CE24C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B11570-6A1F-4966-8248-13A90A6DA78C}" type="datetimeFigureOut">
              <a:rPr lang="en-GB" smtClean="0"/>
              <a:t>02/10/2025</a:t>
            </a:fld>
            <a:endParaRPr lang="en-GB"/>
          </a:p>
        </p:txBody>
      </p:sp>
      <p:sp>
        <p:nvSpPr>
          <p:cNvPr id="4" name="Footer Placeholder 3">
            <a:extLst>
              <a:ext uri="{FF2B5EF4-FFF2-40B4-BE49-F238E27FC236}">
                <a16:creationId xmlns:a16="http://schemas.microsoft.com/office/drawing/2014/main" id="{1D41BBD9-9906-719E-4F3E-E3C9FDE9C3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A2C8335-865F-D8D4-FC50-DA41D937A3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A8486-1AEC-4C65-8333-D07E4D19CF13}" type="slidenum">
              <a:rPr lang="en-GB" smtClean="0"/>
              <a:t>‹#›</a:t>
            </a:fld>
            <a:endParaRPr lang="en-GB"/>
          </a:p>
        </p:txBody>
      </p:sp>
    </p:spTree>
    <p:extLst>
      <p:ext uri="{BB962C8B-B14F-4D97-AF65-F5344CB8AC3E}">
        <p14:creationId xmlns:p14="http://schemas.microsoft.com/office/powerpoint/2010/main" val="2843365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3315E-C3E9-4D09-BB56-3AEAE1DEAFEA}"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EAD29-2E0C-491F-B5DC-DB7CB76D7231}" type="slidenum">
              <a:rPr lang="en-GB" smtClean="0"/>
              <a:t>‹#›</a:t>
            </a:fld>
            <a:endParaRPr lang="en-GB"/>
          </a:p>
        </p:txBody>
      </p:sp>
    </p:spTree>
    <p:extLst>
      <p:ext uri="{BB962C8B-B14F-4D97-AF65-F5344CB8AC3E}">
        <p14:creationId xmlns:p14="http://schemas.microsoft.com/office/powerpoint/2010/main" val="255412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D29343-9A72-49BD-9A27-EE081CEE6309}" type="slidenum">
              <a:rPr lang="en-GB" smtClean="0"/>
              <a:t>1</a:t>
            </a:fld>
            <a:endParaRPr lang="en-GB"/>
          </a:p>
        </p:txBody>
      </p:sp>
    </p:spTree>
    <p:extLst>
      <p:ext uri="{BB962C8B-B14F-4D97-AF65-F5344CB8AC3E}">
        <p14:creationId xmlns:p14="http://schemas.microsoft.com/office/powerpoint/2010/main" val="368968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3CBFFB-E640-4604-A508-0015AA18518A}"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2464AF-B8FF-434F-A3A9-2D5267E63A4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45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76" y="307962"/>
            <a:ext cx="11375136" cy="833458"/>
          </a:xfrm>
        </p:spPr>
        <p:txBody>
          <a:bodyPr/>
          <a:lstStyle>
            <a:lvl1pPr>
              <a:defRPr b="1">
                <a:solidFill>
                  <a:srgbClr val="00B0F0"/>
                </a:solidFill>
                <a:latin typeface="+mn-lt"/>
              </a:defRPr>
            </a:lvl1pPr>
          </a:lstStyle>
          <a:p>
            <a:r>
              <a:rPr lang="en-US" dirty="0"/>
              <a:t>Click to edit Master title style</a:t>
            </a:r>
          </a:p>
        </p:txBody>
      </p:sp>
      <p:sp>
        <p:nvSpPr>
          <p:cNvPr id="3" name="Content Placeholder 2"/>
          <p:cNvSpPr>
            <a:spLocks noGrp="1"/>
          </p:cNvSpPr>
          <p:nvPr>
            <p:ph idx="1"/>
          </p:nvPr>
        </p:nvSpPr>
        <p:spPr>
          <a:xfrm>
            <a:off x="265176" y="1580558"/>
            <a:ext cx="11375136" cy="402336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3CBFFB-E640-4604-A508-0015AA18518A}" type="datetimeFigureOut">
              <a:rPr lang="en-GB" smtClean="0"/>
              <a:t>02/10/2025</a:t>
            </a:fld>
            <a:endParaRPr lang="en-GB"/>
          </a:p>
        </p:txBody>
      </p:sp>
      <p:sp>
        <p:nvSpPr>
          <p:cNvPr id="5" name="Footer Placeholder 4"/>
          <p:cNvSpPr>
            <a:spLocks noGrp="1"/>
          </p:cNvSpPr>
          <p:nvPr>
            <p:ph type="ftr" sz="quarter" idx="11"/>
          </p:nvPr>
        </p:nvSpPr>
        <p:spPr>
          <a:xfrm>
            <a:off x="3357001" y="6459784"/>
            <a:ext cx="4822804" cy="365125"/>
          </a:xfrm>
        </p:spPr>
        <p:txBody>
          <a:bodyPr/>
          <a:lstStyle>
            <a:lvl1pPr>
              <a:defRPr sz="1800" b="1"/>
            </a:lvl1pPr>
          </a:lstStyle>
          <a:p>
            <a:r>
              <a:rPr lang="en-GB" dirty="0"/>
              <a:t>Keeping in touch</a:t>
            </a:r>
          </a:p>
        </p:txBody>
      </p:sp>
      <p:sp>
        <p:nvSpPr>
          <p:cNvPr id="6" name="Slide Number Placeholder 5"/>
          <p:cNvSpPr>
            <a:spLocks noGrp="1"/>
          </p:cNvSpPr>
          <p:nvPr>
            <p:ph type="sldNum" sz="quarter" idx="12"/>
          </p:nvPr>
        </p:nvSpPr>
        <p:spPr/>
        <p:txBody>
          <a:bodyPr/>
          <a:lstStyle/>
          <a:p>
            <a:fld id="{8C2464AF-B8FF-434F-A3A9-2D5267E63A4D}" type="slidenum">
              <a:rPr lang="en-GB" smtClean="0"/>
              <a:t>‹#›</a:t>
            </a:fld>
            <a:endParaRPr lang="en-GB"/>
          </a:p>
        </p:txBody>
      </p:sp>
      <p:pic>
        <p:nvPicPr>
          <p:cNvPr id="7" name="Content Placeholder 9" descr="A logo for a family&#10;&#10;Description automatically generated">
            <a:extLst>
              <a:ext uri="{FF2B5EF4-FFF2-40B4-BE49-F238E27FC236}">
                <a16:creationId xmlns:a16="http://schemas.microsoft.com/office/drawing/2014/main" id="{FCD9942D-7592-64C0-B2DA-01CE806C4F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770" y="-10498"/>
            <a:ext cx="1886194" cy="1334530"/>
          </a:xfrm>
          <a:prstGeom prst="rect">
            <a:avLst/>
          </a:prstGeom>
        </p:spPr>
      </p:pic>
    </p:spTree>
    <p:extLst>
      <p:ext uri="{BB962C8B-B14F-4D97-AF65-F5344CB8AC3E}">
        <p14:creationId xmlns:p14="http://schemas.microsoft.com/office/powerpoint/2010/main" val="375570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3CBFFB-E640-4604-A508-0015AA18518A}"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2464AF-B8FF-434F-A3A9-2D5267E63A4D}" type="slidenum">
              <a:rPr lang="en-GB" smtClean="0"/>
              <a:t>‹#›</a:t>
            </a:fld>
            <a:endParaRPr lang="en-GB"/>
          </a:p>
        </p:txBody>
      </p:sp>
    </p:spTree>
    <p:extLst>
      <p:ext uri="{BB962C8B-B14F-4D97-AF65-F5344CB8AC3E}">
        <p14:creationId xmlns:p14="http://schemas.microsoft.com/office/powerpoint/2010/main" val="368379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3CBFFB-E640-4604-A508-0015AA18518A}"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2464AF-B8FF-434F-A3A9-2D5267E63A4D}" type="slidenum">
              <a:rPr lang="en-GB" smtClean="0"/>
              <a:t>‹#›</a:t>
            </a:fld>
            <a:endParaRPr lang="en-GB"/>
          </a:p>
        </p:txBody>
      </p:sp>
    </p:spTree>
    <p:extLst>
      <p:ext uri="{BB962C8B-B14F-4D97-AF65-F5344CB8AC3E}">
        <p14:creationId xmlns:p14="http://schemas.microsoft.com/office/powerpoint/2010/main" val="216226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3CBFFB-E640-4604-A508-0015AA18518A}" type="datetimeFigureOut">
              <a:rPr lang="en-GB" smtClean="0"/>
              <a:t>02/10/2025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C2464AF-B8FF-434F-A3A9-2D5267E63A4D}" type="slidenum">
              <a:rPr lang="en-GB" smtClean="0"/>
              <a:t>‹#›</a:t>
            </a:fld>
            <a:endParaRPr lang="en-GB"/>
          </a:p>
        </p:txBody>
      </p:sp>
      <p:sp>
        <p:nvSpPr>
          <p:cNvPr id="2" name="Rectangle 1">
            <a:extLst>
              <a:ext uri="{FF2B5EF4-FFF2-40B4-BE49-F238E27FC236}">
                <a16:creationId xmlns:a16="http://schemas.microsoft.com/office/drawing/2014/main" id="{165E5B39-9CED-4A7B-F284-05ED8EB0FB27}"/>
              </a:ext>
            </a:extLst>
          </p:cNvPr>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3281338-B1ED-5D96-698D-8B1E25C7BE91}"/>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771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3CBFFB-E640-4604-A508-0015AA18518A}" type="datetimeFigureOut">
              <a:rPr lang="en-GB" smtClean="0"/>
              <a:t>02/10/2025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2464AF-B8FF-434F-A3A9-2D5267E63A4D}" type="slidenum">
              <a:rPr lang="en-GB" smtClean="0"/>
              <a:t>‹#›</a:t>
            </a:fld>
            <a:endParaRPr lang="en-GB"/>
          </a:p>
        </p:txBody>
      </p:sp>
    </p:spTree>
    <p:extLst>
      <p:ext uri="{BB962C8B-B14F-4D97-AF65-F5344CB8AC3E}">
        <p14:creationId xmlns:p14="http://schemas.microsoft.com/office/powerpoint/2010/main" val="167923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3CBFFB-E640-4604-A508-0015AA18518A}" type="datetimeFigureOut">
              <a:rPr lang="en-GB" smtClean="0"/>
              <a:t>02/10/2025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2464AF-B8FF-434F-A3A9-2D5267E63A4D}" type="slidenum">
              <a:rPr lang="en-GB" smtClean="0"/>
              <a:t>‹#›</a:t>
            </a:fld>
            <a:endParaRPr lang="en-GB"/>
          </a:p>
        </p:txBody>
      </p:sp>
    </p:spTree>
    <p:extLst>
      <p:ext uri="{BB962C8B-B14F-4D97-AF65-F5344CB8AC3E}">
        <p14:creationId xmlns:p14="http://schemas.microsoft.com/office/powerpoint/2010/main" val="403572899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6" r:id="rId4"/>
    <p:sldLayoutId id="2147483787" r:id="rId5"/>
    <p:sldLayoutId id="2147483788" r:id="rId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eur02.safelinks.protection.outlook.com/?url=http%3A%2F%2Fwww.hpft-talkingtherapies.nhs.uk%2F&amp;data=05%7C02%7CFamiliesFirst.Support%40hertfordshire.gov.uk%7Cdbbb7501ba12467ae91b08ddfce6ac51%7C53e92c3666174e71a989dd739ad32a4d%7C0%7C0%7C638944789870246356%7CUnknown%7CTWFpbGZsb3d8eyJFbXB0eU1hcGkiOnRydWUsIlYiOiIwLjAuMDAwMCIsIlAiOiJXaW4zMiIsIkFOIjoiTWFpbCIsIldUIjoyfQ%3D%3D%7C0%7C%7C%7C&amp;sdata=7ik6aQ0LmAx41UkyfFHg99VkPyID0rr1ntRS0Lj5RQY%3D&amp;reserved=0" TargetMode="External"/><Relationship Id="rId2" Type="http://schemas.openxmlformats.org/officeDocument/2006/relationships/hyperlink" Target="https://eur02.safelinks.protection.outlook.com/?url=https%3A%2F%2Feu01web.zoom.us%2Fwebinar%2Fregister%2FWN_U4-B0x7eSx22RMDTQubdnA%23%2Fregistration&amp;data=05%7C02%7CFamiliesFirst.Support%40hertfordshire.gov.uk%7Cdbbb7501ba12467ae91b08ddfce6ac51%7C53e92c3666174e71a989dd739ad32a4d%7C0%7C0%7C638944789870220276%7CUnknown%7CTWFpbGZsb3d8eyJFbXB0eU1hcGkiOnRydWUsIlYiOiIwLjAuMDAwMCIsIlAiOiJXaW4zMiIsIkFOIjoiTWFpbCIsIldUIjoyfQ%3D%3D%7C0%7C%7C%7C&amp;sdata=f5jj4FCNrObiUDFIolfnVUpT8W1NB4IoMiY45%2FYBcwc%3D&amp;reserved=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irectory.hertfordshire.gov.uk/Categories/53" TargetMode="External"/><Relationship Id="rId2" Type="http://schemas.openxmlformats.org/officeDocument/2006/relationships/hyperlink" Target="https://events.hertfordshire.gov.uk/local-offer" TargetMode="External"/><Relationship Id="rId1" Type="http://schemas.openxmlformats.org/officeDocument/2006/relationships/slideLayout" Target="../slideLayouts/slideLayout2.xml"/><Relationship Id="rId6" Type="http://schemas.openxmlformats.org/officeDocument/2006/relationships/hyperlink" Target="https://eur02.safelinks.protection.outlook.com/?url=https%3A%2F%2Fwww.hertfordshirefamiliesfirst.org.uk%2Fworkforce-development%2Fcourses%2Fworkforce-development-newsletter-autumn-term-2025&amp;data=05%7C02%7CTeresa.Meehan%40hertfordshire.gov.uk%7C3af820919ecc4d7b88a708de00d7c195%7C53e92c3666174e71a989dd739ad32a4d%7C0%7C0%7C638949124043953346%7CUnknown%7CTWFpbGZsb3d8eyJFbXB0eU1hcGkiOnRydWUsIlYiOiIwLjAuMDAwMCIsIlAiOiJXaW4zMiIsIkFOIjoiTWFpbCIsIldUIjoyfQ%3D%3D%7C0%7C%7C%7C&amp;sdata=zSj1jZtAHUaWye3Jo8rEhEwtEDTC%2BZQaoJjZVbD9dz0%3D&amp;reserved=0" TargetMode="External"/><Relationship Id="rId5" Type="http://schemas.openxmlformats.org/officeDocument/2006/relationships/hyperlink" Target="https://eur02.safelinks.protection.outlook.com/?url=https%3A%2F%2Fwww.hertfordshirefamiliesfirst.org.uk%2Fparenting-and-relationship-support-newsletter%2Fcourses%2Fparenting-and-relationship-support-newsletter&amp;data=05%7C02%7CTeresa.Meehan%40hertfordshire.gov.uk%7C3af820919ecc4d7b88a708de00d7c195%7C53e92c3666174e71a989dd739ad32a4d%7C0%7C0%7C638949124043930933%7CUnknown%7CTWFpbGZsb3d8eyJFbXB0eU1hcGkiOnRydWUsIlYiOiIwLjAuMDAwMCIsIlAiOiJXaW4zMiIsIkFOIjoiTWFpbCIsIldUIjoyfQ%3D%3D%7C0%7C%7C%7C&amp;sdata=JdszAI6qzmNa8EmPzi1GyFMKFvf3Yv0yhdkZIdt4I0E%3D&amp;reserved=0"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hyperlink" Target="https://www.hertfordshire.gov.uk/services/schools-and-education/childcare-and-advice-for-parents/parents-and-family-support/relationships/relationship-support-for-parents.aspx?searchInput=&amp;page=1&amp;resultsPerPage=10&amp;view=card" TargetMode="External"/><Relationship Id="rId7" Type="http://schemas.openxmlformats.org/officeDocument/2006/relationships/package" Target="../embeddings/Microsoft_Word_Document1.docx"/><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Relationship%20Support%20Article%2025.pdf" TargetMode="External"/><Relationship Id="rId4" Type="http://schemas.openxmlformats.org/officeDocument/2006/relationships/hyperlink" Target="mailto:EHCommissioning@hertfordshire.gov.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hyperlink" Target="https://events.hertfordshire.gov.uk/events/working-together-in-early-help-learning-event" TargetMode="External"/><Relationship Id="rId3" Type="http://schemas.openxmlformats.org/officeDocument/2006/relationships/image" Target="../media/image23.jfif"/><Relationship Id="rId7" Type="http://schemas.openxmlformats.org/officeDocument/2006/relationships/hyperlink" Target="https://beezee.maximusuk.co.uk/beezeefamilies/" TargetMode="Externa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hyperlink" Target="https://firststepsed.co.uk/" TargetMode="External"/><Relationship Id="rId11" Type="http://schemas.openxmlformats.org/officeDocument/2006/relationships/hyperlink" Target="https://events.hertfordshire.gov.uk/events/working-together-in-early-help-learning-event-dspl" TargetMode="External"/><Relationship Id="rId5" Type="http://schemas.openxmlformats.org/officeDocument/2006/relationships/hyperlink" Target="https://theolliefoundation.org/" TargetMode="External"/><Relationship Id="rId10" Type="http://schemas.openxmlformats.org/officeDocument/2006/relationships/hyperlink" Target="https://events.hertfordshire.gov.uk/events/working-together-in-early-help-learning-event-bowes" TargetMode="External"/><Relationship Id="rId4" Type="http://schemas.openxmlformats.org/officeDocument/2006/relationships/image" Target="../media/image24.jfif"/><Relationship Id="rId9" Type="http://schemas.openxmlformats.org/officeDocument/2006/relationships/hyperlink" Target="https://events.hertfordshire.gov.uk/events/working-together-in-early-help-learning-event-brox"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hyperlink" Target="https://eur02.safelinks.protection.outlook.com/?url=https%3A%2F%2Fsurveys.hertfordshire.gov.uk%2Fs%2FYPSWQJ%2F&amp;data=05%7C02%7CTeresa.Meehan%40hertfordshire.gov.uk%7Cc7b631cf4d9c4675074308ddf68fd0ba%7C53e92c3666174e71a989dd739ad32a4d%7C0%7C0%7C638937819765167878%7CUnknown%7CTWFpbGZsb3d8eyJFbXB0eU1hcGkiOnRydWUsIlYiOiIwLjAuMDAwMCIsIlAiOiJXaW4zMiIsIkFOIjoiTWFpbCIsIldUIjoyfQ%3D%3D%7C0%7C%7C%7C&amp;sdata=w5UggsqcPoQj12RySXEPzLRcQIG%2Fg0P3Z%2BSiZl2KbNA%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rtfordshire.gov.uk/microsites/local-offer/feedback/improving-send/we-are-listening-send-summit.aspx" TargetMode="External"/><Relationship Id="rId2" Type="http://schemas.openxmlformats.org/officeDocument/2006/relationships/hyperlink" Target="https://intranet.hertfordshire.gov.uk/page/20731?SearchId=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eur02.safelinks.protection.outlook.com/?url=https%3A%2F%2Fwww.eventbrite.co.uk%2Fe%2Fhsp-annual-conference-crime-reduction-through-sport-tickets-1511855423269%3Faff%3Doddtdtcreator&amp;data=05%7C02%7CTeresa.Meehan%40hertfordshire.gov.uk%7C631cff501690420aded308de002520dd%7C53e92c3666174e71a989dd739ad32a4d%7C0%7C0%7C638948356620144703%7CUnknown%7CTWFpbGZsb3d8eyJFbXB0eU1hcGkiOnRydWUsIlYiOiIwLjAuMDAwMCIsIlAiOiJXaW4zMiIsIkFOIjoiTWFpbCIsIldUIjoyfQ%3D%3D%7C0%7C%7C%7C&amp;sdata=44KwzLtJNN5ZHASKCGrG91P%2B03PPPXhNpeO602CECpk%3D&amp;reserved=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ur02.safelinks.protection.outlook.com/?url=https%3A%2F%2Fsportinherts.org.uk%2FCrime-Reduction-through-Sport&amp;data=05%7C02%7CTeresa.Meehan%40hertfordshire.gov.uk%7C330ffeb283c04968eab708de00d1e007%7C53e92c3666174e71a989dd739ad32a4d%7C0%7C0%7C638949098568851327%7CUnknown%7CTWFpbGZsb3d8eyJFbXB0eU1hcGkiOnRydWUsIlYiOiIwLjAuMDAwMCIsIlAiOiJXaW4zMiIsIkFOIjoiTWFpbCIsIldUIjoyfQ%3D%3D%7C0%7C%7C%7C&amp;sdata=amDFRuxx6sbNmuPz5jaJ3a1aB6mepTWMffL1WVwzI4k%3D&amp;reserved=0"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eur02.safelinks.protection.outlook.com/?url=https%3A%2F%2Fthecpsu.org.uk%2Fsafeinsport%2F&amp;data=05%7C02%7CTeresa.Meehan%40hertfordshire.gov.uk%7C330ffeb283c04968eab708de00d1e007%7C53e92c3666174e71a989dd739ad32a4d%7C0%7C0%7C638949098568867296%7CUnknown%7CTWFpbGZsb3d8eyJFbXB0eU1hcGkiOnRydWUsIlYiOiIwLjAuMDAwMCIsIlAiOiJXaW4zMiIsIkFOIjoiTWFpbCIsIldUIjoyfQ%3D%3D%7C0%7C%7C%7C&amp;sdata=ACEEcqh5o1GqUBuex8xcVwu%2FMPXgY261Z6ON2cKkHjQ%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cid:image006.png@01DC2BDE.7F935B90"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eur02.safelinks.protection.outlook.com/?url=https%3A%2F%2Fwww.hertfordshire.gov.uk%2Fservices%2Fhealth-in-herts%2Fnews-events-and-campaigns%2Fstigma%2Fend-stigma.aspx%3Futm_source%3Dgeneric%26utm_medium%3Dshortlink%26utm_campaign%3Dendstigma&amp;data=05%7C02%7CTeresa.Meehan%40hertfordshire.gov.uk%7C23c5a4aff4ee4526b6d208ddfa89a0ac%7C53e92c3666174e71a989dd739ad32a4d%7C0%7C0%7C638942191318959678%7CUnknown%7CTWFpbGZsb3d8eyJFbXB0eU1hcGkiOnRydWUsIlYiOiIwLjAuMDAwMCIsIlAiOiJXaW4zMiIsIkFOIjoiTWFpbCIsIldUIjoyfQ%3D%3D%7C0%7C%7C%7C&amp;sdata=cZ96rYhKqg4ZlGM4R%2FxZeS3K%2B8bLHwx%2Ft9fN6LHi2js%3D&amp;reserved=0" TargetMode="External"/><Relationship Id="rId4" Type="http://schemas.openxmlformats.org/officeDocument/2006/relationships/hyperlink" Target="https://eur02.safelinks.protection.outlook.com/?url=https%3A%2F%2Fwww.youtube.com%2Fplaylist%3Flist%3DPLgtazLRY5Zd9qO1vApWWWnWYfE0F8ZVkH&amp;data=05%7C02%7CTeresa.Meehan%40hertfordshire.gov.uk%7C23c5a4aff4ee4526b6d208ddfa89a0ac%7C53e92c3666174e71a989dd739ad32a4d%7C0%7C0%7C638942191318944218%7CUnknown%7CTWFpbGZsb3d8eyJFbXB0eU1hcGkiOnRydWUsIlYiOiIwLjAuMDAwMCIsIlAiOiJXaW4zMiIsIkFOIjoiTWFpbCIsIldUIjoyfQ%3D%3D%7C0%7C%7C%7C&amp;sdata=VJSpzB4KyBPGCSJuYeSgmEHmGjS%2FZ0y5kkUw7ODINkk%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ur02.safelinks.protection.outlook.com/ap/t-59584e83/?url=https%3A%2F%2Fteams.microsoft.com%2Fl%2Fmeetup-join%2F19%253ameeting_ZTlkZmQ5YzMtZjA0Mi00ODg5LWFjOTItZjZlMWNiMDlmNDU1%2540thread.v2%2F0%3Fcontext%3D%257b%2522Tid%2522%253a%252253e92c36-6617-4e71-a989-dd739ad32a4d%2522%252c%2522Oid%2522%253a%2522471a7f75-56a5-4ad2-8537-bdddd0a34635%2522%257d&amp;data=05%7C02%7CTeresa.Meehan%40hertfordshire.gov.uk%7C18fb47e798d8422694af08dde645f6a1%7C53e92c3666174e71a989dd739ad32a4d%7C0%7C0%7C638919910353797748%7CUnknown%7CTWFpbGZsb3d8eyJFbXB0eU1hcGkiOnRydWUsIlYiOiIwLjAuMDAwMCIsIlAiOiJXaW4zMiIsIkFOIjoiTWFpbCIsIldUIjoyfQ%3D%3D%7C0%7C%7C%7C&amp;sdata=95OIWJYEHuPBk3AafJDmgYIShQKEXqw40gxNex3NqMs%3D&amp;reserved=0" TargetMode="External"/><Relationship Id="rId2" Type="http://schemas.openxmlformats.org/officeDocument/2006/relationships/hyperlink" Target="http://www.hertfordshire.gov.uk/localoffer" TargetMode="External"/><Relationship Id="rId1" Type="http://schemas.openxmlformats.org/officeDocument/2006/relationships/slideLayout" Target="../slideLayouts/slideLayout2.xml"/><Relationship Id="rId5" Type="http://schemas.openxmlformats.org/officeDocument/2006/relationships/hyperlink" Target="https://eur02.safelinks.protection.outlook.com/?url=https%3A%2F%2Fevents.teams.microsoft.com%2Fevent%2Fd2d39eac-5212-432e-95c1-b225f12ced3f%4053e92c36-6617-4e71-a989-dd739ad32a4d&amp;data=05%7C02%7CTeresa.Meehan%40hertfordshire.gov.uk%7C18fb47e798d8422694af08dde645f6a1%7C53e92c3666174e71a989dd739ad32a4d%7C0%7C0%7C638919910353842226%7CUnknown%7CTWFpbGZsb3d8eyJFbXB0eU1hcGkiOnRydWUsIlYiOiIwLjAuMDAwMCIsIlAiOiJXaW4zMiIsIkFOIjoiTWFpbCIsIldUIjoyfQ%3D%3D%7C0%7C%7C%7C&amp;sdata=px%2Bu0GL07Rs9j41sRTbVdmMYgOXjHWnb4Ca%2Fce8JinY%3D&amp;reserved=0" TargetMode="External"/><Relationship Id="rId4" Type="http://schemas.openxmlformats.org/officeDocument/2006/relationships/hyperlink" Target="https://eur02.safelinks.protection.outlook.com/?url=https%3A%2F%2Fevents.hertfordshire.gov.uk%2Fsend-academy%2Fsend-learning-week-introduction-to-the-hertfordshire-send-local-offer-website&amp;data=05%7C02%7CTeresa.Meehan%40hertfordshire.gov.uk%7C18fb47e798d8422694af08dde645f6a1%7C53e92c3666174e71a989dd739ad32a4d%7C0%7C0%7C638919910353823047%7CUnknown%7CTWFpbGZsb3d8eyJFbXB0eU1hcGkiOnRydWUsIlYiOiIwLjAuMDAwMCIsIlAiOiJXaW4zMiIsIkFOIjoiTWFpbCIsIldUIjoyfQ%3D%3D%7C0%7C%7C%7C&amp;sdata=cIhl1WaIcekFuw2mHO5BI7FnU9tnLd68DWEHgOq2XH4%3D&amp;reserved=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ur02.safelinks.protection.outlook.com/?url=https%3A%2F%2Fhscb.event-booking.org.uk%2F&amp;data=05%7C02%7CJane.Parkins%40hertfordshire.gov.uk%7C1a6f482b710e48d5a74e08de0049bdc2%7C53e92c3666174e71a989dd739ad32a4d%7C0%7C0%7C638948514143164886%7CUnknown%7CTWFpbGZsb3d8eyJFbXB0eU1hcGkiOnRydWUsIlYiOiIwLjAuMDAwMCIsIlAiOiJXaW4zMiIsIkFOIjoiTWFpbCIsIldUIjoyfQ%3D%3D%7C0%7C%7C%7C&amp;sdata=G7GYWQWLiRCZp1%2FFpwnJ683fEIAopQYwu6vhocAAUpA%3D&amp;reserved=0" TargetMode="Externa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79" y="3597781"/>
            <a:ext cx="4880621" cy="2467779"/>
          </a:xfrm>
        </p:spPr>
        <p:txBody>
          <a:bodyPr>
            <a:normAutofit fontScale="90000"/>
          </a:bodyPr>
          <a:lstStyle/>
          <a:p>
            <a:r>
              <a:rPr lang="en-GB" sz="5400" b="1" dirty="0">
                <a:latin typeface="Calibri" panose="020F0502020204030204" pitchFamily="34" charset="0"/>
                <a:cs typeface="Calibri" panose="020F0502020204030204" pitchFamily="34" charset="0"/>
              </a:rPr>
              <a:t>Families First </a:t>
            </a:r>
            <a:br>
              <a:rPr lang="en-GB" sz="5400" b="1" dirty="0">
                <a:latin typeface="Calibri" panose="020F0502020204030204" pitchFamily="34" charset="0"/>
                <a:cs typeface="Calibri" panose="020F0502020204030204" pitchFamily="34" charset="0"/>
              </a:rPr>
            </a:br>
            <a:r>
              <a:rPr lang="en-GB" sz="5400" b="1" dirty="0">
                <a:latin typeface="Calibri" panose="020F0502020204030204" pitchFamily="34" charset="0"/>
                <a:cs typeface="Calibri" panose="020F0502020204030204" pitchFamily="34" charset="0"/>
              </a:rPr>
              <a:t>News sharing</a:t>
            </a: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r>
              <a:rPr lang="en-GB" sz="4400" b="1" dirty="0">
                <a:solidFill>
                  <a:schemeClr val="tx1"/>
                </a:solidFill>
                <a:latin typeface="Calibri" panose="020F0502020204030204" pitchFamily="34" charset="0"/>
                <a:cs typeface="Calibri" panose="020F0502020204030204" pitchFamily="34" charset="0"/>
              </a:rPr>
              <a:t>Keeping in Touch</a:t>
            </a:r>
            <a:br>
              <a:rPr lang="en-GB" sz="4400" b="1" dirty="0">
                <a:solidFill>
                  <a:schemeClr val="tx1"/>
                </a:solidFill>
                <a:latin typeface="Calibri" panose="020F0502020204030204" pitchFamily="34" charset="0"/>
                <a:cs typeface="Calibri" panose="020F0502020204030204" pitchFamily="34" charset="0"/>
              </a:rPr>
            </a:br>
            <a:br>
              <a:rPr lang="en-GB" sz="4400" b="1" dirty="0">
                <a:solidFill>
                  <a:schemeClr val="tx1"/>
                </a:solidFill>
                <a:latin typeface="Calibri" panose="020F0502020204030204" pitchFamily="34" charset="0"/>
                <a:cs typeface="Calibri" panose="020F0502020204030204" pitchFamily="34" charset="0"/>
              </a:rPr>
            </a:br>
            <a:r>
              <a:rPr lang="en-GB" sz="3100" b="1" dirty="0">
                <a:solidFill>
                  <a:schemeClr val="bg1"/>
                </a:solidFill>
                <a:latin typeface="Calibri" panose="020F0502020204030204" pitchFamily="34" charset="0"/>
                <a:cs typeface="Calibri" panose="020F0502020204030204" pitchFamily="34" charset="0"/>
              </a:rPr>
              <a:t>Karen Dorney</a:t>
            </a:r>
            <a:br>
              <a:rPr lang="en-GB" sz="3100" b="1" dirty="0">
                <a:solidFill>
                  <a:schemeClr val="bg1"/>
                </a:solidFill>
                <a:latin typeface="Calibri" panose="020F0502020204030204" pitchFamily="34" charset="0"/>
                <a:cs typeface="Calibri" panose="020F0502020204030204" pitchFamily="34" charset="0"/>
              </a:rPr>
            </a:br>
            <a:r>
              <a:rPr lang="en-GB" sz="3100" b="1" dirty="0">
                <a:solidFill>
                  <a:schemeClr val="bg1"/>
                </a:solidFill>
                <a:latin typeface="Calibri" panose="020F0502020204030204" pitchFamily="34" charset="0"/>
                <a:cs typeface="Calibri" panose="020F0502020204030204" pitchFamily="34" charset="0"/>
              </a:rPr>
              <a:t>Head of Service</a:t>
            </a:r>
            <a:br>
              <a:rPr lang="en-GB" sz="2200" dirty="0">
                <a:solidFill>
                  <a:schemeClr val="bg1"/>
                </a:solidFill>
                <a:latin typeface="Calibri" panose="020F0502020204030204" pitchFamily="34" charset="0"/>
                <a:cs typeface="Calibri" panose="020F0502020204030204" pitchFamily="34" charset="0"/>
              </a:rPr>
            </a:br>
            <a:r>
              <a:rPr lang="en-GB" sz="1800" dirty="0">
                <a:solidFill>
                  <a:schemeClr val="bg1"/>
                </a:solidFill>
                <a:latin typeface="Calibri" panose="020F0502020204030204" pitchFamily="34" charset="0"/>
                <a:cs typeface="Calibri" panose="020F0502020204030204" pitchFamily="34" charset="0"/>
              </a:rPr>
              <a:t>SUPPORTING FAMILIES | CHILDRENS SERVICES</a:t>
            </a:r>
            <a:br>
              <a:rPr lang="en-GB" sz="1300" dirty="0">
                <a:solidFill>
                  <a:schemeClr val="bg1"/>
                </a:solidFill>
                <a:latin typeface="Calibri" panose="020F0502020204030204" pitchFamily="34" charset="0"/>
                <a:cs typeface="Calibri" panose="020F0502020204030204" pitchFamily="34" charset="0"/>
              </a:rPr>
            </a:br>
            <a:br>
              <a:rPr lang="en-GB" sz="2700" dirty="0"/>
            </a:br>
            <a:endParaRPr lang="en-GB" b="1" dirty="0">
              <a:latin typeface="Calibri" panose="020F0502020204030204" pitchFamily="34" charset="0"/>
              <a:cs typeface="Calibri" panose="020F0502020204030204" pitchFamily="34" charset="0"/>
            </a:endParaRPr>
          </a:p>
        </p:txBody>
      </p:sp>
      <p:pic>
        <p:nvPicPr>
          <p:cNvPr id="10" name="Content Placeholder 9" descr="A logo for a family&#10;&#10;Description automatically generated">
            <a:extLst>
              <a:ext uri="{FF2B5EF4-FFF2-40B4-BE49-F238E27FC236}">
                <a16:creationId xmlns:a16="http://schemas.microsoft.com/office/drawing/2014/main" id="{DB6BFE24-0AA0-FA0B-27DF-B83A71FDF3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5273" y="2790094"/>
            <a:ext cx="4992624" cy="3532409"/>
          </a:xfrm>
        </p:spPr>
      </p:pic>
      <p:sp>
        <p:nvSpPr>
          <p:cNvPr id="9" name="Content Placeholder 8">
            <a:extLst>
              <a:ext uri="{FF2B5EF4-FFF2-40B4-BE49-F238E27FC236}">
                <a16:creationId xmlns:a16="http://schemas.microsoft.com/office/drawing/2014/main" id="{06DA2ABD-6410-031A-BC37-5DCE7275D8B0}"/>
              </a:ext>
            </a:extLst>
          </p:cNvPr>
          <p:cNvSpPr>
            <a:spLocks noGrp="1"/>
          </p:cNvSpPr>
          <p:nvPr>
            <p:ph type="body" sz="half" idx="2"/>
          </p:nvPr>
        </p:nvSpPr>
        <p:spPr>
          <a:xfrm>
            <a:off x="1485900" y="6291931"/>
            <a:ext cx="2491189" cy="647529"/>
          </a:xfrm>
        </p:spPr>
        <p:txBody>
          <a:bodyPr>
            <a:normAutofit/>
          </a:bodyPr>
          <a:lstStyle/>
          <a:p>
            <a:r>
              <a:rPr lang="en-GB" sz="2300" b="1" dirty="0">
                <a:solidFill>
                  <a:schemeClr val="bg1"/>
                </a:solidFill>
              </a:rPr>
              <a:t>OCTOBER 2025</a:t>
            </a:r>
          </a:p>
          <a:p>
            <a:endParaRPr lang="en-GB" dirty="0"/>
          </a:p>
        </p:txBody>
      </p:sp>
      <p:pic>
        <p:nvPicPr>
          <p:cNvPr id="14" name="Picture 13" descr="Blank speech balloons">
            <a:extLst>
              <a:ext uri="{FF2B5EF4-FFF2-40B4-BE49-F238E27FC236}">
                <a16:creationId xmlns:a16="http://schemas.microsoft.com/office/drawing/2014/main" id="{BD131BDD-EC25-2640-4BE5-E4ACA2474F59}"/>
              </a:ext>
            </a:extLst>
          </p:cNvPr>
          <p:cNvPicPr>
            <a:picLocks noChangeAspect="1"/>
          </p:cNvPicPr>
          <p:nvPr/>
        </p:nvPicPr>
        <p:blipFill rotWithShape="1">
          <a:blip r:embed="rId4">
            <a:extLst>
              <a:ext uri="{28A0092B-C50C-407E-A947-70E740481C1C}">
                <a14:useLocalDpi xmlns:a14="http://schemas.microsoft.com/office/drawing/2010/main" val="0"/>
              </a:ext>
            </a:extLst>
          </a:blip>
          <a:srcRect b="45700"/>
          <a:stretch/>
        </p:blipFill>
        <p:spPr>
          <a:xfrm>
            <a:off x="4135965" y="22561"/>
            <a:ext cx="8159007" cy="2300510"/>
          </a:xfrm>
          <a:prstGeom prst="rect">
            <a:avLst/>
          </a:prstGeom>
        </p:spPr>
      </p:pic>
    </p:spTree>
    <p:extLst>
      <p:ext uri="{BB962C8B-B14F-4D97-AF65-F5344CB8AC3E}">
        <p14:creationId xmlns:p14="http://schemas.microsoft.com/office/powerpoint/2010/main" val="196321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530E0-FE66-4E6E-F255-46A213B74A39}"/>
              </a:ext>
            </a:extLst>
          </p:cNvPr>
          <p:cNvSpPr>
            <a:spLocks noGrp="1"/>
          </p:cNvSpPr>
          <p:nvPr>
            <p:ph type="title"/>
          </p:nvPr>
        </p:nvSpPr>
        <p:spPr>
          <a:xfrm>
            <a:off x="265176" y="635953"/>
            <a:ext cx="11375136" cy="833458"/>
          </a:xfrm>
        </p:spPr>
        <p:txBody>
          <a:bodyPr>
            <a:normAutofit fontScale="90000"/>
          </a:bodyPr>
          <a:lstStyle/>
          <a:p>
            <a:r>
              <a:rPr lang="en-GB" dirty="0"/>
              <a:t>FREE NHS Mental Health Awareness </a:t>
            </a:r>
            <a:br>
              <a:rPr lang="en-GB" dirty="0"/>
            </a:br>
            <a:r>
              <a:rPr lang="en-GB" dirty="0"/>
              <a:t>Training – register today!</a:t>
            </a:r>
          </a:p>
        </p:txBody>
      </p:sp>
      <p:sp>
        <p:nvSpPr>
          <p:cNvPr id="3" name="Content Placeholder 2">
            <a:extLst>
              <a:ext uri="{FF2B5EF4-FFF2-40B4-BE49-F238E27FC236}">
                <a16:creationId xmlns:a16="http://schemas.microsoft.com/office/drawing/2014/main" id="{C9F41A0B-AB7C-2174-9E8B-D785B60CB501}"/>
              </a:ext>
            </a:extLst>
          </p:cNvPr>
          <p:cNvSpPr>
            <a:spLocks noGrp="1"/>
          </p:cNvSpPr>
          <p:nvPr>
            <p:ph idx="1"/>
          </p:nvPr>
        </p:nvSpPr>
        <p:spPr>
          <a:xfrm>
            <a:off x="265176" y="1650132"/>
            <a:ext cx="5330554" cy="4023360"/>
          </a:xfrm>
        </p:spPr>
        <p:txBody>
          <a:bodyPr>
            <a:normAutofit lnSpcReduction="10000"/>
          </a:bodyPr>
          <a:lstStyle/>
          <a:p>
            <a:r>
              <a:rPr lang="en-GB" i="1" dirty="0"/>
              <a:t>Working together to improve mental health</a:t>
            </a:r>
            <a:endParaRPr lang="en-GB" dirty="0"/>
          </a:p>
          <a:p>
            <a:r>
              <a:rPr lang="en-GB" dirty="0"/>
              <a:t> </a:t>
            </a:r>
          </a:p>
          <a:p>
            <a:r>
              <a:rPr lang="en-GB" dirty="0"/>
              <a:t>Join Hertfordshire and Mid Essex Talking Therapies for a free online Mental Health Awareness Training session on </a:t>
            </a:r>
            <a:r>
              <a:rPr lang="en-GB" b="1" dirty="0"/>
              <a:t>World Mental Health Day, Friday, 10th October,</a:t>
            </a:r>
            <a:r>
              <a:rPr lang="en-GB" dirty="0"/>
              <a:t> </a:t>
            </a:r>
            <a:r>
              <a:rPr lang="en-GB" b="1" dirty="0"/>
              <a:t>11am-12pm.</a:t>
            </a:r>
            <a:r>
              <a:rPr lang="en-GB" dirty="0"/>
              <a:t> This session will help raise awareness of common mental health challenges and equip you with practical tools and techniques to support colleagues struggling with pressures at work, service users navigating challenging lives, and friends or family members in need.</a:t>
            </a:r>
          </a:p>
          <a:p>
            <a:r>
              <a:rPr lang="en-GB" dirty="0"/>
              <a:t> </a:t>
            </a:r>
          </a:p>
          <a:p>
            <a:endParaRPr lang="en-GB" dirty="0"/>
          </a:p>
        </p:txBody>
      </p:sp>
      <p:sp>
        <p:nvSpPr>
          <p:cNvPr id="7" name="TextBox 6">
            <a:extLst>
              <a:ext uri="{FF2B5EF4-FFF2-40B4-BE49-F238E27FC236}">
                <a16:creationId xmlns:a16="http://schemas.microsoft.com/office/drawing/2014/main" id="{CEF70271-06D1-FE96-24D9-41DB698530C3}"/>
              </a:ext>
            </a:extLst>
          </p:cNvPr>
          <p:cNvSpPr txBox="1"/>
          <p:nvPr/>
        </p:nvSpPr>
        <p:spPr>
          <a:xfrm>
            <a:off x="5829168" y="2450069"/>
            <a:ext cx="6097656" cy="2862322"/>
          </a:xfrm>
          <a:prstGeom prst="rect">
            <a:avLst/>
          </a:prstGeom>
          <a:solidFill>
            <a:schemeClr val="accent5">
              <a:lumMod val="20000"/>
              <a:lumOff val="80000"/>
            </a:schemeClr>
          </a:solidFill>
        </p:spPr>
        <p:txBody>
          <a:bodyPr wrap="square">
            <a:spAutoFit/>
          </a:bodyPr>
          <a:lstStyle/>
          <a:p>
            <a:pPr>
              <a:buNone/>
            </a:pPr>
            <a:r>
              <a:rPr lang="en-GB" sz="1800" dirty="0">
                <a:effectLst/>
                <a:latin typeface="Arial" panose="020B0604020202020204" pitchFamily="34" charset="0"/>
                <a:ea typeface="Aptos" panose="020B0004020202020204" pitchFamily="34" charset="0"/>
              </a:rPr>
              <a:t>This engaging session also includes guidance on how to connect people with local support through Hertfordshire &amp; Mid Essex Talking Therapies.</a:t>
            </a:r>
            <a:endParaRPr lang="en-GB" sz="1800" dirty="0">
              <a:effectLst/>
              <a:latin typeface="Calibri" panose="020F0502020204030204" pitchFamily="34" charset="0"/>
              <a:ea typeface="Aptos" panose="020B0004020202020204" pitchFamily="34" charset="0"/>
            </a:endParaRPr>
          </a:p>
          <a:p>
            <a:pPr>
              <a:buNone/>
            </a:pPr>
            <a:r>
              <a:rPr lang="en-GB" sz="1800" dirty="0">
                <a:effectLst/>
                <a:latin typeface="Arial" panose="020B0604020202020204" pitchFamily="34" charset="0"/>
                <a:ea typeface="Aptos" panose="020B0004020202020204" pitchFamily="34" charset="0"/>
              </a:rPr>
              <a:t> </a:t>
            </a:r>
            <a:endParaRPr lang="en-GB" sz="1800" dirty="0">
              <a:effectLst/>
              <a:latin typeface="Calibri" panose="020F0502020204030204" pitchFamily="34" charset="0"/>
              <a:ea typeface="Aptos" panose="020B0004020202020204" pitchFamily="34" charset="0"/>
            </a:endParaRPr>
          </a:p>
          <a:p>
            <a:pPr>
              <a:buNone/>
            </a:pPr>
            <a:r>
              <a:rPr lang="en-GB" sz="1800" dirty="0">
                <a:effectLst/>
                <a:latin typeface="Arial" panose="020B0604020202020204" pitchFamily="34" charset="0"/>
                <a:ea typeface="Aptos" panose="020B0004020202020204" pitchFamily="34" charset="0"/>
              </a:rPr>
              <a:t>Improving your understanding of mental health problems could benefit many people around you. </a:t>
            </a:r>
            <a:r>
              <a:rPr lang="en-GB" sz="1800" u="sng" dirty="0">
                <a:solidFill>
                  <a:srgbClr val="0000FF"/>
                </a:solidFill>
                <a:effectLst/>
                <a:latin typeface="Arial" panose="020B0604020202020204" pitchFamily="34" charset="0"/>
                <a:ea typeface="Aptos" panose="020B0004020202020204" pitchFamily="34" charset="0"/>
                <a:hlinkClick r:id="rId2"/>
              </a:rPr>
              <a:t>Click here to register.</a:t>
            </a:r>
            <a:endParaRPr lang="en-GB" sz="1800" dirty="0">
              <a:effectLst/>
              <a:latin typeface="Calibri" panose="020F0502020204030204" pitchFamily="34" charset="0"/>
              <a:ea typeface="Aptos" panose="020B0004020202020204" pitchFamily="34" charset="0"/>
            </a:endParaRPr>
          </a:p>
          <a:p>
            <a:pPr>
              <a:buNone/>
            </a:pPr>
            <a:r>
              <a:rPr lang="en-GB" sz="1800" dirty="0">
                <a:effectLst/>
                <a:latin typeface="Arial" panose="020B0604020202020204" pitchFamily="34" charset="0"/>
                <a:ea typeface="Aptos" panose="020B0004020202020204" pitchFamily="34" charset="0"/>
              </a:rPr>
              <a:t> </a:t>
            </a:r>
            <a:endParaRPr lang="en-GB" sz="1800" dirty="0">
              <a:effectLst/>
              <a:latin typeface="Calibri" panose="020F0502020204030204" pitchFamily="34" charset="0"/>
              <a:ea typeface="Aptos" panose="020B0004020202020204" pitchFamily="34" charset="0"/>
            </a:endParaRPr>
          </a:p>
          <a:p>
            <a:pPr>
              <a:buNone/>
            </a:pPr>
            <a:r>
              <a:rPr lang="en-GB" sz="1800" dirty="0">
                <a:effectLst/>
                <a:latin typeface="Arial" panose="020B0604020202020204" pitchFamily="34" charset="0"/>
                <a:ea typeface="Aptos" panose="020B0004020202020204" pitchFamily="34" charset="0"/>
              </a:rPr>
              <a:t>For more information about our service, please visit: </a:t>
            </a:r>
            <a:r>
              <a:rPr lang="en-GB" sz="1800" u="sng" dirty="0">
                <a:solidFill>
                  <a:srgbClr val="0000FF"/>
                </a:solidFill>
                <a:effectLst/>
                <a:latin typeface="Arial" panose="020B0604020202020204" pitchFamily="34" charset="0"/>
                <a:ea typeface="Aptos" panose="020B0004020202020204" pitchFamily="34" charset="0"/>
                <a:hlinkClick r:id="rId3"/>
              </a:rPr>
              <a:t>www.hpft-talkingtherapies.nhs.uk</a:t>
            </a:r>
            <a:r>
              <a:rPr lang="en-GB" sz="1800" dirty="0">
                <a:effectLst/>
                <a:latin typeface="Arial" panose="020B0604020202020204" pitchFamily="34" charset="0"/>
                <a:ea typeface="Aptos" panose="020B0004020202020204" pitchFamily="34" charset="0"/>
              </a:rPr>
              <a:t> </a:t>
            </a:r>
            <a:endParaRPr lang="en-GB" sz="18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241523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4605-D7DE-AF91-B4FF-3AC1896DDA4F}"/>
              </a:ext>
            </a:extLst>
          </p:cNvPr>
          <p:cNvSpPr>
            <a:spLocks noGrp="1"/>
          </p:cNvSpPr>
          <p:nvPr>
            <p:ph type="title"/>
          </p:nvPr>
        </p:nvSpPr>
        <p:spPr/>
        <p:txBody>
          <a:bodyPr/>
          <a:lstStyle/>
          <a:p>
            <a:r>
              <a:rPr lang="en-GB" dirty="0"/>
              <a:t>Herts Domestic Abuse Helpline</a:t>
            </a:r>
          </a:p>
        </p:txBody>
      </p:sp>
      <p:sp>
        <p:nvSpPr>
          <p:cNvPr id="3" name="Content Placeholder 2">
            <a:extLst>
              <a:ext uri="{FF2B5EF4-FFF2-40B4-BE49-F238E27FC236}">
                <a16:creationId xmlns:a16="http://schemas.microsoft.com/office/drawing/2014/main" id="{B924B359-5BD7-8800-254E-3486C2BAB312}"/>
              </a:ext>
            </a:extLst>
          </p:cNvPr>
          <p:cNvSpPr>
            <a:spLocks noGrp="1"/>
          </p:cNvSpPr>
          <p:nvPr>
            <p:ph idx="1"/>
          </p:nvPr>
        </p:nvSpPr>
        <p:spPr>
          <a:xfrm>
            <a:off x="6559826" y="1580558"/>
            <a:ext cx="5459420" cy="4023360"/>
          </a:xfrm>
        </p:spPr>
        <p:txBody>
          <a:bodyPr/>
          <a:lstStyle/>
          <a:p>
            <a:r>
              <a:rPr lang="en-GB" dirty="0"/>
              <a:t>Herts Domestic Abuse Helpline is a confidential, free, support and signposting service for anyone affected by domestic abuse</a:t>
            </a:r>
            <a:br>
              <a:rPr lang="en-GB" dirty="0"/>
            </a:br>
            <a:endParaRPr lang="en-GB" dirty="0"/>
          </a:p>
          <a:p>
            <a:pPr lvl="1"/>
            <a:r>
              <a:rPr lang="en-GB" dirty="0"/>
              <a:t>We are here to listen</a:t>
            </a:r>
            <a:br>
              <a:rPr lang="en-GB" dirty="0"/>
            </a:br>
            <a:r>
              <a:rPr lang="en-GB" dirty="0"/>
              <a:t>Call 08 088 088 088</a:t>
            </a:r>
            <a:br>
              <a:rPr lang="en-GB" dirty="0"/>
            </a:br>
            <a:r>
              <a:rPr lang="en-GB" dirty="0"/>
              <a:t>9am-9pm Monday to Friday and 9am-4pm weekends</a:t>
            </a:r>
          </a:p>
          <a:p>
            <a:endParaRPr lang="en-GB" dirty="0"/>
          </a:p>
          <a:p>
            <a:r>
              <a:rPr lang="en-GB" dirty="0"/>
              <a:t>Watch out for further communications to help promote the 16 days of activism campaign taking place between 25 November -10 December</a:t>
            </a:r>
          </a:p>
          <a:p>
            <a:endParaRPr lang="en-GB" dirty="0"/>
          </a:p>
          <a:p>
            <a:endParaRPr lang="en-GB" dirty="0"/>
          </a:p>
          <a:p>
            <a:pPr marL="0" indent="0">
              <a:buNone/>
            </a:pPr>
            <a:endParaRPr lang="en-GB"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id="{6255E71F-7F72-89F3-6A38-6D10E6D34E15}"/>
              </a:ext>
            </a:extLst>
          </p:cNvPr>
          <p:cNvPicPr>
            <a:picLocks noChangeAspect="1"/>
          </p:cNvPicPr>
          <p:nvPr/>
        </p:nvPicPr>
        <p:blipFill>
          <a:blip r:embed="rId2"/>
          <a:stretch>
            <a:fillRect/>
          </a:stretch>
        </p:blipFill>
        <p:spPr>
          <a:xfrm>
            <a:off x="671687" y="1711569"/>
            <a:ext cx="5459420" cy="3118339"/>
          </a:xfrm>
          <a:prstGeom prst="rect">
            <a:avLst/>
          </a:prstGeom>
        </p:spPr>
      </p:pic>
    </p:spTree>
    <p:extLst>
      <p:ext uri="{BB962C8B-B14F-4D97-AF65-F5344CB8AC3E}">
        <p14:creationId xmlns:p14="http://schemas.microsoft.com/office/powerpoint/2010/main" val="352529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7663-97DA-7282-3CB5-742A4FD26CEA}"/>
              </a:ext>
            </a:extLst>
          </p:cNvPr>
          <p:cNvSpPr>
            <a:spLocks noGrp="1"/>
          </p:cNvSpPr>
          <p:nvPr>
            <p:ph type="title"/>
          </p:nvPr>
        </p:nvSpPr>
        <p:spPr/>
        <p:txBody>
          <a:bodyPr/>
          <a:lstStyle/>
          <a:p>
            <a:r>
              <a:rPr lang="en-GB" sz="5400" b="1" dirty="0">
                <a:solidFill>
                  <a:srgbClr val="00B0F0"/>
                </a:solidFill>
                <a:latin typeface="+mn-lt"/>
              </a:rPr>
              <a:t>Parenting Courses</a:t>
            </a:r>
          </a:p>
        </p:txBody>
      </p:sp>
      <p:sp>
        <p:nvSpPr>
          <p:cNvPr id="3" name="Content Placeholder 2">
            <a:extLst>
              <a:ext uri="{FF2B5EF4-FFF2-40B4-BE49-F238E27FC236}">
                <a16:creationId xmlns:a16="http://schemas.microsoft.com/office/drawing/2014/main" id="{49B8816D-B1EB-2C5D-7FCE-A908369BA5C0}"/>
              </a:ext>
            </a:extLst>
          </p:cNvPr>
          <p:cNvSpPr>
            <a:spLocks noGrp="1"/>
          </p:cNvSpPr>
          <p:nvPr>
            <p:ph idx="1"/>
          </p:nvPr>
        </p:nvSpPr>
        <p:spPr>
          <a:xfrm>
            <a:off x="390945" y="1141420"/>
            <a:ext cx="11375136" cy="4023360"/>
          </a:xfrm>
        </p:spPr>
        <p:txBody>
          <a:bodyPr>
            <a:normAutofit/>
          </a:bodyPr>
          <a:lstStyle/>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Targeted</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parenting courses are commissioned by Strategic Partnerships Commissioning team, within the Joint Children’s and Young People Commissioning Service and through the Targeted Parenting Framework (TPF).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 will meet the most common parenting needs in Hertfordshire and will be a key contributor to the overall package of support that a parent receives. Parenting courses to be delivered as part of a wider package of intervention and not in isolation.</a:t>
            </a:r>
            <a:b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Six providers have been commissioned through th</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e </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Strategic Partnerships Commissioning team </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ACA3E0E-C51C-49BC-36BD-F99DF7286C7A}"/>
              </a:ext>
            </a:extLst>
          </p:cNvPr>
          <p:cNvSpPr txBox="1"/>
          <p:nvPr/>
        </p:nvSpPr>
        <p:spPr>
          <a:xfrm>
            <a:off x="2748167" y="3197639"/>
            <a:ext cx="5108895" cy="2308324"/>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 cost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families to attend. </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Further information about workshops can be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found on </a:t>
            </a:r>
            <a:r>
              <a:rPr lang="en-GB" sz="1800" b="1" dirty="0">
                <a:effectLst/>
                <a:latin typeface="Calibri" panose="020F0502020204030204" pitchFamily="34" charset="0"/>
                <a:ea typeface="Calibri" panose="020F0502020204030204" pitchFamily="34" charset="0"/>
                <a:cs typeface="Times New Roman" panose="02020603050405020304" pitchFamily="18" charset="0"/>
                <a:hlinkClick r:id="rId2"/>
              </a:rPr>
              <a:t>The SEND Local Offer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and</a:t>
            </a:r>
          </a:p>
          <a:p>
            <a:endParaRPr lang="en-GB" b="1"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hlinkClick r:id="rId3"/>
              </a:rPr>
              <a:t>Parenting directory</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a:p>
            <a:endParaRPr lang="en-GB" dirty="0"/>
          </a:p>
        </p:txBody>
      </p:sp>
      <p:sp>
        <p:nvSpPr>
          <p:cNvPr id="6" name="TextBox 5">
            <a:extLst>
              <a:ext uri="{FF2B5EF4-FFF2-40B4-BE49-F238E27FC236}">
                <a16:creationId xmlns:a16="http://schemas.microsoft.com/office/drawing/2014/main" id="{E72D5D89-C0A9-DF48-5445-0033D8835253}"/>
              </a:ext>
            </a:extLst>
          </p:cNvPr>
          <p:cNvSpPr txBox="1"/>
          <p:nvPr/>
        </p:nvSpPr>
        <p:spPr>
          <a:xfrm>
            <a:off x="425919" y="3197639"/>
            <a:ext cx="2100703" cy="2031325"/>
          </a:xfrm>
          <a:prstGeom prst="rect">
            <a:avLst/>
          </a:prstGeom>
          <a:noFill/>
        </p:spPr>
        <p:txBody>
          <a:bodyPr wrap="non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ADD-</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vance</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Families in Focus</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Family Lives</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Families feeling safe</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SPACE</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Supporting links.</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p>
            <a:endParaRPr lang="en-GB" dirty="0"/>
          </a:p>
        </p:txBody>
      </p:sp>
      <p:pic>
        <p:nvPicPr>
          <p:cNvPr id="8" name="Picture 7">
            <a:extLst>
              <a:ext uri="{FF2B5EF4-FFF2-40B4-BE49-F238E27FC236}">
                <a16:creationId xmlns:a16="http://schemas.microsoft.com/office/drawing/2014/main" id="{D466E332-5238-BF50-7013-E343E964EC05}"/>
              </a:ext>
            </a:extLst>
          </p:cNvPr>
          <p:cNvPicPr>
            <a:picLocks noChangeAspect="1"/>
          </p:cNvPicPr>
          <p:nvPr/>
        </p:nvPicPr>
        <p:blipFill>
          <a:blip r:embed="rId4"/>
          <a:stretch>
            <a:fillRect/>
          </a:stretch>
        </p:blipFill>
        <p:spPr>
          <a:xfrm>
            <a:off x="7982830" y="3458950"/>
            <a:ext cx="3109239" cy="2653117"/>
          </a:xfrm>
          <a:prstGeom prst="rect">
            <a:avLst/>
          </a:prstGeom>
        </p:spPr>
      </p:pic>
      <p:sp>
        <p:nvSpPr>
          <p:cNvPr id="7" name="TextBox 6">
            <a:extLst>
              <a:ext uri="{FF2B5EF4-FFF2-40B4-BE49-F238E27FC236}">
                <a16:creationId xmlns:a16="http://schemas.microsoft.com/office/drawing/2014/main" id="{B4933F68-6BAB-0086-8C25-71E4FDBC06ED}"/>
              </a:ext>
            </a:extLst>
          </p:cNvPr>
          <p:cNvSpPr txBox="1"/>
          <p:nvPr/>
        </p:nvSpPr>
        <p:spPr>
          <a:xfrm>
            <a:off x="425919" y="4767299"/>
            <a:ext cx="6127474" cy="1477328"/>
          </a:xfrm>
          <a:prstGeom prst="rect">
            <a:avLst/>
          </a:prstGeom>
          <a:noFill/>
        </p:spPr>
        <p:txBody>
          <a:bodyPr wrap="square">
            <a:spAutoFit/>
          </a:bodyPr>
          <a:lstStyle/>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b="1" dirty="0"/>
              <a:t>Links to special edition newsletters:</a:t>
            </a:r>
            <a:endParaRPr lang="en-GB" b="1" dirty="0">
              <a:hlinkClick r:id="rId5"/>
            </a:endParaRPr>
          </a:p>
          <a:p>
            <a:pPr>
              <a:buNone/>
            </a:pP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Families First News – Parenting &amp; Relationship Support</a:t>
            </a: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6"/>
              </a:rPr>
              <a:t>Families First News - Welcome to the Workforce Development Special Edition</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50513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4A32DD1-6DD4-BAB1-B543-EC541228CEB5}"/>
              </a:ext>
            </a:extLst>
          </p:cNvPr>
          <p:cNvPicPr>
            <a:picLocks noChangeAspect="1"/>
          </p:cNvPicPr>
          <p:nvPr/>
        </p:nvPicPr>
        <p:blipFill>
          <a:blip r:embed="rId2"/>
          <a:stretch>
            <a:fillRect/>
          </a:stretch>
        </p:blipFill>
        <p:spPr>
          <a:xfrm>
            <a:off x="8229209" y="2152393"/>
            <a:ext cx="3676946" cy="1250957"/>
          </a:xfrm>
          <a:prstGeom prst="rect">
            <a:avLst/>
          </a:prstGeom>
        </p:spPr>
      </p:pic>
      <p:sp>
        <p:nvSpPr>
          <p:cNvPr id="2" name="Title 1">
            <a:extLst>
              <a:ext uri="{FF2B5EF4-FFF2-40B4-BE49-F238E27FC236}">
                <a16:creationId xmlns:a16="http://schemas.microsoft.com/office/drawing/2014/main" id="{B6763C1E-44F8-4094-D0FB-DC6EB2E7DC23}"/>
              </a:ext>
            </a:extLst>
          </p:cNvPr>
          <p:cNvSpPr>
            <a:spLocks noGrp="1"/>
          </p:cNvSpPr>
          <p:nvPr>
            <p:ph type="title"/>
          </p:nvPr>
        </p:nvSpPr>
        <p:spPr/>
        <p:txBody>
          <a:bodyPr>
            <a:noAutofit/>
          </a:bodyPr>
          <a:lstStyle/>
          <a:p>
            <a:r>
              <a:rPr lang="en-GB" sz="3200" b="1" dirty="0">
                <a:latin typeface="+mn-lt"/>
              </a:rPr>
              <a:t>Relationship Support</a:t>
            </a:r>
            <a:endParaRPr lang="en-GB" sz="3200" b="1" dirty="0">
              <a:solidFill>
                <a:srgbClr val="FF0000"/>
              </a:solidFill>
              <a:latin typeface="+mn-lt"/>
            </a:endParaRPr>
          </a:p>
        </p:txBody>
      </p:sp>
      <p:sp>
        <p:nvSpPr>
          <p:cNvPr id="6" name="Content Placeholder 5">
            <a:extLst>
              <a:ext uri="{FF2B5EF4-FFF2-40B4-BE49-F238E27FC236}">
                <a16:creationId xmlns:a16="http://schemas.microsoft.com/office/drawing/2014/main" id="{13EB033C-47CA-23F9-E067-BD464704585E}"/>
              </a:ext>
            </a:extLst>
          </p:cNvPr>
          <p:cNvSpPr>
            <a:spLocks noGrp="1"/>
          </p:cNvSpPr>
          <p:nvPr>
            <p:ph idx="1"/>
          </p:nvPr>
        </p:nvSpPr>
        <p:spPr>
          <a:xfrm>
            <a:off x="388299" y="1242746"/>
            <a:ext cx="11128890" cy="833458"/>
          </a:xfrm>
        </p:spPr>
        <p:txBody>
          <a:bodyPr>
            <a:normAutofit/>
          </a:bodyPr>
          <a:lstStyle/>
          <a:p>
            <a:pPr marL="0" indent="0">
              <a:buNone/>
            </a:pPr>
            <a:r>
              <a:rPr lang="en-GB" dirty="0">
                <a:ea typeface="Calibri" panose="020F0502020204030204" pitchFamily="34" charset="0"/>
                <a:cs typeface="Arial" panose="020B0604020202020204" pitchFamily="34" charset="0"/>
              </a:rPr>
              <a:t>The </a:t>
            </a:r>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Strategic Partnerships Commissioning team</a:t>
            </a:r>
            <a:r>
              <a:rPr lang="en-GB" dirty="0">
                <a:ea typeface="Calibri" panose="020F0502020204030204" pitchFamily="34" charset="0"/>
                <a:cs typeface="Arial" panose="020B0604020202020204" pitchFamily="34" charset="0"/>
              </a:rPr>
              <a:t> have developed a </a:t>
            </a:r>
            <a:r>
              <a:rPr lang="en-GB" b="1" dirty="0">
                <a:ea typeface="Calibri" panose="020F0502020204030204" pitchFamily="34" charset="0"/>
                <a:cs typeface="Arial" panose="020B0604020202020204" pitchFamily="34" charset="0"/>
                <a:hlinkClick r:id="rId3"/>
              </a:rPr>
              <a:t>webpage</a:t>
            </a:r>
            <a:r>
              <a:rPr lang="en-GB" dirty="0">
                <a:ea typeface="Calibri" panose="020F0502020204030204" pitchFamily="34" charset="0"/>
                <a:cs typeface="Arial" panose="020B0604020202020204" pitchFamily="34" charset="0"/>
              </a:rPr>
              <a:t> full of resources to support parents in conflict </a:t>
            </a:r>
            <a:r>
              <a:rPr lang="en-GB" dirty="0"/>
              <a:t>and a range of digital and group based courses:</a:t>
            </a:r>
          </a:p>
        </p:txBody>
      </p:sp>
      <p:sp>
        <p:nvSpPr>
          <p:cNvPr id="5" name="TextBox 4">
            <a:extLst>
              <a:ext uri="{FF2B5EF4-FFF2-40B4-BE49-F238E27FC236}">
                <a16:creationId xmlns:a16="http://schemas.microsoft.com/office/drawing/2014/main" id="{F13BC6DB-08D0-689D-CDB7-066E75EF9256}"/>
              </a:ext>
            </a:extLst>
          </p:cNvPr>
          <p:cNvSpPr txBox="1"/>
          <p:nvPr/>
        </p:nvSpPr>
        <p:spPr>
          <a:xfrm>
            <a:off x="572082" y="5545725"/>
            <a:ext cx="11619918" cy="1027269"/>
          </a:xfrm>
          <a:prstGeom prst="rect">
            <a:avLst/>
          </a:prstGeom>
          <a:noFill/>
        </p:spPr>
        <p:txBody>
          <a:bodyPr wrap="square" rtlCol="0">
            <a:spAutoFit/>
          </a:bodyPr>
          <a:lstStyle/>
          <a:p>
            <a:pPr>
              <a:lnSpc>
                <a:spcPct val="107000"/>
              </a:lnSpc>
              <a:spcAft>
                <a:spcPts val="800"/>
              </a:spcAft>
            </a:pPr>
            <a:r>
              <a:rPr lang="en-GB" sz="1600" dirty="0">
                <a:effectLst/>
                <a:ea typeface="Calibri" panose="020F0502020204030204" pitchFamily="34" charset="0"/>
                <a:cs typeface="Arial" panose="020B0604020202020204" pitchFamily="34" charset="0"/>
              </a:rPr>
              <a:t>If you would like to know more about the training, resources and courses available to support parental relationships please contact </a:t>
            </a:r>
            <a:r>
              <a:rPr lang="en-GB" sz="1600" u="sng" dirty="0">
                <a:solidFill>
                  <a:srgbClr val="0563C1"/>
                </a:solidFill>
                <a:ea typeface="Calibri" panose="020F0502020204030204" pitchFamily="34" charset="0"/>
                <a:cs typeface="Arial" panose="020B0604020202020204" pitchFamily="34" charset="0"/>
              </a:rPr>
              <a:t>CSStrategic.Partnerships</a:t>
            </a:r>
            <a:r>
              <a:rPr lang="en-GB" sz="1600" u="sng" dirty="0">
                <a:solidFill>
                  <a:srgbClr val="0563C1"/>
                </a:solidFill>
                <a:effectLst/>
                <a:ea typeface="Calibri" panose="020F0502020204030204" pitchFamily="34" charset="0"/>
                <a:cs typeface="Arial" panose="020B0604020202020204" pitchFamily="34" charset="0"/>
                <a:hlinkClick r:id="rId4"/>
              </a:rPr>
              <a:t>Commissioning@hertfordshire.gov.uk</a:t>
            </a:r>
            <a:r>
              <a:rPr lang="en-GB" sz="1600" dirty="0">
                <a:effectLst/>
                <a:ea typeface="Calibri" panose="020F0502020204030204" pitchFamily="34" charset="0"/>
                <a:cs typeface="Arial" panose="020B0604020202020204" pitchFamily="34" charset="0"/>
              </a:rPr>
              <a:t>. </a:t>
            </a:r>
          </a:p>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AE9297-D51D-6241-51A7-5D0C1857CBE9}"/>
              </a:ext>
            </a:extLst>
          </p:cNvPr>
          <p:cNvSpPr txBox="1"/>
          <p:nvPr/>
        </p:nvSpPr>
        <p:spPr>
          <a:xfrm>
            <a:off x="480291" y="1912725"/>
            <a:ext cx="7748918" cy="3539430"/>
          </a:xfrm>
          <a:prstGeom prst="rect">
            <a:avLst/>
          </a:prstGeom>
          <a:noFill/>
        </p:spPr>
        <p:txBody>
          <a:bodyPr wrap="square">
            <a:spAutoFit/>
          </a:bodyPr>
          <a:lstStyle/>
          <a:p>
            <a:pPr marL="285750" indent="-285750">
              <a:buFont typeface="Wingdings" panose="05000000000000000000" pitchFamily="2" charset="2"/>
              <a:buChar char="§"/>
            </a:pPr>
            <a:r>
              <a:rPr lang="en-GB" sz="1600" b="1" i="0" u="none" strike="noStrike" baseline="0" dirty="0">
                <a:solidFill>
                  <a:srgbClr val="000000"/>
                </a:solidFill>
                <a:latin typeface="Arial" panose="020B0604020202020204" pitchFamily="34" charset="0"/>
              </a:rPr>
              <a:t>Stronger Relationships: </a:t>
            </a:r>
            <a:r>
              <a:rPr lang="en-GB" sz="1600" b="0" i="0" u="none" strike="noStrike" baseline="0" dirty="0">
                <a:solidFill>
                  <a:srgbClr val="000000"/>
                </a:solidFill>
                <a:latin typeface="Arial" panose="020B0604020202020204" pitchFamily="34" charset="0"/>
              </a:rPr>
              <a:t>A 6-week group based course for co-parents living together or apart that focuses on managing stress and enhancing communication. </a:t>
            </a:r>
          </a:p>
          <a:p>
            <a:pPr marL="285750" indent="-285750">
              <a:buFont typeface="Wingdings" panose="05000000000000000000" pitchFamily="2" charset="2"/>
              <a:buChar char="§"/>
            </a:pPr>
            <a:r>
              <a:rPr lang="en-GB" sz="1600" b="1" i="0" u="none" strike="noStrike" baseline="0" dirty="0">
                <a:solidFill>
                  <a:srgbClr val="000000"/>
                </a:solidFill>
                <a:latin typeface="Arial" panose="020B0604020202020204" pitchFamily="34" charset="0"/>
              </a:rPr>
              <a:t>Parenting When Separated</a:t>
            </a:r>
            <a:r>
              <a:rPr lang="en-GB" sz="1600" b="0" i="0" u="none" strike="noStrike" baseline="0" dirty="0">
                <a:solidFill>
                  <a:srgbClr val="000000"/>
                </a:solidFill>
                <a:latin typeface="Arial" panose="020B0604020202020204" pitchFamily="34" charset="0"/>
              </a:rPr>
              <a:t>: A 6-week group based course for separated parents that focuses on the emotional impact of separation and supporting communication between co-parents. </a:t>
            </a:r>
          </a:p>
          <a:p>
            <a:pPr marL="285750" indent="-285750">
              <a:buFont typeface="Wingdings" panose="05000000000000000000" pitchFamily="2" charset="2"/>
              <a:buChar char="§"/>
            </a:pPr>
            <a:r>
              <a:rPr lang="en-GB" sz="1600" b="1" i="0" u="none" strike="noStrike" baseline="0" dirty="0">
                <a:solidFill>
                  <a:srgbClr val="000000"/>
                </a:solidFill>
                <a:latin typeface="Arial" panose="020B0604020202020204" pitchFamily="34" charset="0"/>
              </a:rPr>
              <a:t>Co-Parenting with Care: </a:t>
            </a:r>
            <a:r>
              <a:rPr lang="en-GB" sz="1600" b="0" i="0" u="none" strike="noStrike" baseline="0" dirty="0">
                <a:solidFill>
                  <a:srgbClr val="000000"/>
                </a:solidFill>
                <a:latin typeface="Arial" panose="020B0604020202020204" pitchFamily="34" charset="0"/>
              </a:rPr>
              <a:t>A 6-week group-based online course for parents and carers of neurodiverse children seeking guidance, support, and strategies for co-parenting more consistently. </a:t>
            </a:r>
          </a:p>
          <a:p>
            <a:pPr marL="285750" indent="-285750">
              <a:buFont typeface="Wingdings" panose="05000000000000000000" pitchFamily="2" charset="2"/>
              <a:buChar char="§"/>
            </a:pPr>
            <a:r>
              <a:rPr lang="en-GB" sz="1600" b="1" i="0" u="none" strike="noStrike" baseline="0" dirty="0" err="1">
                <a:solidFill>
                  <a:srgbClr val="000000"/>
                </a:solidFill>
                <a:latin typeface="Arial" panose="020B0604020202020204" pitchFamily="34" charset="0"/>
              </a:rPr>
              <a:t>OnePlusOne’s</a:t>
            </a:r>
            <a:r>
              <a:rPr lang="en-GB" sz="1600" b="1" i="0" u="none" strike="noStrike" baseline="0" dirty="0">
                <a:solidFill>
                  <a:srgbClr val="000000"/>
                </a:solidFill>
                <a:latin typeface="Arial" panose="020B0604020202020204" pitchFamily="34" charset="0"/>
              </a:rPr>
              <a:t> digital interventions</a:t>
            </a:r>
            <a:r>
              <a:rPr lang="en-GB" sz="1600" b="0" i="0" u="none" strike="noStrike" baseline="0" dirty="0">
                <a:solidFill>
                  <a:srgbClr val="000000"/>
                </a:solidFill>
                <a:latin typeface="Arial" panose="020B0604020202020204" pitchFamily="34" charset="0"/>
              </a:rPr>
              <a:t>: 3 online courses aimed at new parents, intact parents and parents that are separated:</a:t>
            </a:r>
          </a:p>
          <a:p>
            <a:pPr marL="285750" indent="-285750">
              <a:buFont typeface="Wingdings" panose="05000000000000000000" pitchFamily="2" charset="2"/>
              <a:buChar char="§"/>
            </a:pPr>
            <a:r>
              <a:rPr lang="en-GB" sz="1600" b="1" dirty="0">
                <a:solidFill>
                  <a:srgbClr val="000000"/>
                </a:solidFill>
                <a:latin typeface="Arial" panose="020B0604020202020204" pitchFamily="34" charset="0"/>
              </a:rPr>
              <a:t>Arguing Better</a:t>
            </a:r>
          </a:p>
          <a:p>
            <a:pPr marL="285750" indent="-285750">
              <a:buFont typeface="Wingdings" panose="05000000000000000000" pitchFamily="2" charset="2"/>
              <a:buChar char="§"/>
            </a:pPr>
            <a:r>
              <a:rPr lang="en-GB" sz="1600" b="1" dirty="0">
                <a:solidFill>
                  <a:srgbClr val="000000"/>
                </a:solidFill>
                <a:latin typeface="Arial" panose="020B0604020202020204" pitchFamily="34" charset="0"/>
              </a:rPr>
              <a:t>Me, You and Baby Too</a:t>
            </a:r>
          </a:p>
          <a:p>
            <a:pPr marL="285750" indent="-285750" algn="l">
              <a:buFont typeface="Wingdings" panose="05000000000000000000" pitchFamily="2" charset="2"/>
              <a:buChar char="§"/>
            </a:pPr>
            <a:r>
              <a:rPr lang="en-GB" sz="1600" b="1" dirty="0">
                <a:solidFill>
                  <a:srgbClr val="000000"/>
                </a:solidFill>
                <a:latin typeface="Arial" panose="020B0604020202020204" pitchFamily="34" charset="0"/>
              </a:rPr>
              <a:t>Getting it right for children</a:t>
            </a:r>
            <a:endParaRPr lang="en-GB" sz="1600" b="1" i="0" u="none" strike="noStrike" baseline="0" dirty="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B688FC5A-F55A-38E7-A39A-04D51C623FF9}"/>
              </a:ext>
            </a:extLst>
          </p:cNvPr>
          <p:cNvSpPr txBox="1"/>
          <p:nvPr/>
        </p:nvSpPr>
        <p:spPr>
          <a:xfrm>
            <a:off x="8229209" y="3429000"/>
            <a:ext cx="2908898" cy="369332"/>
          </a:xfrm>
          <a:prstGeom prst="rect">
            <a:avLst/>
          </a:prstGeom>
          <a:noFill/>
        </p:spPr>
        <p:txBody>
          <a:bodyPr wrap="square" rtlCol="0">
            <a:spAutoFit/>
          </a:bodyPr>
          <a:lstStyle/>
          <a:p>
            <a:r>
              <a:rPr lang="en-GB" dirty="0">
                <a:hlinkClick r:id="rId5" action="ppaction://hlinkfile"/>
              </a:rPr>
              <a:t>Relationship support details</a:t>
            </a:r>
            <a:endParaRPr lang="en-GB" dirty="0"/>
          </a:p>
        </p:txBody>
      </p:sp>
      <p:pic>
        <p:nvPicPr>
          <p:cNvPr id="7" name="Picture 6">
            <a:extLst>
              <a:ext uri="{FF2B5EF4-FFF2-40B4-BE49-F238E27FC236}">
                <a16:creationId xmlns:a16="http://schemas.microsoft.com/office/drawing/2014/main" id="{15BFD322-D566-0501-C818-6432F8ACFA56}"/>
              </a:ext>
            </a:extLst>
          </p:cNvPr>
          <p:cNvPicPr>
            <a:picLocks noChangeAspect="1"/>
          </p:cNvPicPr>
          <p:nvPr/>
        </p:nvPicPr>
        <p:blipFill>
          <a:blip r:embed="rId6"/>
          <a:stretch>
            <a:fillRect/>
          </a:stretch>
        </p:blipFill>
        <p:spPr>
          <a:xfrm>
            <a:off x="8229209" y="3924635"/>
            <a:ext cx="2609457" cy="704823"/>
          </a:xfrm>
          <a:prstGeom prst="rect">
            <a:avLst/>
          </a:prstGeom>
        </p:spPr>
      </p:pic>
      <p:graphicFrame>
        <p:nvGraphicFramePr>
          <p:cNvPr id="8" name="Object 7">
            <a:extLst>
              <a:ext uri="{FF2B5EF4-FFF2-40B4-BE49-F238E27FC236}">
                <a16:creationId xmlns:a16="http://schemas.microsoft.com/office/drawing/2014/main" id="{455E9BA6-4546-C041-43AD-CFCBDCBF0B98}"/>
              </a:ext>
            </a:extLst>
          </p:cNvPr>
          <p:cNvGraphicFramePr>
            <a:graphicFrameLocks noChangeAspect="1"/>
          </p:cNvGraphicFramePr>
          <p:nvPr>
            <p:extLst>
              <p:ext uri="{D42A27DB-BD31-4B8C-83A1-F6EECF244321}">
                <p14:modId xmlns:p14="http://schemas.microsoft.com/office/powerpoint/2010/main" val="2559679574"/>
              </p:ext>
            </p:extLst>
          </p:nvPr>
        </p:nvGraphicFramePr>
        <p:xfrm>
          <a:off x="8501599" y="4723028"/>
          <a:ext cx="914400" cy="806450"/>
        </p:xfrm>
        <a:graphic>
          <a:graphicData uri="http://schemas.openxmlformats.org/presentationml/2006/ole">
            <mc:AlternateContent xmlns:mc="http://schemas.openxmlformats.org/markup-compatibility/2006">
              <mc:Choice xmlns:v="urn:schemas-microsoft-com:vml" Requires="v">
                <p:oleObj name="Document" showAsIcon="1" r:id="rId7" imgW="914284" imgH="806565" progId="Word.Document.12">
                  <p:embed/>
                </p:oleObj>
              </mc:Choice>
              <mc:Fallback>
                <p:oleObj name="Document" showAsIcon="1" r:id="rId7" imgW="914284" imgH="806565" progId="Word.Document.12">
                  <p:embed/>
                  <p:pic>
                    <p:nvPicPr>
                      <p:cNvPr id="8" name="Object 7">
                        <a:extLst>
                          <a:ext uri="{FF2B5EF4-FFF2-40B4-BE49-F238E27FC236}">
                            <a16:creationId xmlns:a16="http://schemas.microsoft.com/office/drawing/2014/main" id="{455E9BA6-4546-C041-43AD-CFCBDCBF0B98}"/>
                          </a:ext>
                        </a:extLst>
                      </p:cNvPr>
                      <p:cNvPicPr/>
                      <p:nvPr/>
                    </p:nvPicPr>
                    <p:blipFill>
                      <a:blip r:embed="rId8"/>
                      <a:stretch>
                        <a:fillRect/>
                      </a:stretch>
                    </p:blipFill>
                    <p:spPr>
                      <a:xfrm>
                        <a:off x="8501599" y="472302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27226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A3AA-85C7-55DF-54AF-E2EDC800E799}"/>
              </a:ext>
            </a:extLst>
          </p:cNvPr>
          <p:cNvSpPr>
            <a:spLocks noGrp="1"/>
          </p:cNvSpPr>
          <p:nvPr>
            <p:ph type="title"/>
          </p:nvPr>
        </p:nvSpPr>
        <p:spPr>
          <a:xfrm>
            <a:off x="1661527" y="402053"/>
            <a:ext cx="11375136" cy="833458"/>
          </a:xfrm>
        </p:spPr>
        <p:txBody>
          <a:bodyPr/>
          <a:lstStyle/>
          <a:p>
            <a:r>
              <a:rPr lang="en-GB" dirty="0"/>
              <a:t>Families First Awards</a:t>
            </a:r>
          </a:p>
        </p:txBody>
      </p:sp>
      <p:sp>
        <p:nvSpPr>
          <p:cNvPr id="3" name="Content Placeholder 2">
            <a:extLst>
              <a:ext uri="{FF2B5EF4-FFF2-40B4-BE49-F238E27FC236}">
                <a16:creationId xmlns:a16="http://schemas.microsoft.com/office/drawing/2014/main" id="{84FCEFE1-F58A-A920-6F94-68E6C5A9DAD2}"/>
              </a:ext>
            </a:extLst>
          </p:cNvPr>
          <p:cNvSpPr>
            <a:spLocks noGrp="1"/>
          </p:cNvSpPr>
          <p:nvPr>
            <p:ph idx="1"/>
          </p:nvPr>
        </p:nvSpPr>
        <p:spPr>
          <a:xfrm>
            <a:off x="302922" y="1719690"/>
            <a:ext cx="11007807" cy="4753245"/>
          </a:xfrm>
        </p:spPr>
        <p:txBody>
          <a:bodyPr>
            <a:normAutofit/>
          </a:bodyPr>
          <a:lstStyle/>
          <a:p>
            <a:r>
              <a:rPr lang="en-GB" b="1" dirty="0"/>
              <a:t>The 2025 Families First Awards are closing on 15 October!!!</a:t>
            </a:r>
            <a:endParaRPr lang="en-GB" dirty="0"/>
          </a:p>
          <a:p>
            <a:r>
              <a:rPr lang="en-GB" dirty="0"/>
              <a:t> </a:t>
            </a:r>
          </a:p>
        </p:txBody>
      </p:sp>
      <p:pic>
        <p:nvPicPr>
          <p:cNvPr id="5" name="Graphic 4" descr="Stars with solid fill">
            <a:extLst>
              <a:ext uri="{FF2B5EF4-FFF2-40B4-BE49-F238E27FC236}">
                <a16:creationId xmlns:a16="http://schemas.microsoft.com/office/drawing/2014/main" id="{2EA98EA0-A8CA-61E7-714B-246F9180C8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9095" y="307962"/>
            <a:ext cx="1266092" cy="1266092"/>
          </a:xfrm>
          <a:prstGeom prst="rect">
            <a:avLst/>
          </a:prstGeom>
        </p:spPr>
      </p:pic>
      <p:pic>
        <p:nvPicPr>
          <p:cNvPr id="6" name="Graphic 5" descr="Stars with solid fill">
            <a:extLst>
              <a:ext uri="{FF2B5EF4-FFF2-40B4-BE49-F238E27FC236}">
                <a16:creationId xmlns:a16="http://schemas.microsoft.com/office/drawing/2014/main" id="{55543B33-E380-0D6B-5292-C6A7D13617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307" y="213871"/>
            <a:ext cx="1266092" cy="1266092"/>
          </a:xfrm>
          <a:prstGeom prst="rect">
            <a:avLst/>
          </a:prstGeom>
        </p:spPr>
      </p:pic>
      <p:pic>
        <p:nvPicPr>
          <p:cNvPr id="7" name="Graphic 6" descr="Stars with solid fill">
            <a:extLst>
              <a:ext uri="{FF2B5EF4-FFF2-40B4-BE49-F238E27FC236}">
                <a16:creationId xmlns:a16="http://schemas.microsoft.com/office/drawing/2014/main" id="{F9A0403E-BF9D-0A0B-7EA1-945B28E37D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2923" y="385065"/>
            <a:ext cx="1266092" cy="1266092"/>
          </a:xfrm>
          <a:prstGeom prst="rect">
            <a:avLst/>
          </a:prstGeom>
        </p:spPr>
      </p:pic>
      <p:pic>
        <p:nvPicPr>
          <p:cNvPr id="8" name="Graphic 7" descr="Stars with solid fill">
            <a:extLst>
              <a:ext uri="{FF2B5EF4-FFF2-40B4-BE49-F238E27FC236}">
                <a16:creationId xmlns:a16="http://schemas.microsoft.com/office/drawing/2014/main" id="{F5498BF6-C330-4AF0-7CCA-4A5ECD0CC9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729" y="265416"/>
            <a:ext cx="1266092" cy="1266092"/>
          </a:xfrm>
          <a:prstGeom prst="rect">
            <a:avLst/>
          </a:prstGeom>
        </p:spPr>
      </p:pic>
      <p:pic>
        <p:nvPicPr>
          <p:cNvPr id="13" name="Picture 12" descr="A white and blue card with text&#10;&#10;AI-generated content may be incorrect.">
            <a:extLst>
              <a:ext uri="{FF2B5EF4-FFF2-40B4-BE49-F238E27FC236}">
                <a16:creationId xmlns:a16="http://schemas.microsoft.com/office/drawing/2014/main" id="{FC5404A0-9AFE-6456-D75E-775EDE68F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879" y="2509420"/>
            <a:ext cx="6858000" cy="3429001"/>
          </a:xfrm>
          <a:prstGeom prst="rect">
            <a:avLst/>
          </a:prstGeom>
        </p:spPr>
      </p:pic>
      <p:pic>
        <p:nvPicPr>
          <p:cNvPr id="9" name="Picture 8" descr="A qr code with a few black squares&#10;&#10;AI-generated content may be incorrect.">
            <a:extLst>
              <a:ext uri="{FF2B5EF4-FFF2-40B4-BE49-F238E27FC236}">
                <a16:creationId xmlns:a16="http://schemas.microsoft.com/office/drawing/2014/main" id="{B83063EF-FC8B-EA49-3AF9-9F11FAE923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9764" y="3777469"/>
            <a:ext cx="1648396" cy="1669174"/>
          </a:xfrm>
          <a:prstGeom prst="rect">
            <a:avLst/>
          </a:prstGeom>
        </p:spPr>
      </p:pic>
      <p:sp>
        <p:nvSpPr>
          <p:cNvPr id="18" name="TextBox 17">
            <a:extLst>
              <a:ext uri="{FF2B5EF4-FFF2-40B4-BE49-F238E27FC236}">
                <a16:creationId xmlns:a16="http://schemas.microsoft.com/office/drawing/2014/main" id="{72EF5763-EE03-7598-8650-0CECCA339994}"/>
              </a:ext>
            </a:extLst>
          </p:cNvPr>
          <p:cNvSpPr txBox="1"/>
          <p:nvPr/>
        </p:nvSpPr>
        <p:spPr>
          <a:xfrm>
            <a:off x="7349095" y="2362376"/>
            <a:ext cx="2523913" cy="1061829"/>
          </a:xfrm>
          <a:prstGeom prst="rect">
            <a:avLst/>
          </a:prstGeom>
          <a:noFill/>
        </p:spPr>
        <p:txBody>
          <a:bodyPr wrap="square">
            <a:spAutoFit/>
          </a:bodyPr>
          <a:lstStyle/>
          <a:p>
            <a:pPr algn="r"/>
            <a:r>
              <a:rPr lang="en-GB" sz="2100" b="1" dirty="0"/>
              <a:t>There are </a:t>
            </a:r>
            <a:r>
              <a:rPr lang="en-GB" sz="2100" b="1" dirty="0">
                <a:solidFill>
                  <a:srgbClr val="00B0F0"/>
                </a:solidFill>
              </a:rPr>
              <a:t>6 team </a:t>
            </a:r>
            <a:r>
              <a:rPr lang="en-GB" sz="2100" b="1" dirty="0"/>
              <a:t>awards &amp; </a:t>
            </a:r>
            <a:br>
              <a:rPr lang="en-GB" sz="2100" b="1" dirty="0"/>
            </a:br>
            <a:r>
              <a:rPr lang="en-GB" sz="2100" b="1" dirty="0">
                <a:solidFill>
                  <a:srgbClr val="00B0F0"/>
                </a:solidFill>
              </a:rPr>
              <a:t>5 individual </a:t>
            </a:r>
          </a:p>
        </p:txBody>
      </p:sp>
      <p:sp>
        <p:nvSpPr>
          <p:cNvPr id="22" name="TextBox 21">
            <a:extLst>
              <a:ext uri="{FF2B5EF4-FFF2-40B4-BE49-F238E27FC236}">
                <a16:creationId xmlns:a16="http://schemas.microsoft.com/office/drawing/2014/main" id="{474CB3C2-C039-7FC8-9D0C-2D67651799B3}"/>
              </a:ext>
            </a:extLst>
          </p:cNvPr>
          <p:cNvSpPr txBox="1"/>
          <p:nvPr/>
        </p:nvSpPr>
        <p:spPr>
          <a:xfrm>
            <a:off x="7263043" y="3693007"/>
            <a:ext cx="2704288" cy="738664"/>
          </a:xfrm>
          <a:prstGeom prst="rect">
            <a:avLst/>
          </a:prstGeom>
          <a:noFill/>
        </p:spPr>
        <p:txBody>
          <a:bodyPr wrap="square">
            <a:spAutoFit/>
          </a:bodyPr>
          <a:lstStyle/>
          <a:p>
            <a:pPr algn="r"/>
            <a:r>
              <a:rPr lang="en-GB" sz="2100" b="1" dirty="0"/>
              <a:t>Scan to make a nomination</a:t>
            </a:r>
            <a:endParaRPr lang="en-GB" sz="2100" dirty="0">
              <a:solidFill>
                <a:srgbClr val="00B0F0"/>
              </a:solidFill>
            </a:endParaRPr>
          </a:p>
        </p:txBody>
      </p:sp>
    </p:spTree>
    <p:extLst>
      <p:ext uri="{BB962C8B-B14F-4D97-AF65-F5344CB8AC3E}">
        <p14:creationId xmlns:p14="http://schemas.microsoft.com/office/powerpoint/2010/main" val="35839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DD09657-6E8B-493B-8148-1635A67CA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33953-E48B-156C-547B-9155858116A4}"/>
              </a:ext>
            </a:extLst>
          </p:cNvPr>
          <p:cNvSpPr>
            <a:spLocks noGrp="1"/>
          </p:cNvSpPr>
          <p:nvPr>
            <p:ph type="title"/>
          </p:nvPr>
        </p:nvSpPr>
        <p:spPr>
          <a:xfrm>
            <a:off x="5144679" y="634946"/>
            <a:ext cx="6405063" cy="1450757"/>
          </a:xfrm>
        </p:spPr>
        <p:txBody>
          <a:bodyPr>
            <a:normAutofit/>
          </a:bodyPr>
          <a:lstStyle/>
          <a:p>
            <a:r>
              <a:rPr lang="en-GB" dirty="0"/>
              <a:t>Working Together in Early Help</a:t>
            </a:r>
          </a:p>
        </p:txBody>
      </p:sp>
      <p:pic>
        <p:nvPicPr>
          <p:cNvPr id="5" name="Picture 4">
            <a:extLst>
              <a:ext uri="{FF2B5EF4-FFF2-40B4-BE49-F238E27FC236}">
                <a16:creationId xmlns:a16="http://schemas.microsoft.com/office/drawing/2014/main" id="{A7DCC0B3-39A0-27FB-FED8-AD2F5AFA99EE}"/>
              </a:ext>
            </a:extLst>
          </p:cNvPr>
          <p:cNvPicPr>
            <a:picLocks noChangeAspect="1"/>
          </p:cNvPicPr>
          <p:nvPr/>
        </p:nvPicPr>
        <p:blipFill>
          <a:blip r:embed="rId2">
            <a:extLst>
              <a:ext uri="{28A0092B-C50C-407E-A947-70E740481C1C}">
                <a14:useLocalDpi xmlns:a14="http://schemas.microsoft.com/office/drawing/2010/main" val="0"/>
              </a:ext>
            </a:extLst>
          </a:blip>
          <a:srcRect l="19498" r="22908" b="2"/>
          <a:stretch>
            <a:fillRect/>
          </a:stretch>
        </p:blipFill>
        <p:spPr>
          <a:xfrm>
            <a:off x="634001" y="581097"/>
            <a:ext cx="1964427" cy="2558041"/>
          </a:xfrm>
          <a:prstGeom prst="rect">
            <a:avLst/>
          </a:prstGeom>
        </p:spPr>
      </p:pic>
      <p:pic>
        <p:nvPicPr>
          <p:cNvPr id="7" name="Picture 6">
            <a:extLst>
              <a:ext uri="{FF2B5EF4-FFF2-40B4-BE49-F238E27FC236}">
                <a16:creationId xmlns:a16="http://schemas.microsoft.com/office/drawing/2014/main" id="{D4B7FD9A-EA5F-A27D-8093-D0C78AB40063}"/>
              </a:ext>
            </a:extLst>
          </p:cNvPr>
          <p:cNvPicPr>
            <a:picLocks noChangeAspect="1"/>
          </p:cNvPicPr>
          <p:nvPr/>
        </p:nvPicPr>
        <p:blipFill>
          <a:blip r:embed="rId3">
            <a:extLst>
              <a:ext uri="{28A0092B-C50C-407E-A947-70E740481C1C}">
                <a14:useLocalDpi xmlns:a14="http://schemas.microsoft.com/office/drawing/2010/main" val="0"/>
              </a:ext>
            </a:extLst>
          </a:blip>
          <a:srcRect l="22913" r="19492" b="2"/>
          <a:stretch>
            <a:fillRect/>
          </a:stretch>
        </p:blipFill>
        <p:spPr>
          <a:xfrm>
            <a:off x="2689867" y="581098"/>
            <a:ext cx="1964428" cy="2558039"/>
          </a:xfrm>
          <a:prstGeom prst="rect">
            <a:avLst/>
          </a:prstGeom>
        </p:spPr>
      </p:pic>
      <p:cxnSp>
        <p:nvCxnSpPr>
          <p:cNvPr id="16" name="Straight Connector 15">
            <a:extLst>
              <a:ext uri="{FF2B5EF4-FFF2-40B4-BE49-F238E27FC236}">
                <a16:creationId xmlns:a16="http://schemas.microsoft.com/office/drawing/2014/main" id="{9C94776E-C7B9-4678-9182-5E90ED808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04C16E9-4B9D-532D-15D9-7FCD9032F63D}"/>
              </a:ext>
            </a:extLst>
          </p:cNvPr>
          <p:cNvPicPr>
            <a:picLocks noChangeAspect="1"/>
          </p:cNvPicPr>
          <p:nvPr/>
        </p:nvPicPr>
        <p:blipFill>
          <a:blip r:embed="rId4">
            <a:extLst>
              <a:ext uri="{28A0092B-C50C-407E-A947-70E740481C1C}">
                <a14:useLocalDpi xmlns:a14="http://schemas.microsoft.com/office/drawing/2010/main" val="0"/>
              </a:ext>
            </a:extLst>
          </a:blip>
          <a:srcRect t="11966" r="3" b="5915"/>
          <a:stretch>
            <a:fillRect/>
          </a:stretch>
        </p:blipFill>
        <p:spPr>
          <a:xfrm>
            <a:off x="633997" y="3218101"/>
            <a:ext cx="4020296" cy="2476136"/>
          </a:xfrm>
          <a:prstGeom prst="rect">
            <a:avLst/>
          </a:prstGeom>
        </p:spPr>
      </p:pic>
      <p:sp>
        <p:nvSpPr>
          <p:cNvPr id="3" name="Content Placeholder 2">
            <a:extLst>
              <a:ext uri="{FF2B5EF4-FFF2-40B4-BE49-F238E27FC236}">
                <a16:creationId xmlns:a16="http://schemas.microsoft.com/office/drawing/2014/main" id="{825D963F-FB35-65C1-286E-DA6848ACC052}"/>
              </a:ext>
            </a:extLst>
          </p:cNvPr>
          <p:cNvSpPr>
            <a:spLocks noGrp="1"/>
          </p:cNvSpPr>
          <p:nvPr>
            <p:ph idx="1"/>
          </p:nvPr>
        </p:nvSpPr>
        <p:spPr>
          <a:xfrm>
            <a:off x="5144679" y="2198914"/>
            <a:ext cx="6405063" cy="3670180"/>
          </a:xfrm>
        </p:spPr>
        <p:txBody>
          <a:bodyPr>
            <a:normAutofit/>
          </a:bodyPr>
          <a:lstStyle/>
          <a:p>
            <a:r>
              <a:rPr lang="en-GB" sz="1600" dirty="0"/>
              <a:t>Join us this Autumn for our Working Together in Early Help learning event, which will focus on children and young people’s health and wellbeing. </a:t>
            </a:r>
          </a:p>
          <a:p>
            <a:r>
              <a:rPr lang="en-GB" sz="1600" dirty="0"/>
              <a:t>We will have presentations from </a:t>
            </a:r>
            <a:r>
              <a:rPr lang="en-GB" sz="1600" dirty="0">
                <a:hlinkClick r:id="rId5"/>
              </a:rPr>
              <a:t>The Ollie Foundation</a:t>
            </a:r>
            <a:r>
              <a:rPr lang="en-GB" sz="1600" dirty="0"/>
              <a:t>, </a:t>
            </a:r>
            <a:r>
              <a:rPr lang="en-GB" sz="1600" dirty="0">
                <a:hlinkClick r:id="rId6"/>
              </a:rPr>
              <a:t>First Steps Ed</a:t>
            </a:r>
            <a:r>
              <a:rPr lang="en-GB" sz="1600" dirty="0"/>
              <a:t>, </a:t>
            </a:r>
            <a:r>
              <a:rPr lang="en-GB" sz="1600" dirty="0" err="1">
                <a:hlinkClick r:id="rId7"/>
              </a:rPr>
              <a:t>BeeZee</a:t>
            </a:r>
            <a:r>
              <a:rPr lang="en-GB" sz="1600" dirty="0">
                <a:hlinkClick r:id="rId7"/>
              </a:rPr>
              <a:t> Families</a:t>
            </a:r>
            <a:r>
              <a:rPr lang="en-GB" sz="1600" dirty="0"/>
              <a:t> and the HCC’s Emotional and Mental Wellbeing in Education (EMWIE) Team and is a great networking opportunity.</a:t>
            </a:r>
          </a:p>
          <a:p>
            <a:r>
              <a:rPr lang="en-GB" sz="1600" dirty="0"/>
              <a:t>This event welcomes internal staff and professionals from partner agencies involved in supporting children, young people, parents, and families</a:t>
            </a:r>
          </a:p>
          <a:p>
            <a:r>
              <a:rPr lang="en-GB" sz="1100" b="1" dirty="0"/>
              <a:t>Event locations, dates and times</a:t>
            </a:r>
            <a:endParaRPr lang="en-GB" sz="1100" dirty="0"/>
          </a:p>
          <a:p>
            <a:pPr lvl="1"/>
            <a:r>
              <a:rPr lang="en-GB" sz="1100" dirty="0"/>
              <a:t>Monday 3</a:t>
            </a:r>
            <a:r>
              <a:rPr lang="en-GB" sz="1100" baseline="30000" dirty="0"/>
              <a:t>rd</a:t>
            </a:r>
            <a:r>
              <a:rPr lang="en-GB" sz="1100" dirty="0"/>
              <a:t> November, 2pm-4:30pm, Three Rivers District Council, Three Rivers House, Northway, Rickmansworth WD3 1RL </a:t>
            </a:r>
            <a:r>
              <a:rPr lang="en-GB" sz="1100" dirty="0">
                <a:hlinkClick r:id="rId8"/>
              </a:rPr>
              <a:t>Book here</a:t>
            </a:r>
            <a:endParaRPr lang="en-GB" sz="1100" dirty="0"/>
          </a:p>
          <a:p>
            <a:pPr lvl="1"/>
            <a:r>
              <a:rPr lang="en-GB" sz="1100" dirty="0"/>
              <a:t>Tuesday 18</a:t>
            </a:r>
            <a:r>
              <a:rPr lang="en-GB" sz="1100" baseline="30000" dirty="0"/>
              <a:t>th</a:t>
            </a:r>
            <a:r>
              <a:rPr lang="en-GB" sz="1100" dirty="0"/>
              <a:t> November, 10am-12:30, VENUE: Broxbourne Borough Council, Bishops’ College, Churchgate, Cheshunt, EN8 9XQ </a:t>
            </a:r>
            <a:r>
              <a:rPr lang="en-GB" sz="1100" dirty="0">
                <a:hlinkClick r:id="rId9"/>
              </a:rPr>
              <a:t>Book here</a:t>
            </a:r>
            <a:endParaRPr lang="en-GB" sz="1100" dirty="0"/>
          </a:p>
          <a:p>
            <a:pPr lvl="1"/>
            <a:r>
              <a:rPr lang="en-GB" sz="1100" dirty="0"/>
              <a:t>Tuesday 25</a:t>
            </a:r>
            <a:r>
              <a:rPr lang="en-GB" sz="1100" baseline="30000" dirty="0"/>
              <a:t>th</a:t>
            </a:r>
            <a:r>
              <a:rPr lang="en-GB" sz="1100" dirty="0"/>
              <a:t> November, 10am-12:30, Bowes Lyons Young People's Centre, Stevenage, SG1 1XY </a:t>
            </a:r>
            <a:r>
              <a:rPr lang="en-GB" sz="1100" dirty="0">
                <a:hlinkClick r:id="rId10"/>
              </a:rPr>
              <a:t>Book here</a:t>
            </a:r>
            <a:endParaRPr lang="en-GB" sz="1100" dirty="0"/>
          </a:p>
          <a:p>
            <a:pPr lvl="1"/>
            <a:r>
              <a:rPr lang="en-GB" sz="1100" dirty="0"/>
              <a:t>Thursday 27</a:t>
            </a:r>
            <a:r>
              <a:rPr lang="en-GB" sz="1100" baseline="30000" dirty="0"/>
              <a:t>th</a:t>
            </a:r>
            <a:r>
              <a:rPr lang="en-GB" sz="1100" dirty="0"/>
              <a:t> November, 10am-12:30, The DSPL Hub, </a:t>
            </a:r>
            <a:r>
              <a:rPr lang="en-GB" sz="1100" dirty="0" err="1"/>
              <a:t>Fleetville</a:t>
            </a:r>
            <a:r>
              <a:rPr lang="en-GB" sz="1100" dirty="0"/>
              <a:t> School St Albans, AL1 4LW </a:t>
            </a:r>
            <a:r>
              <a:rPr lang="en-GB" sz="1100" dirty="0">
                <a:hlinkClick r:id="rId11"/>
              </a:rPr>
              <a:t>Book here</a:t>
            </a:r>
            <a:endParaRPr lang="en-GB" sz="1100" dirty="0"/>
          </a:p>
        </p:txBody>
      </p:sp>
      <p:sp>
        <p:nvSpPr>
          <p:cNvPr id="18" name="Rectangle 17">
            <a:extLst>
              <a:ext uri="{FF2B5EF4-FFF2-40B4-BE49-F238E27FC236}">
                <a16:creationId xmlns:a16="http://schemas.microsoft.com/office/drawing/2014/main" id="{80E1DFBE-66AE-426B-A6CB-CF383FACB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78252FE2-D64D-4664-9969-5169BD802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11189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76B1-CEE3-E8AC-9C59-F6EA8D74CA45}"/>
              </a:ext>
            </a:extLst>
          </p:cNvPr>
          <p:cNvSpPr>
            <a:spLocks noGrp="1"/>
          </p:cNvSpPr>
          <p:nvPr>
            <p:ph type="title"/>
          </p:nvPr>
        </p:nvSpPr>
        <p:spPr/>
        <p:txBody>
          <a:bodyPr/>
          <a:lstStyle/>
          <a:p>
            <a:r>
              <a:rPr lang="en-GB" sz="4400" b="1">
                <a:solidFill>
                  <a:srgbClr val="00B0F0"/>
                </a:solidFill>
                <a:latin typeface="+mn-lt"/>
              </a:rPr>
              <a:t>Key Families First Links</a:t>
            </a:r>
            <a:endParaRPr lang="en-GB" sz="4400" b="1" dirty="0">
              <a:solidFill>
                <a:srgbClr val="00B0F0"/>
              </a:solidFill>
              <a:latin typeface="+mn-lt"/>
            </a:endParaRPr>
          </a:p>
        </p:txBody>
      </p:sp>
      <p:graphicFrame>
        <p:nvGraphicFramePr>
          <p:cNvPr id="7" name="Content Placeholder 2">
            <a:extLst>
              <a:ext uri="{FF2B5EF4-FFF2-40B4-BE49-F238E27FC236}">
                <a16:creationId xmlns:a16="http://schemas.microsoft.com/office/drawing/2014/main" id="{8DEC6395-B73D-A0D6-8C51-EE83CF06E462}"/>
              </a:ext>
            </a:extLst>
          </p:cNvPr>
          <p:cNvGraphicFramePr>
            <a:graphicFrameLocks noGrp="1"/>
          </p:cNvGraphicFramePr>
          <p:nvPr>
            <p:ph idx="1"/>
            <p:extLst>
              <p:ext uri="{D42A27DB-BD31-4B8C-83A1-F6EECF244321}">
                <p14:modId xmlns:p14="http://schemas.microsoft.com/office/powerpoint/2010/main" val="2599050203"/>
              </p:ext>
            </p:extLst>
          </p:nvPr>
        </p:nvGraphicFramePr>
        <p:xfrm>
          <a:off x="365760" y="1664208"/>
          <a:ext cx="11249591" cy="4204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57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7FE6-9A51-E43E-9A66-CE28D5E15B11}"/>
              </a:ext>
            </a:extLst>
          </p:cNvPr>
          <p:cNvSpPr>
            <a:spLocks noGrp="1"/>
          </p:cNvSpPr>
          <p:nvPr>
            <p:ph type="title"/>
          </p:nvPr>
        </p:nvSpPr>
        <p:spPr>
          <a:xfrm>
            <a:off x="265176" y="679189"/>
            <a:ext cx="11375136" cy="833458"/>
          </a:xfrm>
        </p:spPr>
        <p:txBody>
          <a:bodyPr>
            <a:normAutofit fontScale="90000"/>
          </a:bodyPr>
          <a:lstStyle/>
          <a:p>
            <a:r>
              <a:rPr lang="en-GB" dirty="0"/>
              <a:t>Young Carers Professional Development Requirement Survey</a:t>
            </a:r>
          </a:p>
        </p:txBody>
      </p:sp>
      <p:sp>
        <p:nvSpPr>
          <p:cNvPr id="3" name="Content Placeholder 2">
            <a:extLst>
              <a:ext uri="{FF2B5EF4-FFF2-40B4-BE49-F238E27FC236}">
                <a16:creationId xmlns:a16="http://schemas.microsoft.com/office/drawing/2014/main" id="{15FA93B0-B9D3-0BDB-ED8C-EAFFE70D1E53}"/>
              </a:ext>
            </a:extLst>
          </p:cNvPr>
          <p:cNvSpPr>
            <a:spLocks noGrp="1"/>
          </p:cNvSpPr>
          <p:nvPr>
            <p:ph idx="1"/>
          </p:nvPr>
        </p:nvSpPr>
        <p:spPr>
          <a:xfrm>
            <a:off x="265176" y="1900598"/>
            <a:ext cx="11375136" cy="4023360"/>
          </a:xfrm>
        </p:spPr>
        <p:txBody>
          <a:bodyPr/>
          <a:lstStyle/>
          <a:p>
            <a:r>
              <a:rPr lang="en-GB" dirty="0"/>
              <a:t>The Council is refreshing the all-age Carers Strategy for 2026-2029 and designing how young carers will be supported in Hertfordshire from April. As part of this process, we are seeking feedback from all professionals who work with children, families, or adults to understand any professional development requirements.</a:t>
            </a:r>
          </a:p>
          <a:p>
            <a:r>
              <a:rPr lang="en-GB" dirty="0"/>
              <a:t>Please find five mins to complete this </a:t>
            </a:r>
            <a:r>
              <a:rPr lang="en-GB" u="sng" dirty="0">
                <a:hlinkClick r:id="rId2"/>
              </a:rPr>
              <a:t>survey</a:t>
            </a:r>
            <a:r>
              <a:rPr lang="en-GB" dirty="0"/>
              <a:t> to help us understand how best to help you in your day-to-day work with adults and children, where young carers may be identified and supported.   </a:t>
            </a:r>
          </a:p>
          <a:p>
            <a:r>
              <a:rPr lang="en-GB" dirty="0"/>
              <a:t> </a:t>
            </a:r>
          </a:p>
          <a:p>
            <a:r>
              <a:rPr lang="en-GB" dirty="0"/>
              <a:t>Please cascade to your team to complete.</a:t>
            </a:r>
          </a:p>
          <a:p>
            <a:r>
              <a:rPr lang="en-GB" sz="3600" b="1" dirty="0"/>
              <a:t>Closes tomorrow !!!! 3</a:t>
            </a:r>
            <a:r>
              <a:rPr lang="en-GB" sz="3600" b="1" baseline="30000" dirty="0"/>
              <a:t>rd</a:t>
            </a:r>
            <a:r>
              <a:rPr lang="en-GB" sz="3600" b="1" dirty="0"/>
              <a:t> October </a:t>
            </a:r>
          </a:p>
        </p:txBody>
      </p:sp>
    </p:spTree>
    <p:extLst>
      <p:ext uri="{BB962C8B-B14F-4D97-AF65-F5344CB8AC3E}">
        <p14:creationId xmlns:p14="http://schemas.microsoft.com/office/powerpoint/2010/main" val="396968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2A9ED-36F7-AEA8-ADB6-C4AD26339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BAE65-ED18-7D81-AD26-33B6FA222087}"/>
              </a:ext>
            </a:extLst>
          </p:cNvPr>
          <p:cNvSpPr>
            <a:spLocks noGrp="1"/>
          </p:cNvSpPr>
          <p:nvPr>
            <p:ph type="title"/>
          </p:nvPr>
        </p:nvSpPr>
        <p:spPr>
          <a:xfrm>
            <a:off x="418706" y="8848"/>
            <a:ext cx="11375136" cy="833458"/>
          </a:xfrm>
        </p:spPr>
        <p:txBody>
          <a:bodyPr>
            <a:normAutofit/>
          </a:bodyPr>
          <a:lstStyle/>
          <a:p>
            <a:r>
              <a:rPr lang="en-GB" dirty="0"/>
              <a:t>SEND Summit</a:t>
            </a:r>
          </a:p>
        </p:txBody>
      </p:sp>
      <p:sp>
        <p:nvSpPr>
          <p:cNvPr id="3" name="Content Placeholder 2">
            <a:extLst>
              <a:ext uri="{FF2B5EF4-FFF2-40B4-BE49-F238E27FC236}">
                <a16:creationId xmlns:a16="http://schemas.microsoft.com/office/drawing/2014/main" id="{78370783-E3FE-0B7A-3D2E-6FF49250E6A4}"/>
              </a:ext>
            </a:extLst>
          </p:cNvPr>
          <p:cNvSpPr>
            <a:spLocks noGrp="1"/>
          </p:cNvSpPr>
          <p:nvPr>
            <p:ph idx="1"/>
          </p:nvPr>
        </p:nvSpPr>
        <p:spPr>
          <a:xfrm>
            <a:off x="418706" y="4227807"/>
            <a:ext cx="6506076" cy="4023360"/>
          </a:xfrm>
        </p:spPr>
        <p:txBody>
          <a:bodyPr/>
          <a:lstStyle/>
          <a:p>
            <a:r>
              <a:rPr lang="en-GB" sz="1800" dirty="0"/>
              <a:t>Hundreds joined the </a:t>
            </a:r>
            <a:r>
              <a:rPr lang="en-GB" sz="1800" dirty="0">
                <a:hlinkClick r:id="rId2"/>
              </a:rPr>
              <a:t>SEND Summit</a:t>
            </a:r>
            <a:r>
              <a:rPr lang="en-GB" sz="1800" dirty="0"/>
              <a:t>  this month, to help shape Hertfordshire's SEND services</a:t>
            </a:r>
          </a:p>
          <a:p>
            <a:r>
              <a:rPr lang="en-GB" sz="1800" dirty="0"/>
              <a:t>The one-day event brought together over 100 parent carer representatives, school professionals, young people, voluntary sector organisations, professionals from the local authority, and the NHS. The recording of the Summit is now available </a:t>
            </a:r>
            <a:r>
              <a:rPr lang="en-GB" sz="1800" dirty="0">
                <a:hlinkClick r:id="rId3"/>
              </a:rPr>
              <a:t>online</a:t>
            </a:r>
            <a:r>
              <a:rPr lang="en-GB" sz="1800" dirty="0"/>
              <a:t>.</a:t>
            </a:r>
          </a:p>
          <a:p>
            <a:endParaRPr lang="en-GB" sz="2800" b="1" dirty="0"/>
          </a:p>
        </p:txBody>
      </p:sp>
      <p:sp>
        <p:nvSpPr>
          <p:cNvPr id="5" name="TextBox 4">
            <a:extLst>
              <a:ext uri="{FF2B5EF4-FFF2-40B4-BE49-F238E27FC236}">
                <a16:creationId xmlns:a16="http://schemas.microsoft.com/office/drawing/2014/main" id="{DD806E0E-F156-754E-4BF8-3F4586EB35D6}"/>
              </a:ext>
            </a:extLst>
          </p:cNvPr>
          <p:cNvSpPr txBox="1"/>
          <p:nvPr/>
        </p:nvSpPr>
        <p:spPr>
          <a:xfrm>
            <a:off x="7136508" y="1674547"/>
            <a:ext cx="4799157" cy="3986412"/>
          </a:xfrm>
          <a:prstGeom prst="rect">
            <a:avLst/>
          </a:prstGeom>
          <a:solidFill>
            <a:schemeClr val="accent4">
              <a:lumMod val="20000"/>
              <a:lumOff val="80000"/>
            </a:schemeClr>
          </a:solidFill>
        </p:spPr>
        <p:txBody>
          <a:bodyPr wrap="square">
            <a:spAutoFit/>
          </a:bodyPr>
          <a:lstStyle/>
          <a:p>
            <a:pPr algn="l">
              <a:lnSpc>
                <a:spcPts val="2400"/>
              </a:lnSpc>
            </a:pPr>
            <a:r>
              <a:rPr lang="en-GB" sz="2000" b="1" dirty="0">
                <a:solidFill>
                  <a:schemeClr val="tx1">
                    <a:lumMod val="75000"/>
                    <a:lumOff val="25000"/>
                  </a:schemeClr>
                </a:solidFill>
              </a:rPr>
              <a:t>Key Themes Discussed:-</a:t>
            </a:r>
          </a:p>
          <a:p>
            <a:pPr algn="l">
              <a:lnSpc>
                <a:spcPts val="2400"/>
              </a:lnSpc>
              <a:buFont typeface="+mj-lt"/>
              <a:buAutoNum type="arabicPeriod"/>
            </a:pPr>
            <a:endParaRPr lang="en-GB" sz="2000" dirty="0">
              <a:solidFill>
                <a:schemeClr val="tx1">
                  <a:lumMod val="75000"/>
                  <a:lumOff val="25000"/>
                </a:schemeClr>
              </a:solidFill>
            </a:endParaRPr>
          </a:p>
          <a:p>
            <a:pPr algn="l">
              <a:lnSpc>
                <a:spcPct val="150000"/>
              </a:lnSpc>
              <a:buFont typeface="+mj-lt"/>
              <a:buAutoNum type="arabicPeriod"/>
            </a:pPr>
            <a:r>
              <a:rPr lang="en-GB" dirty="0">
                <a:solidFill>
                  <a:schemeClr val="tx1">
                    <a:lumMod val="75000"/>
                    <a:lumOff val="25000"/>
                  </a:schemeClr>
                </a:solidFill>
              </a:rPr>
              <a:t>Accessing the right learning environment</a:t>
            </a:r>
          </a:p>
          <a:p>
            <a:pPr algn="l">
              <a:lnSpc>
                <a:spcPct val="150000"/>
              </a:lnSpc>
              <a:buFont typeface="+mj-lt"/>
              <a:buAutoNum type="arabicPeriod"/>
            </a:pPr>
            <a:r>
              <a:rPr lang="en-GB" dirty="0">
                <a:solidFill>
                  <a:schemeClr val="tx1">
                    <a:lumMod val="75000"/>
                    <a:lumOff val="25000"/>
                  </a:schemeClr>
                </a:solidFill>
              </a:rPr>
              <a:t>Ensuring timely and effective EHCP delivery</a:t>
            </a:r>
          </a:p>
          <a:p>
            <a:pPr algn="l">
              <a:lnSpc>
                <a:spcPct val="150000"/>
              </a:lnSpc>
              <a:buFont typeface="+mj-lt"/>
              <a:buAutoNum type="arabicPeriod"/>
            </a:pPr>
            <a:r>
              <a:rPr lang="en-GB" dirty="0">
                <a:solidFill>
                  <a:schemeClr val="tx1">
                    <a:lumMod val="75000"/>
                    <a:lumOff val="25000"/>
                  </a:schemeClr>
                </a:solidFill>
              </a:rPr>
              <a:t>Enhancing communication and collaboration</a:t>
            </a:r>
          </a:p>
          <a:p>
            <a:pPr algn="l">
              <a:lnSpc>
                <a:spcPct val="150000"/>
              </a:lnSpc>
              <a:buFont typeface="+mj-lt"/>
              <a:buAutoNum type="arabicPeriod"/>
            </a:pPr>
            <a:r>
              <a:rPr lang="en-GB" dirty="0">
                <a:solidFill>
                  <a:schemeClr val="tx1">
                    <a:lumMod val="75000"/>
                    <a:lumOff val="25000"/>
                  </a:schemeClr>
                </a:solidFill>
              </a:rPr>
              <a:t>Building workforce capacity in education, health and care services</a:t>
            </a:r>
          </a:p>
          <a:p>
            <a:pPr algn="l">
              <a:lnSpc>
                <a:spcPct val="150000"/>
              </a:lnSpc>
              <a:buFont typeface="+mj-lt"/>
              <a:buAutoNum type="arabicPeriod"/>
            </a:pPr>
            <a:r>
              <a:rPr lang="en-GB" dirty="0">
                <a:solidFill>
                  <a:schemeClr val="tx1">
                    <a:lumMod val="75000"/>
                    <a:lumOff val="25000"/>
                  </a:schemeClr>
                </a:solidFill>
              </a:rPr>
              <a:t>Improving equitable access to health services across the county</a:t>
            </a:r>
          </a:p>
          <a:p>
            <a:pPr algn="l">
              <a:lnSpc>
                <a:spcPct val="150000"/>
              </a:lnSpc>
              <a:buFont typeface="+mj-lt"/>
              <a:buAutoNum type="arabicPeriod"/>
            </a:pPr>
            <a:r>
              <a:rPr lang="en-GB" dirty="0">
                <a:solidFill>
                  <a:schemeClr val="tx1">
                    <a:lumMod val="75000"/>
                    <a:lumOff val="25000"/>
                  </a:schemeClr>
                </a:solidFill>
              </a:rPr>
              <a:t>Strengthening tra</a:t>
            </a:r>
            <a:r>
              <a:rPr lang="en-GB" sz="1600" b="1" i="0" dirty="0">
                <a:solidFill>
                  <a:srgbClr val="084C6E"/>
                </a:solidFill>
                <a:effectLst/>
                <a:latin typeface="Lato" panose="020F0502020204030203" pitchFamily="34" charset="0"/>
              </a:rPr>
              <a:t>nsitions and post-16 support</a:t>
            </a:r>
            <a:endParaRPr lang="en-GB" sz="1600" b="0" i="0" dirty="0">
              <a:solidFill>
                <a:srgbClr val="084C6E"/>
              </a:solidFill>
              <a:effectLst/>
              <a:latin typeface="Lato" panose="020F0502020204030203" pitchFamily="34" charset="0"/>
            </a:endParaRPr>
          </a:p>
        </p:txBody>
      </p:sp>
      <p:pic>
        <p:nvPicPr>
          <p:cNvPr id="7" name="Picture 6">
            <a:extLst>
              <a:ext uri="{FF2B5EF4-FFF2-40B4-BE49-F238E27FC236}">
                <a16:creationId xmlns:a16="http://schemas.microsoft.com/office/drawing/2014/main" id="{54B2435D-DDBC-9A71-AC09-CC8B0EC7B727}"/>
              </a:ext>
            </a:extLst>
          </p:cNvPr>
          <p:cNvPicPr>
            <a:picLocks noChangeAspect="1"/>
          </p:cNvPicPr>
          <p:nvPr/>
        </p:nvPicPr>
        <p:blipFill>
          <a:blip r:embed="rId4"/>
          <a:stretch>
            <a:fillRect/>
          </a:stretch>
        </p:blipFill>
        <p:spPr>
          <a:xfrm>
            <a:off x="506896" y="1047279"/>
            <a:ext cx="5296482" cy="2959027"/>
          </a:xfrm>
          <a:prstGeom prst="rect">
            <a:avLst/>
          </a:prstGeom>
        </p:spPr>
      </p:pic>
    </p:spTree>
    <p:extLst>
      <p:ext uri="{BB962C8B-B14F-4D97-AF65-F5344CB8AC3E}">
        <p14:creationId xmlns:p14="http://schemas.microsoft.com/office/powerpoint/2010/main" val="412574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5FCD-1C78-530D-C3E6-03709DF9C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4B50D-3321-72D9-9E37-7A4CA8FCD8C8}"/>
              </a:ext>
            </a:extLst>
          </p:cNvPr>
          <p:cNvSpPr>
            <a:spLocks noGrp="1"/>
          </p:cNvSpPr>
          <p:nvPr>
            <p:ph type="title"/>
          </p:nvPr>
        </p:nvSpPr>
        <p:spPr>
          <a:xfrm>
            <a:off x="408432" y="639432"/>
            <a:ext cx="11375136" cy="833458"/>
          </a:xfrm>
        </p:spPr>
        <p:txBody>
          <a:bodyPr>
            <a:normAutofit fontScale="90000"/>
          </a:bodyPr>
          <a:lstStyle/>
          <a:p>
            <a:r>
              <a:rPr lang="en-GB" dirty="0"/>
              <a:t>Children’s Society’s upcoming #LookCloser Programme of Learning events</a:t>
            </a:r>
          </a:p>
        </p:txBody>
      </p:sp>
      <p:sp>
        <p:nvSpPr>
          <p:cNvPr id="3" name="Content Placeholder 2">
            <a:extLst>
              <a:ext uri="{FF2B5EF4-FFF2-40B4-BE49-F238E27FC236}">
                <a16:creationId xmlns:a16="http://schemas.microsoft.com/office/drawing/2014/main" id="{62B3351E-EED7-04F1-E479-A900AE4FA0F5}"/>
              </a:ext>
            </a:extLst>
          </p:cNvPr>
          <p:cNvSpPr>
            <a:spLocks noGrp="1"/>
          </p:cNvSpPr>
          <p:nvPr>
            <p:ph idx="1"/>
          </p:nvPr>
        </p:nvSpPr>
        <p:spPr>
          <a:xfrm>
            <a:off x="499955" y="1616392"/>
            <a:ext cx="5369505" cy="4338637"/>
          </a:xfrm>
        </p:spPr>
        <p:txBody>
          <a:bodyPr>
            <a:normAutofit/>
          </a:bodyPr>
          <a:lstStyle/>
          <a:p>
            <a:r>
              <a:rPr lang="en-GB" b="1" dirty="0"/>
              <a:t>October 2025 – December 2025.</a:t>
            </a:r>
            <a:r>
              <a:rPr lang="en-GB" dirty="0"/>
              <a:t> </a:t>
            </a:r>
          </a:p>
          <a:p>
            <a:r>
              <a:rPr lang="en-GB" dirty="0"/>
              <a:t>#LookCloser is a partnership campaign between The Children's Society, the National County Lines Co-ordination Centre and the British Transport Police aiming to raise awareness of child exploitation and abuse and to encourage the public and businesses to better identify and report concerns. </a:t>
            </a:r>
          </a:p>
          <a:p>
            <a:r>
              <a:rPr lang="en-GB" dirty="0"/>
              <a:t>The campaign also seeks to challenge assumptions and victim stereotypes, highlighting that child exploitation can happen anywhere, and any young person can be a victim. </a:t>
            </a:r>
          </a:p>
        </p:txBody>
      </p:sp>
      <p:graphicFrame>
        <p:nvGraphicFramePr>
          <p:cNvPr id="4" name="Object 3">
            <a:extLst>
              <a:ext uri="{FF2B5EF4-FFF2-40B4-BE49-F238E27FC236}">
                <a16:creationId xmlns:a16="http://schemas.microsoft.com/office/drawing/2014/main" id="{F6E9AD7B-B0B9-C756-A0B5-B9ACF07BAC83}"/>
              </a:ext>
            </a:extLst>
          </p:cNvPr>
          <p:cNvGraphicFramePr>
            <a:graphicFrameLocks noChangeAspect="1"/>
          </p:cNvGraphicFramePr>
          <p:nvPr>
            <p:extLst>
              <p:ext uri="{D42A27DB-BD31-4B8C-83A1-F6EECF244321}">
                <p14:modId xmlns:p14="http://schemas.microsoft.com/office/powerpoint/2010/main" val="3696350742"/>
              </p:ext>
            </p:extLst>
          </p:nvPr>
        </p:nvGraphicFramePr>
        <p:xfrm>
          <a:off x="9691663" y="5218044"/>
          <a:ext cx="1484719" cy="1309440"/>
        </p:xfrm>
        <a:graphic>
          <a:graphicData uri="http://schemas.openxmlformats.org/presentationml/2006/ole">
            <mc:AlternateContent xmlns:mc="http://schemas.openxmlformats.org/markup-compatibility/2006">
              <mc:Choice xmlns:v="urn:schemas-microsoft-com:vml" Requires="v">
                <p:oleObj name="Acrobat Document" showAsIcon="1" r:id="rId2" imgW="914608" imgH="806335" progId="AcroExch.Document.DC">
                  <p:embed/>
                </p:oleObj>
              </mc:Choice>
              <mc:Fallback>
                <p:oleObj name="Acrobat Document" showAsIcon="1" r:id="rId2" imgW="914608" imgH="806335" progId="AcroExch.Document.DC">
                  <p:embed/>
                  <p:pic>
                    <p:nvPicPr>
                      <p:cNvPr id="4" name="Object 3">
                        <a:extLst>
                          <a:ext uri="{FF2B5EF4-FFF2-40B4-BE49-F238E27FC236}">
                            <a16:creationId xmlns:a16="http://schemas.microsoft.com/office/drawing/2014/main" id="{F6E9AD7B-B0B9-C756-A0B5-B9ACF07BAC83}"/>
                          </a:ext>
                        </a:extLst>
                      </p:cNvPr>
                      <p:cNvPicPr/>
                      <p:nvPr/>
                    </p:nvPicPr>
                    <p:blipFill>
                      <a:blip r:embed="rId3"/>
                      <a:stretch>
                        <a:fillRect/>
                      </a:stretch>
                    </p:blipFill>
                    <p:spPr>
                      <a:xfrm>
                        <a:off x="9691663" y="5218044"/>
                        <a:ext cx="1484719" cy="130944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FE31B74-15A9-4347-6EFE-EC53424F98DB}"/>
              </a:ext>
            </a:extLst>
          </p:cNvPr>
          <p:cNvSpPr txBox="1"/>
          <p:nvPr/>
        </p:nvSpPr>
        <p:spPr>
          <a:xfrm>
            <a:off x="7606728" y="5296549"/>
            <a:ext cx="1902717" cy="658480"/>
          </a:xfrm>
          <a:prstGeom prst="rect">
            <a:avLst/>
          </a:prstGeom>
          <a:noFill/>
        </p:spPr>
        <p:txBody>
          <a:bodyPr wrap="square" rtlCol="0">
            <a:spAutoFit/>
          </a:bodyPr>
          <a:lstStyle/>
          <a:p>
            <a:r>
              <a:rPr lang="en-GB" b="1" dirty="0"/>
              <a:t>Download and book here:-</a:t>
            </a:r>
          </a:p>
        </p:txBody>
      </p:sp>
      <p:pic>
        <p:nvPicPr>
          <p:cNvPr id="7" name="Picture 6">
            <a:extLst>
              <a:ext uri="{FF2B5EF4-FFF2-40B4-BE49-F238E27FC236}">
                <a16:creationId xmlns:a16="http://schemas.microsoft.com/office/drawing/2014/main" id="{58645AA4-BE0C-7AB1-D76A-DA4AD6085FD2}"/>
              </a:ext>
            </a:extLst>
          </p:cNvPr>
          <p:cNvPicPr>
            <a:picLocks noChangeAspect="1"/>
          </p:cNvPicPr>
          <p:nvPr/>
        </p:nvPicPr>
        <p:blipFill>
          <a:blip r:embed="rId4"/>
          <a:stretch>
            <a:fillRect/>
          </a:stretch>
        </p:blipFill>
        <p:spPr>
          <a:xfrm>
            <a:off x="6812775" y="1472890"/>
            <a:ext cx="4950125" cy="1578244"/>
          </a:xfrm>
          <a:prstGeom prst="rect">
            <a:avLst/>
          </a:prstGeom>
        </p:spPr>
      </p:pic>
      <p:pic>
        <p:nvPicPr>
          <p:cNvPr id="8" name="Picture 7">
            <a:extLst>
              <a:ext uri="{FF2B5EF4-FFF2-40B4-BE49-F238E27FC236}">
                <a16:creationId xmlns:a16="http://schemas.microsoft.com/office/drawing/2014/main" id="{8EC8702F-A658-34FE-9A23-1E5490346B1E}"/>
              </a:ext>
            </a:extLst>
          </p:cNvPr>
          <p:cNvPicPr>
            <a:picLocks noChangeAspect="1"/>
          </p:cNvPicPr>
          <p:nvPr/>
        </p:nvPicPr>
        <p:blipFill>
          <a:blip r:embed="rId5"/>
          <a:stretch>
            <a:fillRect/>
          </a:stretch>
        </p:blipFill>
        <p:spPr>
          <a:xfrm>
            <a:off x="6833443" y="3057820"/>
            <a:ext cx="4950125" cy="2005247"/>
          </a:xfrm>
          <a:prstGeom prst="rect">
            <a:avLst/>
          </a:prstGeom>
        </p:spPr>
      </p:pic>
    </p:spTree>
    <p:extLst>
      <p:ext uri="{BB962C8B-B14F-4D97-AF65-F5344CB8AC3E}">
        <p14:creationId xmlns:p14="http://schemas.microsoft.com/office/powerpoint/2010/main" val="116805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D335D-33AB-6BB3-BC75-319B5350489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A678695-4C6D-E6E5-F04A-9D1EA399FCDB}"/>
              </a:ext>
            </a:extLst>
          </p:cNvPr>
          <p:cNvPicPr>
            <a:picLocks noChangeAspect="1"/>
          </p:cNvPicPr>
          <p:nvPr/>
        </p:nvPicPr>
        <p:blipFill>
          <a:blip r:embed="rId2"/>
          <a:stretch>
            <a:fillRect/>
          </a:stretch>
        </p:blipFill>
        <p:spPr>
          <a:xfrm>
            <a:off x="6897764" y="1270882"/>
            <a:ext cx="4885804" cy="1632746"/>
          </a:xfrm>
          <a:prstGeom prst="rect">
            <a:avLst/>
          </a:prstGeom>
        </p:spPr>
      </p:pic>
      <p:sp>
        <p:nvSpPr>
          <p:cNvPr id="2" name="Title 1">
            <a:extLst>
              <a:ext uri="{FF2B5EF4-FFF2-40B4-BE49-F238E27FC236}">
                <a16:creationId xmlns:a16="http://schemas.microsoft.com/office/drawing/2014/main" id="{4D3AD194-5042-4B3B-5086-A34CF016B694}"/>
              </a:ext>
            </a:extLst>
          </p:cNvPr>
          <p:cNvSpPr>
            <a:spLocks noGrp="1"/>
          </p:cNvSpPr>
          <p:nvPr>
            <p:ph type="title"/>
          </p:nvPr>
        </p:nvSpPr>
        <p:spPr>
          <a:xfrm>
            <a:off x="408432" y="639432"/>
            <a:ext cx="11375136" cy="833458"/>
          </a:xfrm>
        </p:spPr>
        <p:txBody>
          <a:bodyPr>
            <a:normAutofit fontScale="90000"/>
          </a:bodyPr>
          <a:lstStyle/>
          <a:p>
            <a:r>
              <a:rPr lang="en-GB" dirty="0"/>
              <a:t>Hertfordshire Sport &amp; Physical Activity </a:t>
            </a:r>
            <a:br>
              <a:rPr lang="en-GB" dirty="0"/>
            </a:br>
            <a:r>
              <a:rPr lang="en-GB" dirty="0"/>
              <a:t>Partnership: </a:t>
            </a:r>
            <a:r>
              <a:rPr lang="en-GB" dirty="0">
                <a:solidFill>
                  <a:schemeClr val="tx1"/>
                </a:solidFill>
              </a:rPr>
              <a:t>Annual Conference</a:t>
            </a:r>
          </a:p>
        </p:txBody>
      </p:sp>
      <p:sp>
        <p:nvSpPr>
          <p:cNvPr id="3" name="Content Placeholder 2">
            <a:extLst>
              <a:ext uri="{FF2B5EF4-FFF2-40B4-BE49-F238E27FC236}">
                <a16:creationId xmlns:a16="http://schemas.microsoft.com/office/drawing/2014/main" id="{1E5EF3AE-ACA5-F906-24CC-1A6F075BF677}"/>
              </a:ext>
            </a:extLst>
          </p:cNvPr>
          <p:cNvSpPr>
            <a:spLocks noGrp="1"/>
          </p:cNvSpPr>
          <p:nvPr>
            <p:ph idx="1"/>
          </p:nvPr>
        </p:nvSpPr>
        <p:spPr>
          <a:xfrm>
            <a:off x="499955" y="1616392"/>
            <a:ext cx="6094563" cy="4338637"/>
          </a:xfrm>
        </p:spPr>
        <p:txBody>
          <a:bodyPr>
            <a:normAutofit fontScale="92500"/>
          </a:bodyPr>
          <a:lstStyle/>
          <a:p>
            <a:r>
              <a:rPr lang="en-GB" dirty="0"/>
              <a:t>Partners are invited this year’s Conference with the theme, </a:t>
            </a:r>
            <a:r>
              <a:rPr lang="en-GB" b="1" dirty="0"/>
              <a:t>“Crime Reduction Through Sport”. They </a:t>
            </a:r>
            <a:r>
              <a:rPr lang="en-GB" dirty="0"/>
              <a:t>will explore how sport can be a powerful, evidence-based tool to prevent and deter criminal behaviour. The conference will bring together leaders, practitioners, and policymakers to share insights, strategies, and success stories, with workshop options.</a:t>
            </a:r>
          </a:p>
          <a:p>
            <a:r>
              <a:rPr lang="en-GB" dirty="0"/>
              <a:t>Taking place on </a:t>
            </a:r>
            <a:r>
              <a:rPr lang="en-GB" b="1" dirty="0"/>
              <a:t>Wednesday, 3rd December 2025</a:t>
            </a:r>
            <a:r>
              <a:rPr lang="en-GB" dirty="0"/>
              <a:t> at the </a:t>
            </a:r>
            <a:r>
              <a:rPr lang="en-GB" b="1" dirty="0"/>
              <a:t>Fielder Centre, Hatfield</a:t>
            </a:r>
            <a:r>
              <a:rPr lang="en-GB" dirty="0"/>
              <a:t>.</a:t>
            </a:r>
          </a:p>
          <a:p>
            <a:r>
              <a:rPr lang="en-GB" dirty="0"/>
              <a:t>Keynote contributions from:</a:t>
            </a:r>
          </a:p>
          <a:p>
            <a:pPr marL="704850" indent="-342900">
              <a:buFont typeface="Wingdings" panose="05000000000000000000" pitchFamily="2" charset="2"/>
              <a:buChar char="§"/>
            </a:pPr>
            <a:r>
              <a:rPr lang="en-GB" b="1" dirty="0"/>
              <a:t>Jonathan Ash-Edwards</a:t>
            </a:r>
            <a:r>
              <a:rPr lang="en-GB" dirty="0"/>
              <a:t>, Police and Crime Commissioner for Hertfordshire</a:t>
            </a:r>
          </a:p>
          <a:p>
            <a:pPr marL="704850" indent="-342900">
              <a:buFont typeface="Wingdings" panose="05000000000000000000" pitchFamily="2" charset="2"/>
              <a:buChar char="§"/>
            </a:pPr>
            <a:r>
              <a:rPr lang="en-GB" b="1" dirty="0"/>
              <a:t>Nicholas Buxton</a:t>
            </a:r>
            <a:r>
              <a:rPr lang="en-GB" dirty="0"/>
              <a:t>, High Sheriff of Hertfordshire</a:t>
            </a:r>
            <a:br>
              <a:rPr lang="en-GB" dirty="0"/>
            </a:br>
            <a:r>
              <a:rPr lang="en-GB" dirty="0"/>
              <a:t>...alongside a range of expert speakers and facilitators.</a:t>
            </a:r>
          </a:p>
        </p:txBody>
      </p:sp>
      <p:sp>
        <p:nvSpPr>
          <p:cNvPr id="8" name="TextBox 7">
            <a:extLst>
              <a:ext uri="{FF2B5EF4-FFF2-40B4-BE49-F238E27FC236}">
                <a16:creationId xmlns:a16="http://schemas.microsoft.com/office/drawing/2014/main" id="{B2131A17-09BC-B22B-A8ED-5FBC4BDDB84F}"/>
              </a:ext>
            </a:extLst>
          </p:cNvPr>
          <p:cNvSpPr txBox="1"/>
          <p:nvPr/>
        </p:nvSpPr>
        <p:spPr>
          <a:xfrm>
            <a:off x="6886035" y="2999765"/>
            <a:ext cx="5026929" cy="2862322"/>
          </a:xfrm>
          <a:prstGeom prst="rect">
            <a:avLst/>
          </a:prstGeom>
          <a:noFill/>
        </p:spPr>
        <p:txBody>
          <a:bodyPr wrap="square">
            <a:spAutoFit/>
          </a:bodyPr>
          <a:lstStyle/>
          <a:p>
            <a:r>
              <a:rPr lang="en-GB" dirty="0"/>
              <a:t>Spaces are limited and demand is expected to be high, so we encourage early registration </a:t>
            </a:r>
          </a:p>
          <a:p>
            <a:endParaRPr lang="en-GB" dirty="0"/>
          </a:p>
          <a:p>
            <a:r>
              <a:rPr lang="en-GB" dirty="0"/>
              <a:t>If you have any questions, please don’t hesitate to get in touch.</a:t>
            </a:r>
          </a:p>
          <a:p>
            <a:r>
              <a:rPr lang="en-GB" dirty="0"/>
              <a:t> </a:t>
            </a:r>
          </a:p>
          <a:p>
            <a:r>
              <a:rPr lang="en-GB" i="1" u="sng" dirty="0"/>
              <a:t>Click below to book</a:t>
            </a:r>
            <a:endParaRPr lang="en-GB" dirty="0"/>
          </a:p>
          <a:p>
            <a:r>
              <a:rPr lang="en-GB" b="1" u="sng" dirty="0">
                <a:hlinkClick r:id="rId3" tooltip="https://www.eventbrite.co.uk/e/hsp-annual-conference-crime-reduction-through-sport-tickets-1511855423269?aff=oddtdtcreator"/>
              </a:rPr>
              <a:t>https://www.eventbrite.co.uk/e/hsp-annual-conference-crime-reduction-through-sport-tickets-15118554</a:t>
            </a:r>
            <a:endParaRPr lang="en-GB" dirty="0"/>
          </a:p>
        </p:txBody>
      </p:sp>
    </p:spTree>
    <p:extLst>
      <p:ext uri="{BB962C8B-B14F-4D97-AF65-F5344CB8AC3E}">
        <p14:creationId xmlns:p14="http://schemas.microsoft.com/office/powerpoint/2010/main" val="335972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9FEF0-F7C6-7C57-AE56-AF4DE81631EA}"/>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3FFC959-847A-EB87-8810-A5AFD62C5F6D}"/>
              </a:ext>
            </a:extLst>
          </p:cNvPr>
          <p:cNvPicPr>
            <a:picLocks noChangeAspect="1"/>
          </p:cNvPicPr>
          <p:nvPr/>
        </p:nvPicPr>
        <p:blipFill>
          <a:blip r:embed="rId2"/>
          <a:srcRect r="58297"/>
          <a:stretch>
            <a:fillRect/>
          </a:stretch>
        </p:blipFill>
        <p:spPr>
          <a:xfrm>
            <a:off x="5037486" y="4502289"/>
            <a:ext cx="2277714" cy="1825228"/>
          </a:xfrm>
          <a:prstGeom prst="rect">
            <a:avLst/>
          </a:prstGeom>
        </p:spPr>
      </p:pic>
      <p:sp>
        <p:nvSpPr>
          <p:cNvPr id="2" name="Title 1">
            <a:extLst>
              <a:ext uri="{FF2B5EF4-FFF2-40B4-BE49-F238E27FC236}">
                <a16:creationId xmlns:a16="http://schemas.microsoft.com/office/drawing/2014/main" id="{34FCA961-6A1D-729E-DCA2-A508FF5199B6}"/>
              </a:ext>
            </a:extLst>
          </p:cNvPr>
          <p:cNvSpPr>
            <a:spLocks noGrp="1"/>
          </p:cNvSpPr>
          <p:nvPr>
            <p:ph type="title"/>
          </p:nvPr>
        </p:nvSpPr>
        <p:spPr>
          <a:xfrm>
            <a:off x="408432" y="639432"/>
            <a:ext cx="11375136" cy="833458"/>
          </a:xfrm>
        </p:spPr>
        <p:txBody>
          <a:bodyPr>
            <a:normAutofit fontScale="90000"/>
          </a:bodyPr>
          <a:lstStyle/>
          <a:p>
            <a:r>
              <a:rPr lang="en-GB" dirty="0"/>
              <a:t>Hertfordshire Sport &amp; Physical Activity </a:t>
            </a:r>
            <a:br>
              <a:rPr lang="en-GB" dirty="0"/>
            </a:br>
            <a:r>
              <a:rPr lang="en-GB" dirty="0"/>
              <a:t>Partnership: </a:t>
            </a:r>
            <a:r>
              <a:rPr lang="en-GB" dirty="0">
                <a:solidFill>
                  <a:schemeClr val="tx1"/>
                </a:solidFill>
              </a:rPr>
              <a:t>More news</a:t>
            </a:r>
          </a:p>
        </p:txBody>
      </p:sp>
      <p:sp>
        <p:nvSpPr>
          <p:cNvPr id="3" name="Content Placeholder 2">
            <a:extLst>
              <a:ext uri="{FF2B5EF4-FFF2-40B4-BE49-F238E27FC236}">
                <a16:creationId xmlns:a16="http://schemas.microsoft.com/office/drawing/2014/main" id="{D5CE0B0C-9D53-89D4-A6DB-A61222423755}"/>
              </a:ext>
            </a:extLst>
          </p:cNvPr>
          <p:cNvSpPr>
            <a:spLocks noGrp="1"/>
          </p:cNvSpPr>
          <p:nvPr>
            <p:ph idx="1"/>
          </p:nvPr>
        </p:nvSpPr>
        <p:spPr>
          <a:xfrm>
            <a:off x="490016" y="1833432"/>
            <a:ext cx="6258654" cy="4338637"/>
          </a:xfrm>
        </p:spPr>
        <p:txBody>
          <a:bodyPr>
            <a:normAutofit/>
          </a:bodyPr>
          <a:lstStyle/>
          <a:p>
            <a:r>
              <a:rPr lang="en-GB" b="1" dirty="0"/>
              <a:t>Funding Opportunity: Use Sport and Physical Activity to Reduce Serious Violence</a:t>
            </a:r>
            <a:endParaRPr lang="en-GB" dirty="0"/>
          </a:p>
          <a:p>
            <a:r>
              <a:rPr lang="en-GB" dirty="0"/>
              <a:t>We have just launched our second round of funding which closes on the 6</a:t>
            </a:r>
            <a:r>
              <a:rPr lang="en-GB" baseline="30000" dirty="0"/>
              <a:t>th</a:t>
            </a:r>
            <a:r>
              <a:rPr lang="en-GB" dirty="0"/>
              <a:t> October. We are really looking for application that align where the data highlights there is a need specifically we would welcome application from community organisations in Hemel area.</a:t>
            </a:r>
          </a:p>
          <a:p>
            <a:r>
              <a:rPr lang="en-GB" u="sng" dirty="0">
                <a:hlinkClick r:id="rId3"/>
              </a:rPr>
              <a:t>https://sportinherts.org.uk/Crime-Reduction-through-Sport</a:t>
            </a:r>
            <a:endParaRPr lang="en-GB" dirty="0"/>
          </a:p>
          <a:p>
            <a:endParaRPr lang="en-GB" dirty="0"/>
          </a:p>
        </p:txBody>
      </p:sp>
      <p:sp>
        <p:nvSpPr>
          <p:cNvPr id="8" name="TextBox 7">
            <a:extLst>
              <a:ext uri="{FF2B5EF4-FFF2-40B4-BE49-F238E27FC236}">
                <a16:creationId xmlns:a16="http://schemas.microsoft.com/office/drawing/2014/main" id="{9CCCA1AC-9656-823A-62C4-ADEFE3CB8427}"/>
              </a:ext>
            </a:extLst>
          </p:cNvPr>
          <p:cNvSpPr txBox="1"/>
          <p:nvPr/>
        </p:nvSpPr>
        <p:spPr>
          <a:xfrm>
            <a:off x="7017027" y="1875199"/>
            <a:ext cx="5026929" cy="2862322"/>
          </a:xfrm>
          <a:prstGeom prst="rect">
            <a:avLst/>
          </a:prstGeom>
          <a:noFill/>
        </p:spPr>
        <p:txBody>
          <a:bodyPr wrap="square">
            <a:spAutoFit/>
          </a:bodyPr>
          <a:lstStyle/>
          <a:p>
            <a:r>
              <a:rPr lang="en-GB" dirty="0"/>
              <a:t>This year’s </a:t>
            </a:r>
            <a:r>
              <a:rPr lang="en-GB" b="1" dirty="0"/>
              <a:t>Keeping Your Child Safe in Sport Campaign runs 6-12 October 2025 </a:t>
            </a:r>
            <a:r>
              <a:rPr lang="en-GB" dirty="0"/>
              <a:t>and we’re asking sports </a:t>
            </a:r>
            <a:r>
              <a:rPr lang="en-GB" b="1" u="sng" dirty="0"/>
              <a:t>parents to play their part </a:t>
            </a:r>
            <a:r>
              <a:rPr lang="en-GB" dirty="0"/>
              <a:t>and talk to their children about how they can bring out their best through positive actions and support.  </a:t>
            </a:r>
          </a:p>
          <a:p>
            <a:endParaRPr lang="en-GB" dirty="0"/>
          </a:p>
          <a:p>
            <a:r>
              <a:rPr lang="en-GB" dirty="0"/>
              <a:t>Any support from key organisations to push this out would be hugely appreciated </a:t>
            </a:r>
          </a:p>
          <a:p>
            <a:r>
              <a:rPr lang="en-GB" u="sng" dirty="0">
                <a:hlinkClick r:id="rId4"/>
              </a:rPr>
              <a:t>https://thecpsu.org.uk/safeinsport/</a:t>
            </a:r>
            <a:endParaRPr lang="en-GB" dirty="0"/>
          </a:p>
          <a:p>
            <a:r>
              <a:rPr lang="en-GB" dirty="0"/>
              <a:t> </a:t>
            </a:r>
          </a:p>
        </p:txBody>
      </p:sp>
    </p:spTree>
    <p:extLst>
      <p:ext uri="{BB962C8B-B14F-4D97-AF65-F5344CB8AC3E}">
        <p14:creationId xmlns:p14="http://schemas.microsoft.com/office/powerpoint/2010/main" val="172587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E96-90F5-3DE9-F7B2-598580AE0F38}"/>
              </a:ext>
            </a:extLst>
          </p:cNvPr>
          <p:cNvSpPr>
            <a:spLocks noGrp="1"/>
          </p:cNvSpPr>
          <p:nvPr>
            <p:ph type="title"/>
          </p:nvPr>
        </p:nvSpPr>
        <p:spPr/>
        <p:txBody>
          <a:bodyPr/>
          <a:lstStyle/>
          <a:p>
            <a:r>
              <a:rPr lang="en-GB" dirty="0"/>
              <a:t>CGL Videos for Professionals</a:t>
            </a:r>
          </a:p>
        </p:txBody>
      </p:sp>
      <p:pic>
        <p:nvPicPr>
          <p:cNvPr id="1031" name="Picture 3">
            <a:extLst>
              <a:ext uri="{FF2B5EF4-FFF2-40B4-BE49-F238E27FC236}">
                <a16:creationId xmlns:a16="http://schemas.microsoft.com/office/drawing/2014/main" id="{0E317152-436E-74A3-B310-FD11E32C1CE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5965" y="1207989"/>
            <a:ext cx="6138947" cy="15024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C10FB7-AA3E-A4A7-CF26-2FDA5EBF82BE}"/>
              </a:ext>
            </a:extLst>
          </p:cNvPr>
          <p:cNvSpPr txBox="1"/>
          <p:nvPr/>
        </p:nvSpPr>
        <p:spPr>
          <a:xfrm>
            <a:off x="265176" y="2672053"/>
            <a:ext cx="11776035" cy="4001095"/>
          </a:xfrm>
          <a:prstGeom prst="rect">
            <a:avLst/>
          </a:prstGeom>
          <a:noFill/>
        </p:spPr>
        <p:txBody>
          <a:bodyPr wrap="square">
            <a:spAutoFit/>
          </a:bodyPr>
          <a:lstStyle/>
          <a:p>
            <a:pPr lvl="0" defTabSz="914400" eaLnBrk="0" fontAlgn="base" hangingPunct="0">
              <a:spcBef>
                <a:spcPct val="0"/>
              </a:spcBef>
              <a:spcAft>
                <a:spcPct val="0"/>
              </a:spcAft>
            </a:pPr>
            <a:r>
              <a:rPr lang="en-GB" altLang="en-US" dirty="0">
                <a:latin typeface="Arial" panose="020B0604020202020204" pitchFamily="34" charset="0"/>
                <a:ea typeface="Aptos" panose="020B0004020202020204" pitchFamily="34" charset="0"/>
                <a:cs typeface="Aptos" panose="020B0004020202020204" pitchFamily="34" charset="0"/>
              </a:rPr>
              <a:t>CGL would like to share a set of drug and alcohol awareness animations that they have produced in partnership with HCC. </a:t>
            </a:r>
            <a:br>
              <a:rPr lang="en-GB" altLang="en-US" dirty="0">
                <a:latin typeface="Arial" panose="020B0604020202020204" pitchFamily="34" charset="0"/>
                <a:ea typeface="Aptos" panose="020B0004020202020204" pitchFamily="34" charset="0"/>
                <a:cs typeface="Aptos" panose="020B0004020202020204" pitchFamily="34" charset="0"/>
              </a:rPr>
            </a:br>
            <a:endParaRPr lang="en-GB" altLang="en-US" sz="1100" dirty="0">
              <a:latin typeface="Arial" panose="020B0604020202020204" pitchFamily="34" charset="0"/>
            </a:endParaRPr>
          </a:p>
          <a:p>
            <a:pPr lvl="0" defTabSz="914400" eaLnBrk="0" fontAlgn="base" hangingPunct="0">
              <a:spcBef>
                <a:spcPct val="0"/>
              </a:spcBef>
              <a:spcAft>
                <a:spcPct val="0"/>
              </a:spcAft>
            </a:pPr>
            <a:r>
              <a:rPr lang="en-GB" altLang="en-US" dirty="0">
                <a:latin typeface="Arial" panose="020B0604020202020204" pitchFamily="34" charset="0"/>
                <a:ea typeface="Aptos" panose="020B0004020202020204" pitchFamily="34" charset="0"/>
                <a:cs typeface="Aptos" panose="020B0004020202020204" pitchFamily="34" charset="0"/>
              </a:rPr>
              <a:t>These include specific animations on cannabis and ketamine which has a high prevalence in our young person population. </a:t>
            </a:r>
            <a:br>
              <a:rPr lang="en-GB" altLang="en-US" dirty="0">
                <a:latin typeface="Arial" panose="020B0604020202020204" pitchFamily="34" charset="0"/>
                <a:ea typeface="Aptos" panose="020B0004020202020204" pitchFamily="34" charset="0"/>
                <a:cs typeface="Aptos" panose="020B0004020202020204" pitchFamily="34" charset="0"/>
              </a:rPr>
            </a:br>
            <a:endParaRPr lang="en-GB" altLang="en-US" sz="1100" dirty="0">
              <a:latin typeface="Arial" panose="020B0604020202020204" pitchFamily="34" charset="0"/>
            </a:endParaRPr>
          </a:p>
          <a:p>
            <a:pPr lvl="0" defTabSz="914400" eaLnBrk="0" fontAlgn="base" hangingPunct="0">
              <a:spcBef>
                <a:spcPct val="0"/>
              </a:spcBef>
              <a:spcAft>
                <a:spcPct val="0"/>
              </a:spcAft>
            </a:pPr>
            <a:r>
              <a:rPr lang="en-GB" altLang="en-US" dirty="0">
                <a:latin typeface="Arial" panose="020B0604020202020204" pitchFamily="34" charset="0"/>
                <a:ea typeface="Aptos" panose="020B0004020202020204" pitchFamily="34" charset="0"/>
                <a:cs typeface="Aptos" panose="020B0004020202020204" pitchFamily="34" charset="0"/>
              </a:rPr>
              <a:t>The animations are designed for professionals to support conversations around substance use and include how to have a conversation with someone about their drug or alcohol use. </a:t>
            </a:r>
            <a:endParaRPr lang="en-GB" altLang="en-US" sz="1100" dirty="0">
              <a:latin typeface="Arial" panose="020B0604020202020204" pitchFamily="34" charset="0"/>
            </a:endParaRPr>
          </a:p>
          <a:p>
            <a:pPr lvl="0" defTabSz="914400" eaLnBrk="0" fontAlgn="base" hangingPunct="0">
              <a:spcBef>
                <a:spcPct val="0"/>
              </a:spcBef>
              <a:spcAft>
                <a:spcPct val="0"/>
              </a:spcAft>
            </a:pPr>
            <a:endParaRPr lang="en-GB" altLang="en-US" dirty="0">
              <a:latin typeface="Arial" panose="020B0604020202020204" pitchFamily="34" charset="0"/>
              <a:ea typeface="Aptos" panose="020B0004020202020204" pitchFamily="34" charset="0"/>
              <a:cs typeface="Aptos" panose="020B0004020202020204" pitchFamily="34" charset="0"/>
            </a:endParaRPr>
          </a:p>
          <a:p>
            <a:pPr lvl="0" defTabSz="914400" eaLnBrk="0" fontAlgn="base" hangingPunct="0">
              <a:spcBef>
                <a:spcPct val="0"/>
              </a:spcBef>
              <a:spcAft>
                <a:spcPct val="0"/>
              </a:spcAft>
            </a:pPr>
            <a:r>
              <a:rPr lang="en-GB" altLang="en-US" dirty="0">
                <a:latin typeface="Arial" panose="020B0604020202020204" pitchFamily="34" charset="0"/>
                <a:ea typeface="Aptos" panose="020B0004020202020204" pitchFamily="34" charset="0"/>
                <a:cs typeface="Aptos" panose="020B0004020202020204" pitchFamily="34" charset="0"/>
              </a:rPr>
              <a:t>All the animations can be found here: </a:t>
            </a:r>
            <a:endParaRPr lang="en-GB" altLang="en-US" sz="1100" dirty="0">
              <a:latin typeface="Arial" panose="020B0604020202020204" pitchFamily="34" charset="0"/>
            </a:endParaRPr>
          </a:p>
          <a:p>
            <a:pPr lvl="0" defTabSz="914400" eaLnBrk="0" fontAlgn="base" hangingPunct="0">
              <a:spcBef>
                <a:spcPct val="0"/>
              </a:spcBef>
              <a:spcAft>
                <a:spcPct val="0"/>
              </a:spcAft>
            </a:pPr>
            <a:r>
              <a:rPr lang="en-GB" altLang="en-US" dirty="0">
                <a:solidFill>
                  <a:srgbClr val="0000FF"/>
                </a:solidFill>
                <a:latin typeface="Calibri" panose="020F0502020204030204" pitchFamily="34" charset="0"/>
                <a:ea typeface="Aptos" panose="020B0004020202020204" pitchFamily="34" charset="0"/>
                <a:cs typeface="Calibri" panose="020F0502020204030204" pitchFamily="34" charset="0"/>
                <a:hlinkClick r:id="rId4"/>
              </a:rPr>
              <a:t>Let's understand alcohol and drug dependency – YouTube</a:t>
            </a:r>
            <a:endParaRPr lang="en-GB" altLang="en-US" dirty="0">
              <a:solidFill>
                <a:srgbClr val="0000FF"/>
              </a:solidFill>
              <a:latin typeface="Calibri" panose="020F0502020204030204" pitchFamily="34" charset="0"/>
              <a:ea typeface="Aptos" panose="020B0004020202020204" pitchFamily="34" charset="0"/>
              <a:cs typeface="Calibri" panose="020F0502020204030204" pitchFamily="34" charset="0"/>
            </a:endParaRPr>
          </a:p>
          <a:p>
            <a:pPr lvl="0" defTabSz="914400" eaLnBrk="0" fontAlgn="base" hangingPunct="0">
              <a:spcBef>
                <a:spcPct val="0"/>
              </a:spcBef>
              <a:spcAft>
                <a:spcPct val="0"/>
              </a:spcAft>
            </a:pPr>
            <a:endParaRPr lang="en-GB" altLang="en-US" sz="1100" dirty="0">
              <a:latin typeface="Arial" panose="020B0604020202020204" pitchFamily="34" charset="0"/>
              <a:ea typeface="Aptos" panose="020B0004020202020204" pitchFamily="34" charset="0"/>
              <a:cs typeface="Aptos" panose="020B0004020202020204" pitchFamily="34" charset="0"/>
            </a:endParaRPr>
          </a:p>
          <a:p>
            <a:pPr lvl="0" defTabSz="914400" eaLnBrk="0" fontAlgn="base" hangingPunct="0">
              <a:spcBef>
                <a:spcPct val="0"/>
              </a:spcBef>
              <a:spcAft>
                <a:spcPct val="0"/>
              </a:spcAft>
            </a:pPr>
            <a:r>
              <a:rPr lang="en-GB" altLang="en-US" sz="1600" dirty="0">
                <a:latin typeface="Arial" panose="020B0604020202020204" pitchFamily="34" charset="0"/>
                <a:ea typeface="Aptos" panose="020B0004020202020204" pitchFamily="34" charset="0"/>
                <a:cs typeface="Aptos" panose="020B0004020202020204" pitchFamily="34" charset="0"/>
              </a:rPr>
              <a:t>HCC’s Stigma campaign addressing the stigma around drug and alcohol use can be found here: </a:t>
            </a:r>
            <a:endParaRPr lang="en-GB" altLang="en-US" sz="1050" dirty="0">
              <a:latin typeface="Arial" panose="020B0604020202020204" pitchFamily="34" charset="0"/>
            </a:endParaRPr>
          </a:p>
          <a:p>
            <a:pPr lvl="0" defTabSz="914400" eaLnBrk="0" fontAlgn="base" hangingPunct="0">
              <a:spcBef>
                <a:spcPct val="0"/>
              </a:spcBef>
              <a:spcAft>
                <a:spcPct val="0"/>
              </a:spcAft>
            </a:pPr>
            <a:r>
              <a:rPr lang="en-GB" altLang="en-US" sz="1600" dirty="0">
                <a:latin typeface="Arial" panose="020B0604020202020204" pitchFamily="34" charset="0"/>
                <a:ea typeface="Aptos" panose="020B0004020202020204" pitchFamily="34" charset="0"/>
                <a:cs typeface="Aptos" panose="020B0004020202020204" pitchFamily="34" charset="0"/>
                <a:hlinkClick r:id="rId5"/>
              </a:rPr>
              <a:t>Let's break the stigma | Hertfordshire County Council</a:t>
            </a:r>
            <a:endParaRPr lang="en-GB" altLang="en-US" sz="2800" dirty="0">
              <a:latin typeface="Arial" panose="020B0604020202020204" pitchFamily="34" charset="0"/>
            </a:endParaRPr>
          </a:p>
          <a:p>
            <a:pPr lvl="0" defTabSz="914400" eaLnBrk="0" fontAlgn="base" hangingPunct="0">
              <a:spcBef>
                <a:spcPct val="0"/>
              </a:spcBef>
              <a:spcAft>
                <a:spcPct val="0"/>
              </a:spcAft>
            </a:pPr>
            <a:endParaRPr lang="en-GB" altLang="en-US" sz="1100" dirty="0"/>
          </a:p>
          <a:p>
            <a:endParaRPr lang="en-GB" dirty="0"/>
          </a:p>
        </p:txBody>
      </p:sp>
    </p:spTree>
    <p:extLst>
      <p:ext uri="{BB962C8B-B14F-4D97-AF65-F5344CB8AC3E}">
        <p14:creationId xmlns:p14="http://schemas.microsoft.com/office/powerpoint/2010/main" val="387226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D94C2-CFF6-35B9-48ED-83920578F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90B10-9A0A-8470-C524-2B87ECF63462}"/>
              </a:ext>
            </a:extLst>
          </p:cNvPr>
          <p:cNvSpPr>
            <a:spLocks noGrp="1"/>
          </p:cNvSpPr>
          <p:nvPr>
            <p:ph type="title"/>
          </p:nvPr>
        </p:nvSpPr>
        <p:spPr>
          <a:xfrm>
            <a:off x="265176" y="307961"/>
            <a:ext cx="11375136" cy="1304629"/>
          </a:xfrm>
          <a:ln>
            <a:noFill/>
          </a:ln>
        </p:spPr>
        <p:txBody>
          <a:bodyPr>
            <a:normAutofit fontScale="90000"/>
          </a:bodyPr>
          <a:lstStyle/>
          <a:p>
            <a:r>
              <a:rPr lang="en-GB" dirty="0"/>
              <a:t>Introduction to the SEND Local Offer website – </a:t>
            </a:r>
            <a:r>
              <a:rPr lang="en-GB" sz="4400" b="0" dirty="0"/>
              <a:t>New webinar dates</a:t>
            </a:r>
            <a:endParaRPr lang="en-GB" b="0" dirty="0"/>
          </a:p>
        </p:txBody>
      </p:sp>
      <p:sp>
        <p:nvSpPr>
          <p:cNvPr id="3" name="Content Placeholder 2">
            <a:extLst>
              <a:ext uri="{FF2B5EF4-FFF2-40B4-BE49-F238E27FC236}">
                <a16:creationId xmlns:a16="http://schemas.microsoft.com/office/drawing/2014/main" id="{3AB78410-9450-E471-78E1-23F9BED82E33}"/>
              </a:ext>
            </a:extLst>
          </p:cNvPr>
          <p:cNvSpPr>
            <a:spLocks noGrp="1"/>
          </p:cNvSpPr>
          <p:nvPr>
            <p:ph idx="1"/>
          </p:nvPr>
        </p:nvSpPr>
        <p:spPr>
          <a:xfrm>
            <a:off x="265176" y="1959861"/>
            <a:ext cx="11375136" cy="4023360"/>
          </a:xfrm>
        </p:spPr>
        <p:txBody>
          <a:bodyPr>
            <a:normAutofit/>
          </a:bodyPr>
          <a:lstStyle/>
          <a:p>
            <a:r>
              <a:rPr lang="en-GB" i="1" dirty="0"/>
              <a:t>The Local Offer website lets parents, young people and professionals know what special educational needs and disabilities services are available in Hertfordshire, and who can access them. There is so much more than that, too.</a:t>
            </a:r>
            <a:endParaRPr lang="en-GB" dirty="0"/>
          </a:p>
          <a:p>
            <a:r>
              <a:rPr lang="en-GB" i="1" dirty="0"/>
              <a:t>A friendly face from the Local Offer team will take you through what’s on the website and how you can use it to find the right services and support. </a:t>
            </a:r>
            <a:r>
              <a:rPr lang="en-GB" i="1" u="sng" dirty="0">
                <a:hlinkClick r:id="rId2" tooltip="Original URL: http://www.hertfordshire.gov.uk/localoffer. Click or tap if you trust this link."/>
              </a:rPr>
              <a:t>www.hertfordshire.gov.uk/localoffer</a:t>
            </a:r>
            <a:br>
              <a:rPr lang="en-GB" i="1" u="sng" dirty="0"/>
            </a:br>
            <a:endParaRPr lang="en-GB" dirty="0"/>
          </a:p>
          <a:p>
            <a:pPr lvl="1"/>
            <a:r>
              <a:rPr lang="en-GB" b="1" dirty="0"/>
              <a:t>Monday 6 October 2pm – 3pm</a:t>
            </a:r>
            <a:r>
              <a:rPr lang="en-GB" dirty="0"/>
              <a:t> (for professionals): no need to book, </a:t>
            </a:r>
            <a:r>
              <a:rPr lang="en-GB" b="1" u="sng" dirty="0">
                <a:hlinkClick r:id="rId3" tooltip="Original URL: https://teams.microsoft.com/l/meetup-join/19%3ameeting_ZTlkZmQ5YzMtZjA0Mi00ODg5LWFjOTItZjZlMWNiMDlmNDU1%40thread.v2/0?context=%7b%22Tid%22%3a%2253e92c36-6617-4e71-a989-dd739ad32a4d%22%2c%22Oid%22%3a%22471a7f75-56a5-4ad2-8537-bdddd0a34635%22%"/>
              </a:rPr>
              <a:t>save this joining link to your calendar</a:t>
            </a:r>
            <a:endParaRPr lang="en-GB" dirty="0"/>
          </a:p>
          <a:p>
            <a:pPr lvl="1"/>
            <a:r>
              <a:rPr lang="en-GB" b="1" dirty="0"/>
              <a:t>Thursday 9 October 3pm – 4pm</a:t>
            </a:r>
            <a:r>
              <a:rPr lang="en-GB" dirty="0"/>
              <a:t> (for professionals - part of SEND Learning Week): </a:t>
            </a:r>
            <a:r>
              <a:rPr lang="en-GB" b="1" u="sng" dirty="0">
                <a:hlinkClick r:id="rId4" tooltip="Original URL: https://events.hertfordshire.gov.uk/send-academy/send-learning-week-introduction-to-the-hertfordshire-send-local-offer-website. Click or tap if you trust this link."/>
              </a:rPr>
              <a:t>Book your free place on the SEND Learning Week webinar</a:t>
            </a:r>
            <a:endParaRPr lang="en-GB" dirty="0"/>
          </a:p>
          <a:p>
            <a:pPr lvl="1"/>
            <a:r>
              <a:rPr lang="en-GB" b="1" dirty="0"/>
              <a:t>Thursday 9 October 8pm – 9pm</a:t>
            </a:r>
            <a:r>
              <a:rPr lang="en-GB" dirty="0"/>
              <a:t> (for parents and professionals): </a:t>
            </a:r>
            <a:r>
              <a:rPr lang="en-GB" b="1" u="sng" dirty="0">
                <a:hlinkClick r:id="rId5" tooltip="Original URL: https://events.teams.microsoft.com/event/d2d39eac-5212-432e-95c1-b225f12ced3f@53e92c36-6617-4e71-a989-dd739ad32a4d. Click or tap if you trust this link."/>
              </a:rPr>
              <a:t>Book your free place on the webinar</a:t>
            </a:r>
            <a:endParaRPr lang="en-GB" dirty="0"/>
          </a:p>
          <a:p>
            <a:r>
              <a:rPr lang="en-GB" i="1" dirty="0"/>
              <a:t>A quick note: The Local Offer website is different to Short Breaks (SBLO). We won’t be going into detail about SBLO.</a:t>
            </a:r>
            <a:endParaRPr lang="en-GB" dirty="0"/>
          </a:p>
          <a:p>
            <a:endParaRPr lang="en-GB" dirty="0"/>
          </a:p>
        </p:txBody>
      </p:sp>
      <p:sp>
        <p:nvSpPr>
          <p:cNvPr id="5" name="AutoShape 2" descr="User defined image">
            <a:extLst>
              <a:ext uri="{FF2B5EF4-FFF2-40B4-BE49-F238E27FC236}">
                <a16:creationId xmlns:a16="http://schemas.microsoft.com/office/drawing/2014/main" id="{E3C6C2BB-7E23-F3E7-D00E-9FDB937A12A2}"/>
              </a:ext>
            </a:extLst>
          </p:cNvPr>
          <p:cNvSpPr>
            <a:spLocks noChangeAspect="1" noChangeArrowheads="1"/>
          </p:cNvSpPr>
          <p:nvPr/>
        </p:nvSpPr>
        <p:spPr bwMode="auto">
          <a:xfrm>
            <a:off x="1483394" y="19370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1964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4464-75FE-D028-34C3-311FFC18F11D}"/>
              </a:ext>
            </a:extLst>
          </p:cNvPr>
          <p:cNvSpPr>
            <a:spLocks noGrp="1"/>
          </p:cNvSpPr>
          <p:nvPr>
            <p:ph type="title"/>
          </p:nvPr>
        </p:nvSpPr>
        <p:spPr/>
        <p:txBody>
          <a:bodyPr/>
          <a:lstStyle/>
          <a:p>
            <a:r>
              <a:rPr lang="en-GB" dirty="0"/>
              <a:t>HSCP Learning Hubs</a:t>
            </a:r>
          </a:p>
        </p:txBody>
      </p:sp>
      <p:sp>
        <p:nvSpPr>
          <p:cNvPr id="3" name="Content Placeholder 2">
            <a:extLst>
              <a:ext uri="{FF2B5EF4-FFF2-40B4-BE49-F238E27FC236}">
                <a16:creationId xmlns:a16="http://schemas.microsoft.com/office/drawing/2014/main" id="{A274D33C-798E-9E96-32DC-D8F880E5A89C}"/>
              </a:ext>
            </a:extLst>
          </p:cNvPr>
          <p:cNvSpPr>
            <a:spLocks noGrp="1"/>
          </p:cNvSpPr>
          <p:nvPr>
            <p:ph idx="1"/>
          </p:nvPr>
        </p:nvSpPr>
        <p:spPr>
          <a:xfrm>
            <a:off x="265176" y="2533721"/>
            <a:ext cx="6354285" cy="4023360"/>
          </a:xfrm>
        </p:spPr>
        <p:txBody>
          <a:bodyPr/>
          <a:lstStyle/>
          <a:p>
            <a:r>
              <a:rPr lang="en-GB" dirty="0"/>
              <a:t>The next round of the HSCP Learning Hubs is on the topic of Working with Families when there are Challenges – Working with Resistance.  </a:t>
            </a:r>
          </a:p>
          <a:p>
            <a:r>
              <a:rPr lang="en-GB" dirty="0"/>
              <a:t>Download the poster </a:t>
            </a:r>
          </a:p>
          <a:p>
            <a:r>
              <a:rPr lang="en-GB" dirty="0"/>
              <a:t> </a:t>
            </a:r>
          </a:p>
          <a:p>
            <a:r>
              <a:rPr lang="en-GB" dirty="0"/>
              <a:t>Bookings can be made via our </a:t>
            </a:r>
            <a:r>
              <a:rPr lang="en-GB" u="sng" dirty="0">
                <a:hlinkClick r:id="rId2"/>
              </a:rPr>
              <a:t>website</a:t>
            </a:r>
            <a:r>
              <a:rPr lang="en-GB" dirty="0"/>
              <a:t>. </a:t>
            </a:r>
          </a:p>
          <a:p>
            <a:r>
              <a:rPr lang="en-GB" dirty="0"/>
              <a:t> </a:t>
            </a:r>
          </a:p>
          <a:p>
            <a:r>
              <a:rPr lang="en-GB" dirty="0"/>
              <a:t>These sessions are </a:t>
            </a:r>
            <a:r>
              <a:rPr lang="en-GB" b="1" dirty="0"/>
              <a:t>FREE OF CHARGE</a:t>
            </a:r>
            <a:r>
              <a:rPr lang="en-GB" dirty="0"/>
              <a:t> to all professionals working with children and families in Hertfordshire. </a:t>
            </a:r>
          </a:p>
          <a:p>
            <a:endParaRPr lang="en-GB" dirty="0"/>
          </a:p>
        </p:txBody>
      </p:sp>
      <p:pic>
        <p:nvPicPr>
          <p:cNvPr id="4" name="Picture 3">
            <a:extLst>
              <a:ext uri="{FF2B5EF4-FFF2-40B4-BE49-F238E27FC236}">
                <a16:creationId xmlns:a16="http://schemas.microsoft.com/office/drawing/2014/main" id="{64777BF8-46B7-56C1-9250-8A984A8CD8F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202" y="1116013"/>
            <a:ext cx="2979103" cy="1417708"/>
          </a:xfrm>
          <a:prstGeom prst="rect">
            <a:avLst/>
          </a:prstGeom>
          <a:noFill/>
          <a:ln>
            <a:noFill/>
          </a:ln>
        </p:spPr>
      </p:pic>
      <p:graphicFrame>
        <p:nvGraphicFramePr>
          <p:cNvPr id="5" name="Object 4">
            <a:extLst>
              <a:ext uri="{FF2B5EF4-FFF2-40B4-BE49-F238E27FC236}">
                <a16:creationId xmlns:a16="http://schemas.microsoft.com/office/drawing/2014/main" id="{9F146FBA-625C-EC9C-3936-3838411AFA96}"/>
              </a:ext>
            </a:extLst>
          </p:cNvPr>
          <p:cNvGraphicFramePr>
            <a:graphicFrameLocks noChangeAspect="1"/>
          </p:cNvGraphicFramePr>
          <p:nvPr>
            <p:extLst>
              <p:ext uri="{D42A27DB-BD31-4B8C-83A1-F6EECF244321}">
                <p14:modId xmlns:p14="http://schemas.microsoft.com/office/powerpoint/2010/main" val="1827804347"/>
              </p:ext>
            </p:extLst>
          </p:nvPr>
        </p:nvGraphicFramePr>
        <p:xfrm>
          <a:off x="2914801" y="3312423"/>
          <a:ext cx="914400" cy="806450"/>
        </p:xfrm>
        <a:graphic>
          <a:graphicData uri="http://schemas.openxmlformats.org/presentationml/2006/ole">
            <mc:AlternateContent xmlns:mc="http://schemas.openxmlformats.org/markup-compatibility/2006">
              <mc:Choice xmlns:v="urn:schemas-microsoft-com:vml" Requires="v">
                <p:oleObj name="Document" showAsIcon="1" r:id="rId4" imgW="914284" imgH="806565" progId="Word.Document.12">
                  <p:embed/>
                </p:oleObj>
              </mc:Choice>
              <mc:Fallback>
                <p:oleObj name="Document" showAsIcon="1" r:id="rId4" imgW="914284" imgH="806565" progId="Word.Document.12">
                  <p:embed/>
                  <p:pic>
                    <p:nvPicPr>
                      <p:cNvPr id="5" name="Object 4">
                        <a:extLst>
                          <a:ext uri="{FF2B5EF4-FFF2-40B4-BE49-F238E27FC236}">
                            <a16:creationId xmlns:a16="http://schemas.microsoft.com/office/drawing/2014/main" id="{9F146FBA-625C-EC9C-3936-3838411AFA96}"/>
                          </a:ext>
                        </a:extLst>
                      </p:cNvPr>
                      <p:cNvPicPr/>
                      <p:nvPr/>
                    </p:nvPicPr>
                    <p:blipFill>
                      <a:blip r:embed="rId5"/>
                      <a:stretch>
                        <a:fillRect/>
                      </a:stretch>
                    </p:blipFill>
                    <p:spPr>
                      <a:xfrm>
                        <a:off x="2914801" y="3312423"/>
                        <a:ext cx="914400" cy="806450"/>
                      </a:xfrm>
                      <a:prstGeom prst="rect">
                        <a:avLst/>
                      </a:prstGeom>
                    </p:spPr>
                  </p:pic>
                </p:oleObj>
              </mc:Fallback>
            </mc:AlternateContent>
          </a:graphicData>
        </a:graphic>
      </p:graphicFrame>
      <p:graphicFrame>
        <p:nvGraphicFramePr>
          <p:cNvPr id="6" name="Table 5">
            <a:extLst>
              <a:ext uri="{FF2B5EF4-FFF2-40B4-BE49-F238E27FC236}">
                <a16:creationId xmlns:a16="http://schemas.microsoft.com/office/drawing/2014/main" id="{B5C382FE-D477-A6F7-C78C-DFB52B0347CE}"/>
              </a:ext>
            </a:extLst>
          </p:cNvPr>
          <p:cNvGraphicFramePr>
            <a:graphicFrameLocks noGrp="1"/>
          </p:cNvGraphicFramePr>
          <p:nvPr>
            <p:extLst>
              <p:ext uri="{D42A27DB-BD31-4B8C-83A1-F6EECF244321}">
                <p14:modId xmlns:p14="http://schemas.microsoft.com/office/powerpoint/2010/main" val="2298778142"/>
              </p:ext>
            </p:extLst>
          </p:nvPr>
        </p:nvGraphicFramePr>
        <p:xfrm>
          <a:off x="7393226" y="1547457"/>
          <a:ext cx="4356415" cy="4329938"/>
        </p:xfrm>
        <a:graphic>
          <a:graphicData uri="http://schemas.openxmlformats.org/drawingml/2006/table">
            <a:tbl>
              <a:tblPr>
                <a:tableStyleId>{5C22544A-7EE6-4342-B048-85BDC9FD1C3A}</a:tableStyleId>
              </a:tblPr>
              <a:tblGrid>
                <a:gridCol w="4356415">
                  <a:extLst>
                    <a:ext uri="{9D8B030D-6E8A-4147-A177-3AD203B41FA5}">
                      <a16:colId xmlns:a16="http://schemas.microsoft.com/office/drawing/2014/main" val="677092569"/>
                    </a:ext>
                  </a:extLst>
                </a:gridCol>
              </a:tblGrid>
              <a:tr h="4286813">
                <a:tc>
                  <a:txBody>
                    <a:bodyPr/>
                    <a:lstStyle/>
                    <a:p>
                      <a:pPr algn="l">
                        <a:lnSpc>
                          <a:spcPct val="115000"/>
                        </a:lnSpc>
                        <a:buNone/>
                      </a:pPr>
                      <a:br>
                        <a:rPr lang="en-GB" sz="1200" dirty="0">
                          <a:effectLst/>
                        </a:rPr>
                      </a:br>
                      <a:r>
                        <a:rPr lang="en-GB" sz="1200" dirty="0">
                          <a:effectLst/>
                        </a:rPr>
                        <a:t>The sessions will include: </a:t>
                      </a:r>
                    </a:p>
                    <a:p>
                      <a:pPr marL="342900" lvl="0" indent="-342900" algn="l">
                        <a:lnSpc>
                          <a:spcPct val="115000"/>
                        </a:lnSpc>
                        <a:buFont typeface="Symbol" panose="05050102010706020507" pitchFamily="18" charset="2"/>
                        <a:buChar char=""/>
                      </a:pPr>
                      <a:r>
                        <a:rPr lang="en-GB" sz="1600" dirty="0">
                          <a:effectLst/>
                        </a:rPr>
                        <a:t>Case studies </a:t>
                      </a:r>
                    </a:p>
                    <a:p>
                      <a:pPr marL="342900" lvl="0" indent="-342900" algn="l">
                        <a:lnSpc>
                          <a:spcPct val="115000"/>
                        </a:lnSpc>
                        <a:buFont typeface="Symbol" panose="05050102010706020507" pitchFamily="18" charset="2"/>
                        <a:buChar char=""/>
                      </a:pPr>
                      <a:r>
                        <a:rPr lang="en-GB" sz="1600" dirty="0">
                          <a:effectLst/>
                        </a:rPr>
                        <a:t>Provide practical tips </a:t>
                      </a:r>
                    </a:p>
                    <a:p>
                      <a:pPr marL="342900" lvl="0" indent="-342900" algn="l">
                        <a:lnSpc>
                          <a:spcPct val="115000"/>
                        </a:lnSpc>
                        <a:buFont typeface="Symbol" panose="05050102010706020507" pitchFamily="18" charset="2"/>
                        <a:buChar char=""/>
                      </a:pPr>
                      <a:r>
                        <a:rPr lang="en-GB" sz="1600" dirty="0">
                          <a:effectLst/>
                        </a:rPr>
                        <a:t>Incorporate anti-discriminatory and anti-oppressive practice throughout</a:t>
                      </a:r>
                    </a:p>
                    <a:p>
                      <a:pPr marL="342900" lvl="0" indent="-342900" algn="l">
                        <a:lnSpc>
                          <a:spcPct val="115000"/>
                        </a:lnSpc>
                        <a:buFont typeface="Symbol" panose="05050102010706020507" pitchFamily="18" charset="2"/>
                        <a:buChar char=""/>
                      </a:pPr>
                      <a:r>
                        <a:rPr lang="en-GB" sz="1600" dirty="0">
                          <a:effectLst/>
                        </a:rPr>
                        <a:t>Incorporate Whole Family Approach</a:t>
                      </a:r>
                    </a:p>
                    <a:p>
                      <a:pPr marL="342900" lvl="0" indent="-342900" algn="l">
                        <a:lnSpc>
                          <a:spcPct val="115000"/>
                        </a:lnSpc>
                        <a:buFont typeface="Symbol" panose="05050102010706020507" pitchFamily="18" charset="2"/>
                        <a:buChar char=""/>
                      </a:pPr>
                      <a:r>
                        <a:rPr lang="en-GB" sz="1600" dirty="0">
                          <a:effectLst/>
                        </a:rPr>
                        <a:t>Incorporate a restorative/strength-based approach and a trauma informed approach</a:t>
                      </a:r>
                    </a:p>
                    <a:p>
                      <a:pPr marL="342900" lvl="0" indent="-342900" algn="l">
                        <a:lnSpc>
                          <a:spcPct val="115000"/>
                        </a:lnSpc>
                        <a:buFont typeface="Symbol" panose="05050102010706020507" pitchFamily="18" charset="2"/>
                        <a:buChar char=""/>
                      </a:pPr>
                      <a:r>
                        <a:rPr lang="en-GB" sz="1600" dirty="0">
                          <a:effectLst/>
                        </a:rPr>
                        <a:t>Aim to provide a reflective safe space for delegates to explore their practice </a:t>
                      </a:r>
                    </a:p>
                    <a:p>
                      <a:pPr marL="342900" lvl="0" indent="-342900" algn="l">
                        <a:lnSpc>
                          <a:spcPct val="115000"/>
                        </a:lnSpc>
                        <a:buFont typeface="Symbol" panose="05050102010706020507" pitchFamily="18" charset="2"/>
                        <a:buChar char=""/>
                      </a:pPr>
                      <a:r>
                        <a:rPr lang="en-GB" sz="1600" dirty="0">
                          <a:effectLst/>
                        </a:rPr>
                        <a:t>Explore practical approaches to adapting our practice to strengthen relationship based social work and relationships with families improving outcomes for children.</a:t>
                      </a:r>
                    </a:p>
                    <a:p>
                      <a:pPr algn="l">
                        <a:lnSpc>
                          <a:spcPct val="115000"/>
                        </a:lnSpc>
                        <a:spcAft>
                          <a:spcPts val="1000"/>
                        </a:spcAft>
                        <a:buNone/>
                      </a:pPr>
                      <a:r>
                        <a:rPr lang="en-GB" sz="16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940208830"/>
                  </a:ext>
                </a:extLst>
              </a:tr>
            </a:tbl>
          </a:graphicData>
        </a:graphic>
      </p:graphicFrame>
    </p:spTree>
    <p:extLst>
      <p:ext uri="{BB962C8B-B14F-4D97-AF65-F5344CB8AC3E}">
        <p14:creationId xmlns:p14="http://schemas.microsoft.com/office/powerpoint/2010/main" val="79424184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emplate/>
  <TotalTime>20659</TotalTime>
  <Words>1895</Words>
  <Application>Microsoft Office PowerPoint</Application>
  <PresentationFormat>Widescreen</PresentationFormat>
  <Paragraphs>147</Paragraphs>
  <Slides>16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6" baseType="lpstr">
      <vt:lpstr>Aptos</vt:lpstr>
      <vt:lpstr>Arial</vt:lpstr>
      <vt:lpstr>Calibri</vt:lpstr>
      <vt:lpstr>Calibri Light</vt:lpstr>
      <vt:lpstr>Lato</vt:lpstr>
      <vt:lpstr>Symbol</vt:lpstr>
      <vt:lpstr>Wingdings</vt:lpstr>
      <vt:lpstr>Retrospect</vt:lpstr>
      <vt:lpstr>Acrobat Document</vt:lpstr>
      <vt:lpstr>Document</vt:lpstr>
      <vt:lpstr>Families First  News sharing   Keeping in Touch  Karen Dorney Head of Service SUPPORTING FAMILIES | CHILDRENS SERVICES  </vt:lpstr>
      <vt:lpstr>Young Carers Professional Development Requirement Survey</vt:lpstr>
      <vt:lpstr>SEND Summit</vt:lpstr>
      <vt:lpstr>Children’s Society’s upcoming #LookCloser Programme of Learning events</vt:lpstr>
      <vt:lpstr>Hertfordshire Sport &amp; Physical Activity  Partnership: Annual Conference</vt:lpstr>
      <vt:lpstr>Hertfordshire Sport &amp; Physical Activity  Partnership: More news</vt:lpstr>
      <vt:lpstr>CGL Videos for Professionals</vt:lpstr>
      <vt:lpstr>Introduction to the SEND Local Offer website – New webinar dates</vt:lpstr>
      <vt:lpstr>HSCP Learning Hubs</vt:lpstr>
      <vt:lpstr>FREE NHS Mental Health Awareness  Training – register today!</vt:lpstr>
      <vt:lpstr>Herts Domestic Abuse Helpline</vt:lpstr>
      <vt:lpstr>Parenting Courses</vt:lpstr>
      <vt:lpstr>Relationship Support</vt:lpstr>
      <vt:lpstr>Families First Awards</vt:lpstr>
      <vt:lpstr>Working Together in Early Help</vt:lpstr>
      <vt:lpstr>Key Families First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Families First</dc:title>
  <dc:creator>Katie Thornton</dc:creator>
  <cp:lastModifiedBy>Teresa Meehan</cp:lastModifiedBy>
  <cp:revision>289</cp:revision>
  <dcterms:created xsi:type="dcterms:W3CDTF">2022-09-27T12:32:37Z</dcterms:created>
  <dcterms:modified xsi:type="dcterms:W3CDTF">2025-10-02T08:07:14Z</dcterms:modified>
</cp:coreProperties>
</file>