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9"/>
  </p:notesMasterIdLst>
  <p:handoutMasterIdLst>
    <p:handoutMasterId r:id="rId20"/>
  </p:handoutMasterIdLst>
  <p:sldIdLst>
    <p:sldId id="269" r:id="rId2"/>
    <p:sldId id="374" r:id="rId3"/>
    <p:sldId id="375" r:id="rId4"/>
    <p:sldId id="344" r:id="rId5"/>
    <p:sldId id="376" r:id="rId6"/>
    <p:sldId id="370" r:id="rId7"/>
    <p:sldId id="345" r:id="rId8"/>
    <p:sldId id="371" r:id="rId9"/>
    <p:sldId id="373" r:id="rId10"/>
    <p:sldId id="372" r:id="rId11"/>
    <p:sldId id="259" r:id="rId12"/>
    <p:sldId id="260" r:id="rId13"/>
    <p:sldId id="341" r:id="rId14"/>
    <p:sldId id="369" r:id="rId15"/>
    <p:sldId id="338" r:id="rId16"/>
    <p:sldId id="324" r:id="rId17"/>
    <p:sldId id="27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A05D61-22B3-864C-CA67-7C890EE71BA5}" name="Chloe Keane" initials="CK" userId="S::Chloe.Keane@hertfordshire.gov.uk::8a7213f7-7ff0-466a-ab72-17c69895654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59" d="100"/>
          <a:sy n="59" d="100"/>
        </p:scale>
        <p:origin x="964" y="5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1288"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hyperlink" Target="https://www.hertfordshire.gov.uk/microsites/families-first/early-help-professionals-area/early-help-professionals.aspx" TargetMode="External"/><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hyperlink" Target="https://www.hertfordshire.gov.uk/microsites/families-first/families-first.aspx" TargetMode="External"/><Relationship Id="rId1" Type="http://schemas.openxmlformats.org/officeDocument/2006/relationships/hyperlink" Target="https://www.hertfordshirefamiliesfirst.org.uk/" TargetMode="Externa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hyperlink" Target="https://directory.hertfordshire.gov.uk/information/register-to-add-a-listing" TargetMode="External"/><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hyperlink" Target="mailto:familiesfirst.support@hertfordshire.gov.uk" TargetMode="External"/><Relationship Id="rId9" Type="http://schemas.openxmlformats.org/officeDocument/2006/relationships/image" Target="../media/image34.svg"/><Relationship Id="rId14"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39.png"/><Relationship Id="rId3" Type="http://schemas.openxmlformats.org/officeDocument/2006/relationships/hyperlink" Target="https://www.hertfordshirefamiliesfirst.org.uk/" TargetMode="External"/><Relationship Id="rId7" Type="http://schemas.openxmlformats.org/officeDocument/2006/relationships/image" Target="../media/image35.png"/><Relationship Id="rId12" Type="http://schemas.openxmlformats.org/officeDocument/2006/relationships/hyperlink" Target="mailto:familiesfirst.support@hertfordshire.gov.uk" TargetMode="External"/><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hyperlink" Target="https://www.hertfordshire.gov.uk/microsites/families-first/families-first.aspx" TargetMode="External"/><Relationship Id="rId11" Type="http://schemas.openxmlformats.org/officeDocument/2006/relationships/image" Target="../media/image38.svg"/><Relationship Id="rId5" Type="http://schemas.openxmlformats.org/officeDocument/2006/relationships/image" Target="../media/image34.svg"/><Relationship Id="rId15" Type="http://schemas.openxmlformats.org/officeDocument/2006/relationships/hyperlink" Target="https://directory.hertfordshire.gov.uk/information/register-to-add-a-listing" TargetMode="External"/><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hyperlink" Target="https://www.hertfordshire.gov.uk/microsites/families-first/early-help-professionals-area/early-help-professionals.aspx" TargetMode="External"/><Relationship Id="rId1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1D265E-A7B4-4946-AD0D-64054BD9CAD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1BC401DA-AE9B-4F5C-944A-E30C3BE3D288}">
      <dgm:prSet custT="1"/>
      <dgm:spPr/>
      <dgm:t>
        <a:bodyPr/>
        <a:lstStyle/>
        <a:p>
          <a:pPr>
            <a:lnSpc>
              <a:spcPct val="100000"/>
            </a:lnSpc>
          </a:pPr>
          <a:r>
            <a:rPr lang="en-GB" sz="1400" dirty="0"/>
            <a:t>Keep up-to-date by reading o</a:t>
          </a:r>
          <a:br>
            <a:rPr lang="en-GB" sz="1400" dirty="0"/>
          </a:br>
          <a:r>
            <a:rPr lang="en-GB" sz="1400" dirty="0"/>
            <a:t>latest </a:t>
          </a:r>
          <a:r>
            <a:rPr lang="en-GB" sz="1600" b="1" dirty="0">
              <a:solidFill>
                <a:srgbClr val="00B0F0"/>
              </a:solidFill>
            </a:rPr>
            <a:t>Families First: </a:t>
          </a:r>
          <a:br>
            <a:rPr lang="en-GB" sz="1400" dirty="0"/>
          </a:br>
          <a:r>
            <a:rPr lang="en-GB" sz="1400" dirty="0">
              <a:hlinkClick xmlns:r="http://schemas.openxmlformats.org/officeDocument/2006/relationships" r:id="rId1"/>
            </a:rPr>
            <a:t>Families First News  </a:t>
          </a:r>
          <a:r>
            <a:rPr lang="en-GB" sz="1400" dirty="0"/>
            <a:t>		</a:t>
          </a:r>
          <a:br>
            <a:rPr lang="en-GB" sz="1400" dirty="0"/>
          </a:br>
          <a:endParaRPr lang="en-US" sz="1400" dirty="0"/>
        </a:p>
      </dgm:t>
    </dgm:pt>
    <dgm:pt modelId="{92522B32-5159-45E7-B8AD-62A79E7CFA34}" type="parTrans" cxnId="{8F15D9B4-097B-4CBE-BFBB-626135146AA2}">
      <dgm:prSet/>
      <dgm:spPr/>
      <dgm:t>
        <a:bodyPr/>
        <a:lstStyle/>
        <a:p>
          <a:endParaRPr lang="en-US"/>
        </a:p>
      </dgm:t>
    </dgm:pt>
    <dgm:pt modelId="{76A102D1-8E3D-4193-AFF7-A35B7FA85E02}" type="sibTrans" cxnId="{8F15D9B4-097B-4CBE-BFBB-626135146AA2}">
      <dgm:prSet/>
      <dgm:spPr/>
      <dgm:t>
        <a:bodyPr/>
        <a:lstStyle/>
        <a:p>
          <a:pPr>
            <a:lnSpc>
              <a:spcPct val="100000"/>
            </a:lnSpc>
          </a:pPr>
          <a:endParaRPr lang="en-US"/>
        </a:p>
      </dgm:t>
    </dgm:pt>
    <dgm:pt modelId="{D42D2A20-5651-4A4F-A7AA-A18CAE57EE2B}">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Link to support for families:-</a:t>
          </a:r>
          <a:br>
            <a:rPr lang="en-GB" sz="1400" kern="1200" dirty="0">
              <a:solidFill>
                <a:prstClr val="black">
                  <a:hueOff val="0"/>
                  <a:satOff val="0"/>
                  <a:lumOff val="0"/>
                  <a:alphaOff val="0"/>
                </a:prstClr>
              </a:solidFill>
              <a:latin typeface="Calibri" panose="020F0502020204030204"/>
              <a:ea typeface="+mn-ea"/>
              <a:cs typeface="+mn-cs"/>
            </a:rPr>
          </a:br>
          <a:r>
            <a:rPr lang="en-GB" sz="1600" b="1" kern="1200" dirty="0">
              <a:solidFill>
                <a:srgbClr val="00B0F0"/>
              </a:solidFill>
              <a:latin typeface="Calibri" panose="020F0502020204030204"/>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Families First Website</a:t>
          </a:r>
          <a:br>
            <a:rPr lang="en-GB" sz="1400" kern="1200" dirty="0">
              <a:solidFill>
                <a:prstClr val="black">
                  <a:hueOff val="0"/>
                  <a:satOff val="0"/>
                  <a:lumOff val="0"/>
                  <a:alphaOff val="0"/>
                </a:prstClr>
              </a:solidFill>
              <a:latin typeface="Calibri" panose="020F0502020204030204"/>
              <a:ea typeface="+mn-ea"/>
              <a:cs typeface="+mn-cs"/>
            </a:rPr>
          </a:br>
          <a:endParaRPr lang="en-US" sz="1400" kern="1200" dirty="0">
            <a:solidFill>
              <a:prstClr val="black">
                <a:hueOff val="0"/>
                <a:satOff val="0"/>
                <a:lumOff val="0"/>
                <a:alphaOff val="0"/>
              </a:prstClr>
            </a:solidFill>
            <a:latin typeface="Calibri" panose="020F0502020204030204"/>
            <a:ea typeface="+mn-ea"/>
            <a:cs typeface="+mn-cs"/>
          </a:endParaRPr>
        </a:p>
      </dgm:t>
    </dgm:pt>
    <dgm:pt modelId="{55415D8B-7B2E-40FA-81AC-CB588BF46D93}" type="parTrans" cxnId="{65DC458B-8ADA-4A1C-B5AC-763D480010D6}">
      <dgm:prSet/>
      <dgm:spPr/>
      <dgm:t>
        <a:bodyPr/>
        <a:lstStyle/>
        <a:p>
          <a:endParaRPr lang="en-US"/>
        </a:p>
      </dgm:t>
    </dgm:pt>
    <dgm:pt modelId="{28A01F10-2629-4484-87D7-51D26C243B3C}" type="sibTrans" cxnId="{65DC458B-8ADA-4A1C-B5AC-763D480010D6}">
      <dgm:prSet/>
      <dgm:spPr/>
      <dgm:t>
        <a:bodyPr/>
        <a:lstStyle/>
        <a:p>
          <a:pPr>
            <a:lnSpc>
              <a:spcPct val="100000"/>
            </a:lnSpc>
          </a:pPr>
          <a:endParaRPr lang="en-US"/>
        </a:p>
      </dgm:t>
    </dgm:pt>
    <dgm:pt modelId="{308A0376-F3CA-45ED-8F90-63D1D74DB0D3}">
      <dgm:prSet custT="1"/>
      <dgm:spPr/>
      <dgm:t>
        <a:bodyPr/>
        <a:lstStyle/>
        <a:p>
          <a:pPr>
            <a:lnSpc>
              <a:spcPct val="100000"/>
            </a:lnSpc>
          </a:pPr>
          <a:r>
            <a:rPr lang="en-GB" sz="1600" b="1" kern="1200" dirty="0">
              <a:solidFill>
                <a:srgbClr val="00B0F0"/>
              </a:solidFill>
              <a:latin typeface="Calibri" panose="020F0502020204030204"/>
              <a:ea typeface="+mn-ea"/>
              <a:cs typeface="+mn-cs"/>
            </a:rPr>
            <a:t>Professionals</a:t>
          </a:r>
          <a:r>
            <a:rPr lang="en-GB" sz="1400" kern="1200" dirty="0">
              <a:solidFill>
                <a:prstClr val="black">
                  <a:hueOff val="0"/>
                  <a:satOff val="0"/>
                  <a:lumOff val="0"/>
                  <a:alphaOff val="0"/>
                </a:prstClr>
              </a:solidFill>
              <a:latin typeface="Calibri" panose="020F0502020204030204"/>
              <a:ea typeface="+mn-ea"/>
              <a:cs typeface="+mn-cs"/>
            </a:rPr>
            <a:t> area:-</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Early Help – information for professionals and partners </a:t>
          </a:r>
          <a:endParaRPr lang="en-US" sz="1400" kern="1200" dirty="0">
            <a:solidFill>
              <a:prstClr val="black">
                <a:hueOff val="0"/>
                <a:satOff val="0"/>
                <a:lumOff val="0"/>
                <a:alphaOff val="0"/>
              </a:prstClr>
            </a:solidFill>
            <a:latin typeface="Calibri" panose="020F0502020204030204"/>
            <a:ea typeface="+mn-ea"/>
            <a:cs typeface="+mn-cs"/>
          </a:endParaRPr>
        </a:p>
      </dgm:t>
    </dgm:pt>
    <dgm:pt modelId="{9ADC7C46-DA45-4D39-96A2-D4ED91B52C06}" type="parTrans" cxnId="{D27CD7DF-CC11-47F1-B1BF-B063120E0EDB}">
      <dgm:prSet/>
      <dgm:spPr/>
      <dgm:t>
        <a:bodyPr/>
        <a:lstStyle/>
        <a:p>
          <a:endParaRPr lang="en-US"/>
        </a:p>
      </dgm:t>
    </dgm:pt>
    <dgm:pt modelId="{7F6A3D8D-E69E-4C7F-B46E-CFC85BDC4B60}" type="sibTrans" cxnId="{D27CD7DF-CC11-47F1-B1BF-B063120E0EDB}">
      <dgm:prSet/>
      <dgm:spPr/>
      <dgm:t>
        <a:bodyPr/>
        <a:lstStyle/>
        <a:p>
          <a:pPr>
            <a:lnSpc>
              <a:spcPct val="100000"/>
            </a:lnSpc>
          </a:pPr>
          <a:endParaRPr lang="en-US"/>
        </a:p>
      </dgm:t>
    </dgm:pt>
    <dgm:pt modelId="{D103CA9B-181A-4D4A-BD0A-99A60DEED9B4}">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For Families First partnership </a:t>
          </a:r>
          <a:br>
            <a:rPr lang="en-GB" sz="1400" kern="1200" dirty="0">
              <a:solidFill>
                <a:prstClr val="black">
                  <a:hueOff val="0"/>
                  <a:satOff val="0"/>
                  <a:lumOff val="0"/>
                  <a:alphaOff val="0"/>
                </a:prstClr>
              </a:solidFill>
              <a:latin typeface="Calibri" panose="020F0502020204030204"/>
              <a:ea typeface="+mn-ea"/>
              <a:cs typeface="+mn-cs"/>
            </a:rPr>
          </a:br>
          <a:r>
            <a:rPr lang="en-GB" sz="1400" kern="1200" dirty="0">
              <a:solidFill>
                <a:prstClr val="black">
                  <a:hueOff val="0"/>
                  <a:satOff val="0"/>
                  <a:lumOff val="0"/>
                  <a:alphaOff val="0"/>
                </a:prstClr>
              </a:solidFill>
              <a:latin typeface="Calibri" panose="020F0502020204030204"/>
              <a:ea typeface="+mn-ea"/>
              <a:cs typeface="+mn-cs"/>
            </a:rPr>
            <a:t>groups, news sharing and general info email:-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familiesfirst.support@hertfordshire.gov.uk</a:t>
          </a:r>
          <a:endParaRPr lang="en-US" sz="1400" kern="1200" dirty="0">
            <a:solidFill>
              <a:prstClr val="black">
                <a:hueOff val="0"/>
                <a:satOff val="0"/>
                <a:lumOff val="0"/>
                <a:alphaOff val="0"/>
              </a:prstClr>
            </a:solidFill>
            <a:latin typeface="Calibri" panose="020F0502020204030204"/>
            <a:ea typeface="+mn-ea"/>
            <a:cs typeface="+mn-cs"/>
          </a:endParaRPr>
        </a:p>
      </dgm:t>
    </dgm:pt>
    <dgm:pt modelId="{9381C99A-FA36-48A6-995A-738F59D494F5}" type="parTrans" cxnId="{729AB5AA-1A42-447D-8705-38FD14C11F6C}">
      <dgm:prSet/>
      <dgm:spPr/>
      <dgm:t>
        <a:bodyPr/>
        <a:lstStyle/>
        <a:p>
          <a:endParaRPr lang="en-US"/>
        </a:p>
      </dgm:t>
    </dgm:pt>
    <dgm:pt modelId="{E3D1B1AC-B758-49D8-BB2E-8769AA4DB91B}" type="sibTrans" cxnId="{729AB5AA-1A42-447D-8705-38FD14C11F6C}">
      <dgm:prSet/>
      <dgm:spPr/>
      <dgm:t>
        <a:bodyPr/>
        <a:lstStyle/>
        <a:p>
          <a:pPr>
            <a:lnSpc>
              <a:spcPct val="100000"/>
            </a:lnSpc>
          </a:pPr>
          <a:endParaRPr lang="en-US"/>
        </a:p>
      </dgm:t>
    </dgm:pt>
    <dgm:pt modelId="{83A40B9B-15D3-446E-A594-3ADED060C40A}">
      <dgm:prSet custT="1"/>
      <dgm:spPr/>
      <dgm:t>
        <a:bodyPr/>
        <a:lstStyle/>
        <a:p>
          <a:pPr>
            <a:lnSpc>
              <a:spcPct val="100000"/>
            </a:lnSpc>
          </a:pPr>
          <a:r>
            <a:rPr lang="en-GB" sz="1400" kern="1200" dirty="0">
              <a:solidFill>
                <a:prstClr val="black">
                  <a:hueOff val="0"/>
                  <a:satOff val="0"/>
                  <a:lumOff val="0"/>
                  <a:alphaOff val="0"/>
                </a:prstClr>
              </a:solidFill>
              <a:latin typeface="Calibri" panose="020F0502020204030204"/>
              <a:ea typeface="+mn-ea"/>
              <a:cs typeface="+mn-cs"/>
            </a:rPr>
            <a:t>Ensure your service is listed on the </a:t>
          </a:r>
          <a:r>
            <a:rPr lang="en-GB" sz="1600" b="1" kern="1200" dirty="0">
              <a:solidFill>
                <a:srgbClr val="00B0F0"/>
              </a:solidFill>
              <a:latin typeface="Calibri" panose="020F0502020204030204"/>
              <a:ea typeface="+mn-ea"/>
              <a:cs typeface="+mn-cs"/>
            </a:rPr>
            <a:t>Hertfordshire Directory</a:t>
          </a:r>
          <a:r>
            <a:rPr lang="en-GB" sz="1400" kern="1200" dirty="0">
              <a:solidFill>
                <a:prstClr val="black">
                  <a:hueOff val="0"/>
                  <a:satOff val="0"/>
                  <a:lumOff val="0"/>
                  <a:alphaOff val="0"/>
                </a:prstClr>
              </a:solidFill>
              <a:latin typeface="Calibri" panose="020F0502020204030204"/>
              <a:ea typeface="+mn-ea"/>
              <a:cs typeface="+mn-cs"/>
            </a:rPr>
            <a:t>:-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Register to add a listing | Hertfordshire Directory</a:t>
          </a:r>
          <a:endParaRPr lang="en-US" sz="1400" kern="1200" dirty="0">
            <a:solidFill>
              <a:prstClr val="black">
                <a:hueOff val="0"/>
                <a:satOff val="0"/>
                <a:lumOff val="0"/>
                <a:alphaOff val="0"/>
              </a:prstClr>
            </a:solidFill>
            <a:latin typeface="Calibri" panose="020F0502020204030204"/>
            <a:ea typeface="+mn-ea"/>
            <a:cs typeface="+mn-cs"/>
          </a:endParaRPr>
        </a:p>
      </dgm:t>
    </dgm:pt>
    <dgm:pt modelId="{DC0C4EB1-772C-470E-8BAB-10DAD530FF4A}" type="parTrans" cxnId="{F14E052E-227B-4C78-8ABB-3D9700225F3F}">
      <dgm:prSet/>
      <dgm:spPr/>
      <dgm:t>
        <a:bodyPr/>
        <a:lstStyle/>
        <a:p>
          <a:endParaRPr lang="en-US"/>
        </a:p>
      </dgm:t>
    </dgm:pt>
    <dgm:pt modelId="{B1053754-09CC-4D16-B12C-FB2955B3546F}" type="sibTrans" cxnId="{F14E052E-227B-4C78-8ABB-3D9700225F3F}">
      <dgm:prSet/>
      <dgm:spPr/>
      <dgm:t>
        <a:bodyPr/>
        <a:lstStyle/>
        <a:p>
          <a:endParaRPr lang="en-US"/>
        </a:p>
      </dgm:t>
    </dgm:pt>
    <dgm:pt modelId="{AAF29601-B6E1-448B-B37C-6EB585C99920}" type="pres">
      <dgm:prSet presAssocID="{261D265E-A7B4-4946-AD0D-64054BD9CADD}" presName="root" presStyleCnt="0">
        <dgm:presLayoutVars>
          <dgm:dir/>
          <dgm:resizeHandles val="exact"/>
        </dgm:presLayoutVars>
      </dgm:prSet>
      <dgm:spPr/>
    </dgm:pt>
    <dgm:pt modelId="{53BB1FED-F5DA-4D66-A6A6-5EA50B1A3CBD}" type="pres">
      <dgm:prSet presAssocID="{261D265E-A7B4-4946-AD0D-64054BD9CADD}" presName="container" presStyleCnt="0">
        <dgm:presLayoutVars>
          <dgm:dir/>
          <dgm:resizeHandles val="exact"/>
        </dgm:presLayoutVars>
      </dgm:prSet>
      <dgm:spPr/>
    </dgm:pt>
    <dgm:pt modelId="{27212B56-5B67-4EB3-AC6B-B005F957CA88}" type="pres">
      <dgm:prSet presAssocID="{1BC401DA-AE9B-4F5C-944A-E30C3BE3D288}" presName="compNode" presStyleCnt="0"/>
      <dgm:spPr/>
    </dgm:pt>
    <dgm:pt modelId="{2B9C28E5-C82B-4380-A420-F7E661D18F6A}" type="pres">
      <dgm:prSet presAssocID="{1BC401DA-AE9B-4F5C-944A-E30C3BE3D288}" presName="iconBgRect" presStyleLbl="bgShp" presStyleIdx="0" presStyleCnt="5"/>
      <dgm:spPr/>
    </dgm:pt>
    <dgm:pt modelId="{8FE692B9-8F18-4CB7-B819-8A12993F813E}" type="pres">
      <dgm:prSet presAssocID="{1BC401DA-AE9B-4F5C-944A-E30C3BE3D288}" presName="iconRect" presStyleLbl="node1" presStyleIdx="0"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Newspaper"/>
        </a:ext>
      </dgm:extLst>
    </dgm:pt>
    <dgm:pt modelId="{D10F2933-04F9-4466-9E40-00321B136C06}" type="pres">
      <dgm:prSet presAssocID="{1BC401DA-AE9B-4F5C-944A-E30C3BE3D288}" presName="spaceRect" presStyleCnt="0"/>
      <dgm:spPr/>
    </dgm:pt>
    <dgm:pt modelId="{C577F4CC-A3A7-45A9-A902-4954EC9FA050}" type="pres">
      <dgm:prSet presAssocID="{1BC401DA-AE9B-4F5C-944A-E30C3BE3D288}" presName="textRect" presStyleLbl="revTx" presStyleIdx="0" presStyleCnt="5">
        <dgm:presLayoutVars>
          <dgm:chMax val="1"/>
          <dgm:chPref val="1"/>
        </dgm:presLayoutVars>
      </dgm:prSet>
      <dgm:spPr/>
    </dgm:pt>
    <dgm:pt modelId="{FDC4CCEE-43C0-4672-A37A-491FF34AA8BC}" type="pres">
      <dgm:prSet presAssocID="{76A102D1-8E3D-4193-AFF7-A35B7FA85E02}" presName="sibTrans" presStyleLbl="sibTrans2D1" presStyleIdx="0" presStyleCnt="0"/>
      <dgm:spPr/>
    </dgm:pt>
    <dgm:pt modelId="{69AC9D1D-7C23-4ED5-A7BA-10A1A373C91D}" type="pres">
      <dgm:prSet presAssocID="{D42D2A20-5651-4A4F-A7AA-A18CAE57EE2B}" presName="compNode" presStyleCnt="0"/>
      <dgm:spPr/>
    </dgm:pt>
    <dgm:pt modelId="{94278E55-D1EE-4CDF-BAD5-337230968986}" type="pres">
      <dgm:prSet presAssocID="{D42D2A20-5651-4A4F-A7AA-A18CAE57EE2B}" presName="iconBgRect" presStyleLbl="bgShp" presStyleIdx="1" presStyleCnt="5"/>
      <dgm:spPr/>
    </dgm:pt>
    <dgm:pt modelId="{EB4D32FC-71D3-4FB6-807D-EEDE1327DCF4}" type="pres">
      <dgm:prSet presAssocID="{D42D2A20-5651-4A4F-A7AA-A18CAE57EE2B}" presName="iconRect" presStyleLbl="node1" presStyleIdx="1"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Link"/>
        </a:ext>
      </dgm:extLst>
    </dgm:pt>
    <dgm:pt modelId="{F0FDCC51-3F7B-4ADA-96BF-9FE7D0C83257}" type="pres">
      <dgm:prSet presAssocID="{D42D2A20-5651-4A4F-A7AA-A18CAE57EE2B}" presName="spaceRect" presStyleCnt="0"/>
      <dgm:spPr/>
    </dgm:pt>
    <dgm:pt modelId="{1F9DE7A4-869E-4B01-BED1-02D163E2222C}" type="pres">
      <dgm:prSet presAssocID="{D42D2A20-5651-4A4F-A7AA-A18CAE57EE2B}" presName="textRect" presStyleLbl="revTx" presStyleIdx="1" presStyleCnt="5">
        <dgm:presLayoutVars>
          <dgm:chMax val="1"/>
          <dgm:chPref val="1"/>
        </dgm:presLayoutVars>
      </dgm:prSet>
      <dgm:spPr/>
    </dgm:pt>
    <dgm:pt modelId="{34DC764E-3988-492D-881F-AFA6667D7A9F}" type="pres">
      <dgm:prSet presAssocID="{28A01F10-2629-4484-87D7-51D26C243B3C}" presName="sibTrans" presStyleLbl="sibTrans2D1" presStyleIdx="0" presStyleCnt="0"/>
      <dgm:spPr/>
    </dgm:pt>
    <dgm:pt modelId="{78C1CD73-8304-47E1-B495-368B1F3BBCC7}" type="pres">
      <dgm:prSet presAssocID="{308A0376-F3CA-45ED-8F90-63D1D74DB0D3}" presName="compNode" presStyleCnt="0"/>
      <dgm:spPr/>
    </dgm:pt>
    <dgm:pt modelId="{191F505F-73FD-4298-B1EC-90505CB6F412}" type="pres">
      <dgm:prSet presAssocID="{308A0376-F3CA-45ED-8F90-63D1D74DB0D3}" presName="iconBgRect" presStyleLbl="bgShp" presStyleIdx="2" presStyleCnt="5"/>
      <dgm:spPr/>
    </dgm:pt>
    <dgm:pt modelId="{BEF946DA-7F8C-4E9A-BA97-F6A66C89403B}" type="pres">
      <dgm:prSet presAssocID="{308A0376-F3CA-45ED-8F90-63D1D74DB0D3}" presName="iconRect" presStyleLbl="node1" presStyleIdx="2"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Handshake"/>
        </a:ext>
      </dgm:extLst>
    </dgm:pt>
    <dgm:pt modelId="{DD61BD54-3BE2-4BBB-A5B4-8A24AA46BCD9}" type="pres">
      <dgm:prSet presAssocID="{308A0376-F3CA-45ED-8F90-63D1D74DB0D3}" presName="spaceRect" presStyleCnt="0"/>
      <dgm:spPr/>
    </dgm:pt>
    <dgm:pt modelId="{5A5B14EA-CFFE-462B-A933-65C8C04961A1}" type="pres">
      <dgm:prSet presAssocID="{308A0376-F3CA-45ED-8F90-63D1D74DB0D3}" presName="textRect" presStyleLbl="revTx" presStyleIdx="2" presStyleCnt="5">
        <dgm:presLayoutVars>
          <dgm:chMax val="1"/>
          <dgm:chPref val="1"/>
        </dgm:presLayoutVars>
      </dgm:prSet>
      <dgm:spPr/>
    </dgm:pt>
    <dgm:pt modelId="{B3436AE3-6B71-41DE-8513-38F6979F7CE8}" type="pres">
      <dgm:prSet presAssocID="{7F6A3D8D-E69E-4C7F-B46E-CFC85BDC4B60}" presName="sibTrans" presStyleLbl="sibTrans2D1" presStyleIdx="0" presStyleCnt="0"/>
      <dgm:spPr/>
    </dgm:pt>
    <dgm:pt modelId="{F0F678F4-E607-4A69-9D44-8C0AFE30010F}" type="pres">
      <dgm:prSet presAssocID="{D103CA9B-181A-4D4A-BD0A-99A60DEED9B4}" presName="compNode" presStyleCnt="0"/>
      <dgm:spPr/>
    </dgm:pt>
    <dgm:pt modelId="{D73C423A-E0BC-4CD6-93F4-1CF63C0E4F38}" type="pres">
      <dgm:prSet presAssocID="{D103CA9B-181A-4D4A-BD0A-99A60DEED9B4}" presName="iconBgRect" presStyleLbl="bgShp" presStyleIdx="3" presStyleCnt="5"/>
      <dgm:spPr/>
    </dgm:pt>
    <dgm:pt modelId="{AB641195-C2BA-4A56-889F-E132C580AC34}" type="pres">
      <dgm:prSet presAssocID="{D103CA9B-181A-4D4A-BD0A-99A60DEED9B4}" presName="iconRect" presStyleLbl="node1" presStyleIdx="3" presStyleCnt="5"/>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Envelope"/>
        </a:ext>
      </dgm:extLst>
    </dgm:pt>
    <dgm:pt modelId="{B2455E94-6560-4445-B6A5-483050DCCA5C}" type="pres">
      <dgm:prSet presAssocID="{D103CA9B-181A-4D4A-BD0A-99A60DEED9B4}" presName="spaceRect" presStyleCnt="0"/>
      <dgm:spPr/>
    </dgm:pt>
    <dgm:pt modelId="{72EC3486-6A0A-4729-9DD5-ECDE8BE9FF51}" type="pres">
      <dgm:prSet presAssocID="{D103CA9B-181A-4D4A-BD0A-99A60DEED9B4}" presName="textRect" presStyleLbl="revTx" presStyleIdx="3" presStyleCnt="5">
        <dgm:presLayoutVars>
          <dgm:chMax val="1"/>
          <dgm:chPref val="1"/>
        </dgm:presLayoutVars>
      </dgm:prSet>
      <dgm:spPr/>
    </dgm:pt>
    <dgm:pt modelId="{A1A7AA11-9281-417A-B6EA-36E9644C2EC5}" type="pres">
      <dgm:prSet presAssocID="{E3D1B1AC-B758-49D8-BB2E-8769AA4DB91B}" presName="sibTrans" presStyleLbl="sibTrans2D1" presStyleIdx="0" presStyleCnt="0"/>
      <dgm:spPr/>
    </dgm:pt>
    <dgm:pt modelId="{D1E8CD07-83DA-4517-BD6A-469E6D2A3E57}" type="pres">
      <dgm:prSet presAssocID="{83A40B9B-15D3-446E-A594-3ADED060C40A}" presName="compNode" presStyleCnt="0"/>
      <dgm:spPr/>
    </dgm:pt>
    <dgm:pt modelId="{2AA245C6-E1FD-4FA8-9D8F-561BDBA1C0D0}" type="pres">
      <dgm:prSet presAssocID="{83A40B9B-15D3-446E-A594-3ADED060C40A}" presName="iconBgRect" presStyleLbl="bgShp" presStyleIdx="4" presStyleCnt="5"/>
      <dgm:spPr/>
    </dgm:pt>
    <dgm:pt modelId="{C2351556-2A67-4E6A-9DCB-401AAA9EE664}" type="pres">
      <dgm:prSet presAssocID="{83A40B9B-15D3-446E-A594-3ADED060C40A}" presName="iconRect" presStyleLbl="node1" presStyleIdx="4" presStyleCnt="5"/>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dgm:spPr>
      <dgm:extLst>
        <a:ext uri="{E40237B7-FDA0-4F09-8148-C483321AD2D9}">
          <dgm14:cNvPr xmlns:dgm14="http://schemas.microsoft.com/office/drawing/2010/diagram" id="0" name="" descr="Classroom"/>
        </a:ext>
      </dgm:extLst>
    </dgm:pt>
    <dgm:pt modelId="{AA67E815-6D3D-4C50-B885-EEAB0ED1B61B}" type="pres">
      <dgm:prSet presAssocID="{83A40B9B-15D3-446E-A594-3ADED060C40A}" presName="spaceRect" presStyleCnt="0"/>
      <dgm:spPr/>
    </dgm:pt>
    <dgm:pt modelId="{3CAF1185-E093-4C24-A9D7-6593E159FF80}" type="pres">
      <dgm:prSet presAssocID="{83A40B9B-15D3-446E-A594-3ADED060C40A}" presName="textRect" presStyleLbl="revTx" presStyleIdx="4" presStyleCnt="5" custScaleX="138468" custLinFactNeighborX="18316" custLinFactNeighborY="-3981">
        <dgm:presLayoutVars>
          <dgm:chMax val="1"/>
          <dgm:chPref val="1"/>
        </dgm:presLayoutVars>
      </dgm:prSet>
      <dgm:spPr/>
    </dgm:pt>
  </dgm:ptLst>
  <dgm:cxnLst>
    <dgm:cxn modelId="{2A216E07-3F82-4917-9DAB-A829118EB439}" type="presOf" srcId="{7F6A3D8D-E69E-4C7F-B46E-CFC85BDC4B60}" destId="{B3436AE3-6B71-41DE-8513-38F6979F7CE8}" srcOrd="0" destOrd="0" presId="urn:microsoft.com/office/officeart/2018/2/layout/IconCircleList"/>
    <dgm:cxn modelId="{2416A00C-B0A9-4706-8234-847E8B6D562E}" type="presOf" srcId="{D42D2A20-5651-4A4F-A7AA-A18CAE57EE2B}" destId="{1F9DE7A4-869E-4B01-BED1-02D163E2222C}" srcOrd="0" destOrd="0" presId="urn:microsoft.com/office/officeart/2018/2/layout/IconCircleList"/>
    <dgm:cxn modelId="{6E4C711C-F800-4A4F-BB92-9EE25143ECAA}" type="presOf" srcId="{28A01F10-2629-4484-87D7-51D26C243B3C}" destId="{34DC764E-3988-492D-881F-AFA6667D7A9F}" srcOrd="0" destOrd="0" presId="urn:microsoft.com/office/officeart/2018/2/layout/IconCircleList"/>
    <dgm:cxn modelId="{F14E052E-227B-4C78-8ABB-3D9700225F3F}" srcId="{261D265E-A7B4-4946-AD0D-64054BD9CADD}" destId="{83A40B9B-15D3-446E-A594-3ADED060C40A}" srcOrd="4" destOrd="0" parTransId="{DC0C4EB1-772C-470E-8BAB-10DAD530FF4A}" sibTransId="{B1053754-09CC-4D16-B12C-FB2955B3546F}"/>
    <dgm:cxn modelId="{F96FF766-7399-4F0B-A5D7-EA1714E47E25}" type="presOf" srcId="{83A40B9B-15D3-446E-A594-3ADED060C40A}" destId="{3CAF1185-E093-4C24-A9D7-6593E159FF80}" srcOrd="0" destOrd="0" presId="urn:microsoft.com/office/officeart/2018/2/layout/IconCircleList"/>
    <dgm:cxn modelId="{277B2D6B-E252-469F-9594-85A05FE36458}" type="presOf" srcId="{1BC401DA-AE9B-4F5C-944A-E30C3BE3D288}" destId="{C577F4CC-A3A7-45A9-A902-4954EC9FA050}" srcOrd="0" destOrd="0" presId="urn:microsoft.com/office/officeart/2018/2/layout/IconCircleList"/>
    <dgm:cxn modelId="{9958C550-AED3-44F7-BF03-8123C10F2E32}" type="presOf" srcId="{261D265E-A7B4-4946-AD0D-64054BD9CADD}" destId="{AAF29601-B6E1-448B-B37C-6EB585C99920}" srcOrd="0" destOrd="0" presId="urn:microsoft.com/office/officeart/2018/2/layout/IconCircleList"/>
    <dgm:cxn modelId="{65DC458B-8ADA-4A1C-B5AC-763D480010D6}" srcId="{261D265E-A7B4-4946-AD0D-64054BD9CADD}" destId="{D42D2A20-5651-4A4F-A7AA-A18CAE57EE2B}" srcOrd="1" destOrd="0" parTransId="{55415D8B-7B2E-40FA-81AC-CB588BF46D93}" sibTransId="{28A01F10-2629-4484-87D7-51D26C243B3C}"/>
    <dgm:cxn modelId="{729AB5AA-1A42-447D-8705-38FD14C11F6C}" srcId="{261D265E-A7B4-4946-AD0D-64054BD9CADD}" destId="{D103CA9B-181A-4D4A-BD0A-99A60DEED9B4}" srcOrd="3" destOrd="0" parTransId="{9381C99A-FA36-48A6-995A-738F59D494F5}" sibTransId="{E3D1B1AC-B758-49D8-BB2E-8769AA4DB91B}"/>
    <dgm:cxn modelId="{8F15D9B4-097B-4CBE-BFBB-626135146AA2}" srcId="{261D265E-A7B4-4946-AD0D-64054BD9CADD}" destId="{1BC401DA-AE9B-4F5C-944A-E30C3BE3D288}" srcOrd="0" destOrd="0" parTransId="{92522B32-5159-45E7-B8AD-62A79E7CFA34}" sibTransId="{76A102D1-8E3D-4193-AFF7-A35B7FA85E02}"/>
    <dgm:cxn modelId="{F69310BC-B7D0-4168-9738-2713FBE5FAB3}" type="presOf" srcId="{D103CA9B-181A-4D4A-BD0A-99A60DEED9B4}" destId="{72EC3486-6A0A-4729-9DD5-ECDE8BE9FF51}" srcOrd="0" destOrd="0" presId="urn:microsoft.com/office/officeart/2018/2/layout/IconCircleList"/>
    <dgm:cxn modelId="{D27CD7DF-CC11-47F1-B1BF-B063120E0EDB}" srcId="{261D265E-A7B4-4946-AD0D-64054BD9CADD}" destId="{308A0376-F3CA-45ED-8F90-63D1D74DB0D3}" srcOrd="2" destOrd="0" parTransId="{9ADC7C46-DA45-4D39-96A2-D4ED91B52C06}" sibTransId="{7F6A3D8D-E69E-4C7F-B46E-CFC85BDC4B60}"/>
    <dgm:cxn modelId="{382768EB-8821-4DCB-9320-104987647147}" type="presOf" srcId="{E3D1B1AC-B758-49D8-BB2E-8769AA4DB91B}" destId="{A1A7AA11-9281-417A-B6EA-36E9644C2EC5}" srcOrd="0" destOrd="0" presId="urn:microsoft.com/office/officeart/2018/2/layout/IconCircleList"/>
    <dgm:cxn modelId="{A3EAEEF1-B3EC-46C6-8F60-E202630FB737}" type="presOf" srcId="{76A102D1-8E3D-4193-AFF7-A35B7FA85E02}" destId="{FDC4CCEE-43C0-4672-A37A-491FF34AA8BC}" srcOrd="0" destOrd="0" presId="urn:microsoft.com/office/officeart/2018/2/layout/IconCircleList"/>
    <dgm:cxn modelId="{99904CF8-1C92-4362-A047-903ED5940D54}" type="presOf" srcId="{308A0376-F3CA-45ED-8F90-63D1D74DB0D3}" destId="{5A5B14EA-CFFE-462B-A933-65C8C04961A1}" srcOrd="0" destOrd="0" presId="urn:microsoft.com/office/officeart/2018/2/layout/IconCircleList"/>
    <dgm:cxn modelId="{8BEBAB3C-0B5C-4E27-BFE6-39C3FAF8806C}" type="presParOf" srcId="{AAF29601-B6E1-448B-B37C-6EB585C99920}" destId="{53BB1FED-F5DA-4D66-A6A6-5EA50B1A3CBD}" srcOrd="0" destOrd="0" presId="urn:microsoft.com/office/officeart/2018/2/layout/IconCircleList"/>
    <dgm:cxn modelId="{C258CE52-BCA3-4749-ADB4-0F43BA8591A6}" type="presParOf" srcId="{53BB1FED-F5DA-4D66-A6A6-5EA50B1A3CBD}" destId="{27212B56-5B67-4EB3-AC6B-B005F957CA88}" srcOrd="0" destOrd="0" presId="urn:microsoft.com/office/officeart/2018/2/layout/IconCircleList"/>
    <dgm:cxn modelId="{5F16C33B-1BD8-4723-9CDA-E1636EAF64D3}" type="presParOf" srcId="{27212B56-5B67-4EB3-AC6B-B005F957CA88}" destId="{2B9C28E5-C82B-4380-A420-F7E661D18F6A}" srcOrd="0" destOrd="0" presId="urn:microsoft.com/office/officeart/2018/2/layout/IconCircleList"/>
    <dgm:cxn modelId="{20EC5B60-FE4B-446F-9D22-CA45043A6B35}" type="presParOf" srcId="{27212B56-5B67-4EB3-AC6B-B005F957CA88}" destId="{8FE692B9-8F18-4CB7-B819-8A12993F813E}" srcOrd="1" destOrd="0" presId="urn:microsoft.com/office/officeart/2018/2/layout/IconCircleList"/>
    <dgm:cxn modelId="{C51D6B8A-3796-4290-8FFB-2F7794FF66F8}" type="presParOf" srcId="{27212B56-5B67-4EB3-AC6B-B005F957CA88}" destId="{D10F2933-04F9-4466-9E40-00321B136C06}" srcOrd="2" destOrd="0" presId="urn:microsoft.com/office/officeart/2018/2/layout/IconCircleList"/>
    <dgm:cxn modelId="{148DED54-BF08-4C88-8EDA-3F5F40B8AEAD}" type="presParOf" srcId="{27212B56-5B67-4EB3-AC6B-B005F957CA88}" destId="{C577F4CC-A3A7-45A9-A902-4954EC9FA050}" srcOrd="3" destOrd="0" presId="urn:microsoft.com/office/officeart/2018/2/layout/IconCircleList"/>
    <dgm:cxn modelId="{3BA29AE8-0D8E-4936-8B03-0658DFCBD5EA}" type="presParOf" srcId="{53BB1FED-F5DA-4D66-A6A6-5EA50B1A3CBD}" destId="{FDC4CCEE-43C0-4672-A37A-491FF34AA8BC}" srcOrd="1" destOrd="0" presId="urn:microsoft.com/office/officeart/2018/2/layout/IconCircleList"/>
    <dgm:cxn modelId="{0F1B6261-EE25-413E-AF86-D8B27D548758}" type="presParOf" srcId="{53BB1FED-F5DA-4D66-A6A6-5EA50B1A3CBD}" destId="{69AC9D1D-7C23-4ED5-A7BA-10A1A373C91D}" srcOrd="2" destOrd="0" presId="urn:microsoft.com/office/officeart/2018/2/layout/IconCircleList"/>
    <dgm:cxn modelId="{AA3F01C7-A76B-49FF-905A-FBACD865BF47}" type="presParOf" srcId="{69AC9D1D-7C23-4ED5-A7BA-10A1A373C91D}" destId="{94278E55-D1EE-4CDF-BAD5-337230968986}" srcOrd="0" destOrd="0" presId="urn:microsoft.com/office/officeart/2018/2/layout/IconCircleList"/>
    <dgm:cxn modelId="{85D18841-6417-4209-866E-F716029F4AB8}" type="presParOf" srcId="{69AC9D1D-7C23-4ED5-A7BA-10A1A373C91D}" destId="{EB4D32FC-71D3-4FB6-807D-EEDE1327DCF4}" srcOrd="1" destOrd="0" presId="urn:microsoft.com/office/officeart/2018/2/layout/IconCircleList"/>
    <dgm:cxn modelId="{A4FB013E-763C-43DB-BF3B-6DA9014D45A4}" type="presParOf" srcId="{69AC9D1D-7C23-4ED5-A7BA-10A1A373C91D}" destId="{F0FDCC51-3F7B-4ADA-96BF-9FE7D0C83257}" srcOrd="2" destOrd="0" presId="urn:microsoft.com/office/officeart/2018/2/layout/IconCircleList"/>
    <dgm:cxn modelId="{5DDC6013-4023-4903-BFC5-B6FF08F97790}" type="presParOf" srcId="{69AC9D1D-7C23-4ED5-A7BA-10A1A373C91D}" destId="{1F9DE7A4-869E-4B01-BED1-02D163E2222C}" srcOrd="3" destOrd="0" presId="urn:microsoft.com/office/officeart/2018/2/layout/IconCircleList"/>
    <dgm:cxn modelId="{7FBA3DB8-079C-4B77-AAC8-17DE88BAD565}" type="presParOf" srcId="{53BB1FED-F5DA-4D66-A6A6-5EA50B1A3CBD}" destId="{34DC764E-3988-492D-881F-AFA6667D7A9F}" srcOrd="3" destOrd="0" presId="urn:microsoft.com/office/officeart/2018/2/layout/IconCircleList"/>
    <dgm:cxn modelId="{CC7DB260-9193-4935-ADE6-3D2C1498FE28}" type="presParOf" srcId="{53BB1FED-F5DA-4D66-A6A6-5EA50B1A3CBD}" destId="{78C1CD73-8304-47E1-B495-368B1F3BBCC7}" srcOrd="4" destOrd="0" presId="urn:microsoft.com/office/officeart/2018/2/layout/IconCircleList"/>
    <dgm:cxn modelId="{903EE29E-F628-4143-955C-AF6C00C956EA}" type="presParOf" srcId="{78C1CD73-8304-47E1-B495-368B1F3BBCC7}" destId="{191F505F-73FD-4298-B1EC-90505CB6F412}" srcOrd="0" destOrd="0" presId="urn:microsoft.com/office/officeart/2018/2/layout/IconCircleList"/>
    <dgm:cxn modelId="{C95F1122-7189-4C4C-A25F-443FDD4E2384}" type="presParOf" srcId="{78C1CD73-8304-47E1-B495-368B1F3BBCC7}" destId="{BEF946DA-7F8C-4E9A-BA97-F6A66C89403B}" srcOrd="1" destOrd="0" presId="urn:microsoft.com/office/officeart/2018/2/layout/IconCircleList"/>
    <dgm:cxn modelId="{45D3E97D-5505-41E8-8E96-399E8D0743EB}" type="presParOf" srcId="{78C1CD73-8304-47E1-B495-368B1F3BBCC7}" destId="{DD61BD54-3BE2-4BBB-A5B4-8A24AA46BCD9}" srcOrd="2" destOrd="0" presId="urn:microsoft.com/office/officeart/2018/2/layout/IconCircleList"/>
    <dgm:cxn modelId="{BCF9D448-1C97-4B8C-B8E7-342746FF86FB}" type="presParOf" srcId="{78C1CD73-8304-47E1-B495-368B1F3BBCC7}" destId="{5A5B14EA-CFFE-462B-A933-65C8C04961A1}" srcOrd="3" destOrd="0" presId="urn:microsoft.com/office/officeart/2018/2/layout/IconCircleList"/>
    <dgm:cxn modelId="{569AE8DA-F8CC-4315-A25E-8FAF86AAC49B}" type="presParOf" srcId="{53BB1FED-F5DA-4D66-A6A6-5EA50B1A3CBD}" destId="{B3436AE3-6B71-41DE-8513-38F6979F7CE8}" srcOrd="5" destOrd="0" presId="urn:microsoft.com/office/officeart/2018/2/layout/IconCircleList"/>
    <dgm:cxn modelId="{994C2F23-8B53-43EF-9D6D-924E8241E685}" type="presParOf" srcId="{53BB1FED-F5DA-4D66-A6A6-5EA50B1A3CBD}" destId="{F0F678F4-E607-4A69-9D44-8C0AFE30010F}" srcOrd="6" destOrd="0" presId="urn:microsoft.com/office/officeart/2018/2/layout/IconCircleList"/>
    <dgm:cxn modelId="{F7B1F5AB-26BF-4DAF-9F59-B1C56B9F74B9}" type="presParOf" srcId="{F0F678F4-E607-4A69-9D44-8C0AFE30010F}" destId="{D73C423A-E0BC-4CD6-93F4-1CF63C0E4F38}" srcOrd="0" destOrd="0" presId="urn:microsoft.com/office/officeart/2018/2/layout/IconCircleList"/>
    <dgm:cxn modelId="{C4E33F2D-54EF-4EBB-A20A-393837D3C88E}" type="presParOf" srcId="{F0F678F4-E607-4A69-9D44-8C0AFE30010F}" destId="{AB641195-C2BA-4A56-889F-E132C580AC34}" srcOrd="1" destOrd="0" presId="urn:microsoft.com/office/officeart/2018/2/layout/IconCircleList"/>
    <dgm:cxn modelId="{06B67F82-EFC3-4898-91AB-BF8277B6719D}" type="presParOf" srcId="{F0F678F4-E607-4A69-9D44-8C0AFE30010F}" destId="{B2455E94-6560-4445-B6A5-483050DCCA5C}" srcOrd="2" destOrd="0" presId="urn:microsoft.com/office/officeart/2018/2/layout/IconCircleList"/>
    <dgm:cxn modelId="{E81A20F6-874F-49AE-9B7C-2985DB7217C7}" type="presParOf" srcId="{F0F678F4-E607-4A69-9D44-8C0AFE30010F}" destId="{72EC3486-6A0A-4729-9DD5-ECDE8BE9FF51}" srcOrd="3" destOrd="0" presId="urn:microsoft.com/office/officeart/2018/2/layout/IconCircleList"/>
    <dgm:cxn modelId="{4121B0F6-1992-49B5-9502-9523BC11563D}" type="presParOf" srcId="{53BB1FED-F5DA-4D66-A6A6-5EA50B1A3CBD}" destId="{A1A7AA11-9281-417A-B6EA-36E9644C2EC5}" srcOrd="7" destOrd="0" presId="urn:microsoft.com/office/officeart/2018/2/layout/IconCircleList"/>
    <dgm:cxn modelId="{604D4499-0347-4850-9E46-AF6FF2D9B81B}" type="presParOf" srcId="{53BB1FED-F5DA-4D66-A6A6-5EA50B1A3CBD}" destId="{D1E8CD07-83DA-4517-BD6A-469E6D2A3E57}" srcOrd="8" destOrd="0" presId="urn:microsoft.com/office/officeart/2018/2/layout/IconCircleList"/>
    <dgm:cxn modelId="{7EA17C68-9E2C-4DEB-8E92-2CE4B69004E7}" type="presParOf" srcId="{D1E8CD07-83DA-4517-BD6A-469E6D2A3E57}" destId="{2AA245C6-E1FD-4FA8-9D8F-561BDBA1C0D0}" srcOrd="0" destOrd="0" presId="urn:microsoft.com/office/officeart/2018/2/layout/IconCircleList"/>
    <dgm:cxn modelId="{53777651-259D-4949-B714-25993455395A}" type="presParOf" srcId="{D1E8CD07-83DA-4517-BD6A-469E6D2A3E57}" destId="{C2351556-2A67-4E6A-9DCB-401AAA9EE664}" srcOrd="1" destOrd="0" presId="urn:microsoft.com/office/officeart/2018/2/layout/IconCircleList"/>
    <dgm:cxn modelId="{D3360126-E375-4EE6-98FF-6EE4E7055E62}" type="presParOf" srcId="{D1E8CD07-83DA-4517-BD6A-469E6D2A3E57}" destId="{AA67E815-6D3D-4C50-B885-EEAB0ED1B61B}" srcOrd="2" destOrd="0" presId="urn:microsoft.com/office/officeart/2018/2/layout/IconCircleList"/>
    <dgm:cxn modelId="{18AAB7E2-35F7-4236-9984-C603A916981F}" type="presParOf" srcId="{D1E8CD07-83DA-4517-BD6A-469E6D2A3E57}" destId="{3CAF1185-E093-4C24-A9D7-6593E159FF8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C28E5-C82B-4380-A420-F7E661D18F6A}">
      <dsp:nvSpPr>
        <dsp:cNvPr id="0" name=""/>
        <dsp:cNvSpPr/>
      </dsp:nvSpPr>
      <dsp:spPr>
        <a:xfrm>
          <a:off x="301434"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E692B9-8F18-4CB7-B819-8A12993F813E}">
      <dsp:nvSpPr>
        <dsp:cNvPr id="0" name=""/>
        <dsp:cNvSpPr/>
      </dsp:nvSpPr>
      <dsp:spPr>
        <a:xfrm>
          <a:off x="495250" y="1015908"/>
          <a:ext cx="535302" cy="5353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77F4CC-A3A7-45A9-A902-4954EC9FA050}">
      <dsp:nvSpPr>
        <dsp:cNvPr id="0" name=""/>
        <dsp:cNvSpPr/>
      </dsp:nvSpPr>
      <dsp:spPr>
        <a:xfrm>
          <a:off x="1422141"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t>Keep up-to-date by reading o</a:t>
          </a:r>
          <a:br>
            <a:rPr lang="en-GB" sz="1400" kern="1200" dirty="0"/>
          </a:br>
          <a:r>
            <a:rPr lang="en-GB" sz="1400" kern="1200" dirty="0"/>
            <a:t>latest </a:t>
          </a:r>
          <a:r>
            <a:rPr lang="en-GB" sz="1600" b="1" kern="1200" dirty="0">
              <a:solidFill>
                <a:srgbClr val="00B0F0"/>
              </a:solidFill>
            </a:rPr>
            <a:t>Families First: </a:t>
          </a:r>
          <a:br>
            <a:rPr lang="en-GB" sz="1400" kern="1200" dirty="0"/>
          </a:br>
          <a:r>
            <a:rPr lang="en-GB" sz="1400" kern="1200" dirty="0">
              <a:hlinkClick xmlns:r="http://schemas.openxmlformats.org/officeDocument/2006/relationships" r:id="rId3"/>
            </a:rPr>
            <a:t>Families First News  </a:t>
          </a:r>
          <a:r>
            <a:rPr lang="en-GB" sz="1400" kern="1200" dirty="0"/>
            <a:t>		</a:t>
          </a:r>
          <a:br>
            <a:rPr lang="en-GB" sz="1400" kern="1200" dirty="0"/>
          </a:br>
          <a:endParaRPr lang="en-US" sz="1400" kern="1200" dirty="0"/>
        </a:p>
      </dsp:txBody>
      <dsp:txXfrm>
        <a:off x="1422141" y="822092"/>
        <a:ext cx="2175491" cy="922935"/>
      </dsp:txXfrm>
    </dsp:sp>
    <dsp:sp modelId="{94278E55-D1EE-4CDF-BAD5-337230968986}">
      <dsp:nvSpPr>
        <dsp:cNvPr id="0" name=""/>
        <dsp:cNvSpPr/>
      </dsp:nvSpPr>
      <dsp:spPr>
        <a:xfrm>
          <a:off x="3976696"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4D32FC-71D3-4FB6-807D-EEDE1327DCF4}">
      <dsp:nvSpPr>
        <dsp:cNvPr id="0" name=""/>
        <dsp:cNvSpPr/>
      </dsp:nvSpPr>
      <dsp:spPr>
        <a:xfrm>
          <a:off x="4170512" y="1015908"/>
          <a:ext cx="535302" cy="53530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DE7A4-869E-4B01-BED1-02D163E2222C}">
      <dsp:nvSpPr>
        <dsp:cNvPr id="0" name=""/>
        <dsp:cNvSpPr/>
      </dsp:nvSpPr>
      <dsp:spPr>
        <a:xfrm>
          <a:off x="5097403"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Link to support for families:-</a:t>
          </a:r>
          <a:br>
            <a:rPr lang="en-GB" sz="1400" kern="1200" dirty="0">
              <a:solidFill>
                <a:prstClr val="black">
                  <a:hueOff val="0"/>
                  <a:satOff val="0"/>
                  <a:lumOff val="0"/>
                  <a:alphaOff val="0"/>
                </a:prstClr>
              </a:solidFill>
              <a:latin typeface="Calibri" panose="020F0502020204030204"/>
              <a:ea typeface="+mn-ea"/>
              <a:cs typeface="+mn-cs"/>
            </a:rPr>
          </a:br>
          <a:r>
            <a:rPr lang="en-GB" sz="1600" b="1" kern="1200" dirty="0">
              <a:solidFill>
                <a:srgbClr val="00B0F0"/>
              </a:solidFill>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Families First Website</a:t>
          </a:r>
          <a:br>
            <a:rPr lang="en-GB" sz="1400" kern="1200" dirty="0">
              <a:solidFill>
                <a:prstClr val="black">
                  <a:hueOff val="0"/>
                  <a:satOff val="0"/>
                  <a:lumOff val="0"/>
                  <a:alphaOff val="0"/>
                </a:prstClr>
              </a:solidFill>
              <a:latin typeface="Calibri" panose="020F0502020204030204"/>
              <a:ea typeface="+mn-ea"/>
              <a:cs typeface="+mn-cs"/>
            </a:rPr>
          </a:br>
          <a:endParaRPr lang="en-US" sz="1400" kern="1200" dirty="0">
            <a:solidFill>
              <a:prstClr val="black">
                <a:hueOff val="0"/>
                <a:satOff val="0"/>
                <a:lumOff val="0"/>
                <a:alphaOff val="0"/>
              </a:prstClr>
            </a:solidFill>
            <a:latin typeface="Calibri" panose="020F0502020204030204"/>
            <a:ea typeface="+mn-ea"/>
            <a:cs typeface="+mn-cs"/>
          </a:endParaRPr>
        </a:p>
      </dsp:txBody>
      <dsp:txXfrm>
        <a:off x="5097403" y="822092"/>
        <a:ext cx="2175491" cy="922935"/>
      </dsp:txXfrm>
    </dsp:sp>
    <dsp:sp modelId="{191F505F-73FD-4298-B1EC-90505CB6F412}">
      <dsp:nvSpPr>
        <dsp:cNvPr id="0" name=""/>
        <dsp:cNvSpPr/>
      </dsp:nvSpPr>
      <dsp:spPr>
        <a:xfrm>
          <a:off x="7651957" y="822092"/>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F946DA-7F8C-4E9A-BA97-F6A66C89403B}">
      <dsp:nvSpPr>
        <dsp:cNvPr id="0" name=""/>
        <dsp:cNvSpPr/>
      </dsp:nvSpPr>
      <dsp:spPr>
        <a:xfrm>
          <a:off x="7845774" y="1015908"/>
          <a:ext cx="535302" cy="5353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B14EA-CFFE-462B-A933-65C8C04961A1}">
      <dsp:nvSpPr>
        <dsp:cNvPr id="0" name=""/>
        <dsp:cNvSpPr/>
      </dsp:nvSpPr>
      <dsp:spPr>
        <a:xfrm>
          <a:off x="8772665" y="822092"/>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b="1" kern="1200" dirty="0">
              <a:solidFill>
                <a:srgbClr val="00B0F0"/>
              </a:solidFill>
              <a:latin typeface="Calibri" panose="020F0502020204030204"/>
              <a:ea typeface="+mn-ea"/>
              <a:cs typeface="+mn-cs"/>
            </a:rPr>
            <a:t>Professionals</a:t>
          </a:r>
          <a:r>
            <a:rPr lang="en-GB" sz="1400" kern="1200" dirty="0">
              <a:solidFill>
                <a:prstClr val="black">
                  <a:hueOff val="0"/>
                  <a:satOff val="0"/>
                  <a:lumOff val="0"/>
                  <a:alphaOff val="0"/>
                </a:prstClr>
              </a:solidFill>
              <a:latin typeface="Calibri" panose="020F0502020204030204"/>
              <a:ea typeface="+mn-ea"/>
              <a:cs typeface="+mn-cs"/>
            </a:rPr>
            <a:t> area:-</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9">
                <a:extLst>
                  <a:ext uri="{A12FA001-AC4F-418D-AE19-62706E023703}">
                    <ahyp:hlinkClr xmlns:ahyp="http://schemas.microsoft.com/office/drawing/2018/hyperlinkcolor" val="tx"/>
                  </a:ext>
                </a:extLst>
              </a:hlinkClick>
            </a:rPr>
            <a:t>Early Help – information for professionals and partners </a:t>
          </a:r>
          <a:endParaRPr lang="en-US" sz="1400" kern="1200" dirty="0">
            <a:solidFill>
              <a:prstClr val="black">
                <a:hueOff val="0"/>
                <a:satOff val="0"/>
                <a:lumOff val="0"/>
                <a:alphaOff val="0"/>
              </a:prstClr>
            </a:solidFill>
            <a:latin typeface="Calibri" panose="020F0502020204030204"/>
            <a:ea typeface="+mn-ea"/>
            <a:cs typeface="+mn-cs"/>
          </a:endParaRPr>
        </a:p>
      </dsp:txBody>
      <dsp:txXfrm>
        <a:off x="8772665" y="822092"/>
        <a:ext cx="2175491" cy="922935"/>
      </dsp:txXfrm>
    </dsp:sp>
    <dsp:sp modelId="{D73C423A-E0BC-4CD6-93F4-1CF63C0E4F38}">
      <dsp:nvSpPr>
        <dsp:cNvPr id="0" name=""/>
        <dsp:cNvSpPr/>
      </dsp:nvSpPr>
      <dsp:spPr>
        <a:xfrm>
          <a:off x="301434" y="2459858"/>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641195-C2BA-4A56-889F-E132C580AC34}">
      <dsp:nvSpPr>
        <dsp:cNvPr id="0" name=""/>
        <dsp:cNvSpPr/>
      </dsp:nvSpPr>
      <dsp:spPr>
        <a:xfrm>
          <a:off x="495250" y="2653674"/>
          <a:ext cx="535302" cy="535302"/>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EC3486-6A0A-4729-9DD5-ECDE8BE9FF51}">
      <dsp:nvSpPr>
        <dsp:cNvPr id="0" name=""/>
        <dsp:cNvSpPr/>
      </dsp:nvSpPr>
      <dsp:spPr>
        <a:xfrm>
          <a:off x="1422141" y="2459858"/>
          <a:ext cx="2175491"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For Families First partnership </a:t>
          </a:r>
          <a:br>
            <a:rPr lang="en-GB" sz="1400" kern="1200" dirty="0">
              <a:solidFill>
                <a:prstClr val="black">
                  <a:hueOff val="0"/>
                  <a:satOff val="0"/>
                  <a:lumOff val="0"/>
                  <a:alphaOff val="0"/>
                </a:prstClr>
              </a:solidFill>
              <a:latin typeface="Calibri" panose="020F0502020204030204"/>
              <a:ea typeface="+mn-ea"/>
              <a:cs typeface="+mn-cs"/>
            </a:rPr>
          </a:br>
          <a:r>
            <a:rPr lang="en-GB" sz="1400" kern="1200" dirty="0">
              <a:solidFill>
                <a:prstClr val="black">
                  <a:hueOff val="0"/>
                  <a:satOff val="0"/>
                  <a:lumOff val="0"/>
                  <a:alphaOff val="0"/>
                </a:prstClr>
              </a:solidFill>
              <a:latin typeface="Calibri" panose="020F0502020204030204"/>
              <a:ea typeface="+mn-ea"/>
              <a:cs typeface="+mn-cs"/>
            </a:rPr>
            <a:t>groups, news sharing and general info email:-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12">
                <a:extLst>
                  <a:ext uri="{A12FA001-AC4F-418D-AE19-62706E023703}">
                    <ahyp:hlinkClr xmlns:ahyp="http://schemas.microsoft.com/office/drawing/2018/hyperlinkcolor" val="tx"/>
                  </a:ext>
                </a:extLst>
              </a:hlinkClick>
            </a:rPr>
            <a:t>familiesfirst.support@hertfordshire.gov.uk</a:t>
          </a:r>
          <a:endParaRPr lang="en-US" sz="1400" kern="1200" dirty="0">
            <a:solidFill>
              <a:prstClr val="black">
                <a:hueOff val="0"/>
                <a:satOff val="0"/>
                <a:lumOff val="0"/>
                <a:alphaOff val="0"/>
              </a:prstClr>
            </a:solidFill>
            <a:latin typeface="Calibri" panose="020F0502020204030204"/>
            <a:ea typeface="+mn-ea"/>
            <a:cs typeface="+mn-cs"/>
          </a:endParaRPr>
        </a:p>
      </dsp:txBody>
      <dsp:txXfrm>
        <a:off x="1422141" y="2459858"/>
        <a:ext cx="2175491" cy="922935"/>
      </dsp:txXfrm>
    </dsp:sp>
    <dsp:sp modelId="{2AA245C6-E1FD-4FA8-9D8F-561BDBA1C0D0}">
      <dsp:nvSpPr>
        <dsp:cNvPr id="0" name=""/>
        <dsp:cNvSpPr/>
      </dsp:nvSpPr>
      <dsp:spPr>
        <a:xfrm>
          <a:off x="3976696" y="2459858"/>
          <a:ext cx="922935" cy="92293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351556-2A67-4E6A-9DCB-401AAA9EE664}">
      <dsp:nvSpPr>
        <dsp:cNvPr id="0" name=""/>
        <dsp:cNvSpPr/>
      </dsp:nvSpPr>
      <dsp:spPr>
        <a:xfrm>
          <a:off x="4170512" y="2653674"/>
          <a:ext cx="535302" cy="5353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AF1185-E093-4C24-A9D7-6593E159FF80}">
      <dsp:nvSpPr>
        <dsp:cNvPr id="0" name=""/>
        <dsp:cNvSpPr/>
      </dsp:nvSpPr>
      <dsp:spPr>
        <a:xfrm>
          <a:off x="5077432" y="2423116"/>
          <a:ext cx="3012359" cy="92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dirty="0">
              <a:solidFill>
                <a:prstClr val="black">
                  <a:hueOff val="0"/>
                  <a:satOff val="0"/>
                  <a:lumOff val="0"/>
                  <a:alphaOff val="0"/>
                </a:prstClr>
              </a:solidFill>
              <a:latin typeface="Calibri" panose="020F0502020204030204"/>
              <a:ea typeface="+mn-ea"/>
              <a:cs typeface="+mn-cs"/>
            </a:rPr>
            <a:t>Ensure your service is listed on the </a:t>
          </a:r>
          <a:r>
            <a:rPr lang="en-GB" sz="1600" b="1" kern="1200" dirty="0">
              <a:solidFill>
                <a:srgbClr val="00B0F0"/>
              </a:solidFill>
              <a:latin typeface="Calibri" panose="020F0502020204030204"/>
              <a:ea typeface="+mn-ea"/>
              <a:cs typeface="+mn-cs"/>
            </a:rPr>
            <a:t>Hertfordshire Directory</a:t>
          </a:r>
          <a:r>
            <a:rPr lang="en-GB" sz="1400" kern="1200" dirty="0">
              <a:solidFill>
                <a:prstClr val="black">
                  <a:hueOff val="0"/>
                  <a:satOff val="0"/>
                  <a:lumOff val="0"/>
                  <a:alphaOff val="0"/>
                </a:prstClr>
              </a:solidFill>
              <a:latin typeface="Calibri" panose="020F0502020204030204"/>
              <a:ea typeface="+mn-ea"/>
              <a:cs typeface="+mn-cs"/>
            </a:rPr>
            <a:t>:- </a:t>
          </a:r>
          <a:r>
            <a:rPr lang="en-GB" sz="1400" kern="1200" dirty="0">
              <a:solidFill>
                <a:prstClr val="black">
                  <a:hueOff val="0"/>
                  <a:satOff val="0"/>
                  <a:lumOff val="0"/>
                  <a:alphaOff val="0"/>
                </a:prstClr>
              </a:solidFill>
              <a:latin typeface="Calibri" panose="020F0502020204030204"/>
              <a:ea typeface="+mn-ea"/>
              <a:cs typeface="+mn-cs"/>
              <a:hlinkClick xmlns:r="http://schemas.openxmlformats.org/officeDocument/2006/relationships" r:id="rId15">
                <a:extLst>
                  <a:ext uri="{A12FA001-AC4F-418D-AE19-62706E023703}">
                    <ahyp:hlinkClr xmlns:ahyp="http://schemas.microsoft.com/office/drawing/2018/hyperlinkcolor" val="tx"/>
                  </a:ext>
                </a:extLst>
              </a:hlinkClick>
            </a:rPr>
            <a:t>Register to add a listing | Hertfordshire Directory</a:t>
          </a:r>
          <a:endParaRPr lang="en-US" sz="1400" kern="1200" dirty="0">
            <a:solidFill>
              <a:prstClr val="black">
                <a:hueOff val="0"/>
                <a:satOff val="0"/>
                <a:lumOff val="0"/>
                <a:alphaOff val="0"/>
              </a:prstClr>
            </a:solidFill>
            <a:latin typeface="Calibri" panose="020F0502020204030204"/>
            <a:ea typeface="+mn-ea"/>
            <a:cs typeface="+mn-cs"/>
          </a:endParaRPr>
        </a:p>
      </dsp:txBody>
      <dsp:txXfrm>
        <a:off x="5077432" y="2423116"/>
        <a:ext cx="3012359" cy="92293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B53BC8-AC37-1A8C-09E6-08956384D8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3FE5114-E49E-BA03-1FCC-CCA22CE24C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B11570-6A1F-4966-8248-13A90A6DA78C}" type="datetimeFigureOut">
              <a:rPr lang="en-GB" smtClean="0"/>
              <a:t>04/09/2025</a:t>
            </a:fld>
            <a:endParaRPr lang="en-GB"/>
          </a:p>
        </p:txBody>
      </p:sp>
      <p:sp>
        <p:nvSpPr>
          <p:cNvPr id="4" name="Footer Placeholder 3">
            <a:extLst>
              <a:ext uri="{FF2B5EF4-FFF2-40B4-BE49-F238E27FC236}">
                <a16:creationId xmlns:a16="http://schemas.microsoft.com/office/drawing/2014/main" id="{1D41BBD9-9906-719E-4F3E-E3C9FDE9C3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A2C8335-865F-D8D4-FC50-DA41D937A3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A8486-1AEC-4C65-8333-D07E4D19CF13}" type="slidenum">
              <a:rPr lang="en-GB" smtClean="0"/>
              <a:t>‹#›</a:t>
            </a:fld>
            <a:endParaRPr lang="en-GB"/>
          </a:p>
        </p:txBody>
      </p:sp>
    </p:spTree>
    <p:extLst>
      <p:ext uri="{BB962C8B-B14F-4D97-AF65-F5344CB8AC3E}">
        <p14:creationId xmlns:p14="http://schemas.microsoft.com/office/powerpoint/2010/main" val="2843365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3315E-C3E9-4D09-BB56-3AEAE1DEAFEA}" type="datetimeFigureOut">
              <a:rPr lang="en-GB" smtClean="0"/>
              <a:t>04/09/2025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EAD29-2E0C-491F-B5DC-DB7CB76D7231}" type="slidenum">
              <a:rPr lang="en-GB" smtClean="0"/>
              <a:t>‹#›</a:t>
            </a:fld>
            <a:endParaRPr lang="en-GB"/>
          </a:p>
        </p:txBody>
      </p:sp>
    </p:spTree>
    <p:extLst>
      <p:ext uri="{BB962C8B-B14F-4D97-AF65-F5344CB8AC3E}">
        <p14:creationId xmlns:p14="http://schemas.microsoft.com/office/powerpoint/2010/main" val="2554124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FD29343-9A72-49BD-9A27-EE081CEE6309}" type="slidenum">
              <a:rPr lang="en-GB" smtClean="0"/>
              <a:t>1</a:t>
            </a:fld>
            <a:endParaRPr lang="en-GB"/>
          </a:p>
        </p:txBody>
      </p:sp>
    </p:spTree>
    <p:extLst>
      <p:ext uri="{BB962C8B-B14F-4D97-AF65-F5344CB8AC3E}">
        <p14:creationId xmlns:p14="http://schemas.microsoft.com/office/powerpoint/2010/main" val="368968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Im</a:t>
            </a:r>
            <a:r>
              <a:rPr lang="en-GB" dirty="0"/>
              <a:t> sure many of you here work with a lot of families that could be eligible but not claiming the NHS Healthy Start scheme funding of </a:t>
            </a:r>
          </a:p>
          <a:p>
            <a:r>
              <a:rPr lang="en-GB" sz="1200" b="0" i="0" kern="1200" dirty="0">
                <a:solidFill>
                  <a:schemeClr val="tx1"/>
                </a:solidFill>
                <a:effectLst/>
                <a:latin typeface="+mn-lt"/>
                <a:ea typeface="+mn-ea"/>
                <a:cs typeface="+mn-cs"/>
              </a:rPr>
              <a:t>£4.25 each week during the first 10 weeks of pregnancy and for children between 1 and 4 years old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£8.50 each week for children from birth to 1 year old</a:t>
            </a:r>
          </a:p>
          <a:p>
            <a:r>
              <a:rPr lang="en-GB" dirty="0"/>
              <a:t>A reminder that Healthy Start was a voucher scheme in the past, but it is now a pre-paid cash card for fresh food.</a:t>
            </a:r>
          </a:p>
          <a:p>
            <a:r>
              <a:rPr lang="en-GB" dirty="0"/>
              <a:t>That same cohort can also get free vitamins from Family Centres – a Healthy Start card is not required for the vitamins in Hertfordshire, so please remind families you work with.</a:t>
            </a:r>
          </a:p>
        </p:txBody>
      </p:sp>
      <p:sp>
        <p:nvSpPr>
          <p:cNvPr id="4" name="Slide Number Placeholder 3"/>
          <p:cNvSpPr>
            <a:spLocks noGrp="1"/>
          </p:cNvSpPr>
          <p:nvPr>
            <p:ph type="sldNum" sz="quarter" idx="5"/>
          </p:nvPr>
        </p:nvSpPr>
        <p:spPr/>
        <p:txBody>
          <a:bodyPr/>
          <a:lstStyle/>
          <a:p>
            <a:fld id="{68D3BFC4-F06B-4AAD-8C2A-DEB7FAED1F52}" type="slidenum">
              <a:rPr lang="en-GB" smtClean="0"/>
              <a:t>11</a:t>
            </a:fld>
            <a:endParaRPr lang="en-GB"/>
          </a:p>
        </p:txBody>
      </p:sp>
    </p:spTree>
    <p:extLst>
      <p:ext uri="{BB962C8B-B14F-4D97-AF65-F5344CB8AC3E}">
        <p14:creationId xmlns:p14="http://schemas.microsoft.com/office/powerpoint/2010/main" val="4220409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The Supervised Toothbrushing Programme is a National programme being rolled out for 3 to 5 year olds in early years settings in most deprived areas of England. In Hertfordshire, Public Health will be rolling this out in IMD areas 1-3, from the Autumn term, and have commissioned HCT Dental team to manage the training and support to schools, which will also </a:t>
            </a:r>
            <a:r>
              <a:rPr lang="en-GB" sz="1200" kern="1200">
                <a:solidFill>
                  <a:schemeClr val="tx1"/>
                </a:solidFill>
                <a:effectLst/>
                <a:latin typeface="+mn-lt"/>
                <a:ea typeface="+mn-ea"/>
                <a:cs typeface="+mn-cs"/>
              </a:rPr>
              <a:t>include them offering </a:t>
            </a:r>
            <a:r>
              <a:rPr lang="en-GB" sz="1200" kern="1200" dirty="0">
                <a:solidFill>
                  <a:schemeClr val="tx1"/>
                </a:solidFill>
                <a:effectLst/>
                <a:latin typeface="+mn-lt"/>
                <a:ea typeface="+mn-ea"/>
                <a:cs typeface="+mn-cs"/>
              </a:rPr>
              <a:t>healthy </a:t>
            </a:r>
            <a:r>
              <a:rPr lang="en-GB" sz="1200" kern="1200">
                <a:solidFill>
                  <a:schemeClr val="tx1"/>
                </a:solidFill>
                <a:effectLst/>
                <a:latin typeface="+mn-lt"/>
                <a:ea typeface="+mn-ea"/>
                <a:cs typeface="+mn-cs"/>
              </a:rPr>
              <a:t>eating sessions.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180D91-3576-4303-91C8-8956CB92F0D7}" type="slidenum">
              <a:rPr lang="en-GB" smtClean="0"/>
              <a:t>12</a:t>
            </a:fld>
            <a:endParaRPr lang="en-GB"/>
          </a:p>
        </p:txBody>
      </p:sp>
    </p:spTree>
    <p:extLst>
      <p:ext uri="{BB962C8B-B14F-4D97-AF65-F5344CB8AC3E}">
        <p14:creationId xmlns:p14="http://schemas.microsoft.com/office/powerpoint/2010/main" val="418574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3CBFFB-E640-4604-A508-0015AA18518A}" type="datetimeFigureOut">
              <a:rPr lang="en-GB" smtClean="0"/>
              <a:t>04/09/2025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C2464AF-B8FF-434F-A3A9-2D5267E63A4D}"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453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5176" y="307962"/>
            <a:ext cx="11375136" cy="833458"/>
          </a:xfrm>
        </p:spPr>
        <p:txBody>
          <a:bodyPr/>
          <a:lstStyle>
            <a:lvl1pPr>
              <a:defRPr b="1">
                <a:solidFill>
                  <a:srgbClr val="00B0F0"/>
                </a:solidFill>
                <a:latin typeface="+mn-lt"/>
              </a:defRPr>
            </a:lvl1pPr>
          </a:lstStyle>
          <a:p>
            <a:r>
              <a:rPr lang="en-US" dirty="0"/>
              <a:t>Click to edit Master title style</a:t>
            </a:r>
          </a:p>
        </p:txBody>
      </p:sp>
      <p:sp>
        <p:nvSpPr>
          <p:cNvPr id="3" name="Content Placeholder 2"/>
          <p:cNvSpPr>
            <a:spLocks noGrp="1"/>
          </p:cNvSpPr>
          <p:nvPr>
            <p:ph idx="1"/>
          </p:nvPr>
        </p:nvSpPr>
        <p:spPr>
          <a:xfrm>
            <a:off x="265176" y="1580558"/>
            <a:ext cx="11375136" cy="402336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A3CBFFB-E640-4604-A508-0015AA18518A}" type="datetimeFigureOut">
              <a:rPr lang="en-GB" smtClean="0"/>
              <a:t>04/09/2025</a:t>
            </a:fld>
            <a:endParaRPr lang="en-GB"/>
          </a:p>
        </p:txBody>
      </p:sp>
      <p:sp>
        <p:nvSpPr>
          <p:cNvPr id="5" name="Footer Placeholder 4"/>
          <p:cNvSpPr>
            <a:spLocks noGrp="1"/>
          </p:cNvSpPr>
          <p:nvPr>
            <p:ph type="ftr" sz="quarter" idx="11"/>
          </p:nvPr>
        </p:nvSpPr>
        <p:spPr>
          <a:xfrm>
            <a:off x="3357001" y="6459784"/>
            <a:ext cx="4822804" cy="365125"/>
          </a:xfrm>
        </p:spPr>
        <p:txBody>
          <a:bodyPr/>
          <a:lstStyle>
            <a:lvl1pPr>
              <a:defRPr sz="1800" b="1"/>
            </a:lvl1pPr>
          </a:lstStyle>
          <a:p>
            <a:r>
              <a:rPr lang="en-GB" dirty="0"/>
              <a:t>Keeping in touch</a:t>
            </a:r>
          </a:p>
        </p:txBody>
      </p:sp>
      <p:sp>
        <p:nvSpPr>
          <p:cNvPr id="6" name="Slide Number Placeholder 5"/>
          <p:cNvSpPr>
            <a:spLocks noGrp="1"/>
          </p:cNvSpPr>
          <p:nvPr>
            <p:ph type="sldNum" sz="quarter" idx="12"/>
          </p:nvPr>
        </p:nvSpPr>
        <p:spPr/>
        <p:txBody>
          <a:bodyPr/>
          <a:lstStyle/>
          <a:p>
            <a:fld id="{8C2464AF-B8FF-434F-A3A9-2D5267E63A4D}" type="slidenum">
              <a:rPr lang="en-GB" smtClean="0"/>
              <a:t>‹#›</a:t>
            </a:fld>
            <a:endParaRPr lang="en-GB"/>
          </a:p>
        </p:txBody>
      </p:sp>
      <p:pic>
        <p:nvPicPr>
          <p:cNvPr id="7" name="Content Placeholder 9" descr="A logo for a family&#10;&#10;Description automatically generated">
            <a:extLst>
              <a:ext uri="{FF2B5EF4-FFF2-40B4-BE49-F238E27FC236}">
                <a16:creationId xmlns:a16="http://schemas.microsoft.com/office/drawing/2014/main" id="{FCD9942D-7592-64C0-B2DA-01CE806C4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3770" y="-10498"/>
            <a:ext cx="1886194" cy="1334530"/>
          </a:xfrm>
          <a:prstGeom prst="rect">
            <a:avLst/>
          </a:prstGeom>
        </p:spPr>
      </p:pic>
    </p:spTree>
    <p:extLst>
      <p:ext uri="{BB962C8B-B14F-4D97-AF65-F5344CB8AC3E}">
        <p14:creationId xmlns:p14="http://schemas.microsoft.com/office/powerpoint/2010/main" val="375570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3CBFFB-E640-4604-A508-0015AA18518A}" type="datetimeFigureOut">
              <a:rPr lang="en-GB" smtClean="0"/>
              <a:t>04/09/2025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C2464AF-B8FF-434F-A3A9-2D5267E63A4D}" type="slidenum">
              <a:rPr lang="en-GB" smtClean="0"/>
              <a:t>‹#›</a:t>
            </a:fld>
            <a:endParaRPr lang="en-GB"/>
          </a:p>
        </p:txBody>
      </p:sp>
    </p:spTree>
    <p:extLst>
      <p:ext uri="{BB962C8B-B14F-4D97-AF65-F5344CB8AC3E}">
        <p14:creationId xmlns:p14="http://schemas.microsoft.com/office/powerpoint/2010/main" val="3683796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3CBFFB-E640-4604-A508-0015AA18518A}" type="datetimeFigureOut">
              <a:rPr lang="en-GB" smtClean="0"/>
              <a:t>04/09/2025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C2464AF-B8FF-434F-A3A9-2D5267E63A4D}" type="slidenum">
              <a:rPr lang="en-GB" smtClean="0"/>
              <a:t>‹#›</a:t>
            </a:fld>
            <a:endParaRPr lang="en-GB"/>
          </a:p>
        </p:txBody>
      </p:sp>
    </p:spTree>
    <p:extLst>
      <p:ext uri="{BB962C8B-B14F-4D97-AF65-F5344CB8AC3E}">
        <p14:creationId xmlns:p14="http://schemas.microsoft.com/office/powerpoint/2010/main" val="2162268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A3CBFFB-E640-4604-A508-0015AA18518A}" type="datetimeFigureOut">
              <a:rPr lang="en-GB" smtClean="0"/>
              <a:t>04/09/2025</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8C2464AF-B8FF-434F-A3A9-2D5267E63A4D}" type="slidenum">
              <a:rPr lang="en-GB" smtClean="0"/>
              <a:t>‹#›</a:t>
            </a:fld>
            <a:endParaRPr lang="en-GB"/>
          </a:p>
        </p:txBody>
      </p:sp>
      <p:sp>
        <p:nvSpPr>
          <p:cNvPr id="2" name="Rectangle 1">
            <a:extLst>
              <a:ext uri="{FF2B5EF4-FFF2-40B4-BE49-F238E27FC236}">
                <a16:creationId xmlns:a16="http://schemas.microsoft.com/office/drawing/2014/main" id="{165E5B39-9CED-4A7B-F284-05ED8EB0FB27}"/>
              </a:ext>
            </a:extLst>
          </p:cNvPr>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13281338-B1ED-5D96-698D-8B1E25C7BE91}"/>
              </a:ext>
            </a:extLst>
          </p:cNvPr>
          <p:cNvSpPr/>
          <p:nvPr userDrawn="1"/>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3771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A3CBFFB-E640-4604-A508-0015AA18518A}" type="datetimeFigureOut">
              <a:rPr lang="en-GB" smtClean="0"/>
              <a:t>04/09/2025</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C2464AF-B8FF-434F-A3A9-2D5267E63A4D}" type="slidenum">
              <a:rPr lang="en-GB" smtClean="0"/>
              <a:t>‹#›</a:t>
            </a:fld>
            <a:endParaRPr lang="en-GB"/>
          </a:p>
        </p:txBody>
      </p:sp>
    </p:spTree>
    <p:extLst>
      <p:ext uri="{BB962C8B-B14F-4D97-AF65-F5344CB8AC3E}">
        <p14:creationId xmlns:p14="http://schemas.microsoft.com/office/powerpoint/2010/main" val="1679235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A3CBFFB-E640-4604-A508-0015AA18518A}" type="datetimeFigureOut">
              <a:rPr lang="en-GB" smtClean="0"/>
              <a:t>04/09/2025</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C2464AF-B8FF-434F-A3A9-2D5267E63A4D}" type="slidenum">
              <a:rPr lang="en-GB" smtClean="0"/>
              <a:t>‹#›</a:t>
            </a:fld>
            <a:endParaRPr lang="en-GB"/>
          </a:p>
        </p:txBody>
      </p:sp>
    </p:spTree>
    <p:extLst>
      <p:ext uri="{BB962C8B-B14F-4D97-AF65-F5344CB8AC3E}">
        <p14:creationId xmlns:p14="http://schemas.microsoft.com/office/powerpoint/2010/main" val="403572899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4" r:id="rId3"/>
    <p:sldLayoutId id="2147483786" r:id="rId4"/>
    <p:sldLayoutId id="2147483787" r:id="rId5"/>
    <p:sldLayoutId id="2147483788" r:id="rId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ur02.safelinks.protection.outlook.com/?url=https%3A%2F%2Fsportinherts.org.uk%2Fnewsfuse-article.php%3Farticle%3D1283%26preview%3D1&amp;data=05%7C02%7Cteresa.meehan%40hertfordshire.gov.uk%7C95979f3272ed4f25bd0808dde934bdba%7C53e92c3666174e71a989dd739ad32a4d%7C0%7C0%7C638923135128837624%7CUnknown%7CTWFpbGZsb3d8eyJFbXB0eU1hcGkiOnRydWUsIlYiOiIwLjAuMDAwMCIsIlAiOiJXaW4zMiIsIkFOIjoiTWFpbCIsIldUIjoyfQ%3D%3D%7C0%7C%7C%7C&amp;sdata=8KSLINcnf4O62qW1ufPLEDjRXh00EnALstbXyj%2BVwEQ%3D&amp;reserved=0"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hyperlink" Target="https://www.healthystart.nhs.uk/" TargetMode="External"/><Relationship Id="rId4" Type="http://schemas.openxmlformats.org/officeDocument/2006/relationships/hyperlink" Target="mailto:dee.debruin1@hertfordshire.gov.u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STB%20locations%20at%20a%20glance%204-9-25.doc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hyperlink" Target="mailto:hertfordshire@tbchealthcare.co.uk" TargetMode="External"/><Relationship Id="rId5" Type="http://schemas.openxmlformats.org/officeDocument/2006/relationships/hyperlink" Target="http://www.tbchealthcare.co.uk/"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hyperlink" Target="https://eur02.safelinks.protection.outlook.com/?url=https%3A%2F%2Fconnected.kca.training%2Fregister.cfm%3Fform%3DMBBStrandB-Aut25&amp;data=05%7C02%7CTeresa.Meehan%40hertfordshire.gov.uk%7C979f19a68f884a77de3808ddd4e07eef%7C53e92c3666174e71a989dd739ad32a4d%7C0%7C0%7C638900783129676986%7CUnknown%7CTWFpbGZsb3d8eyJFbXB0eU1hcGkiOnRydWUsIlYiOiIwLjAuMDAwMCIsIlAiOiJXaW4zMiIsIkFOIjoiTWFpbCIsIldUIjoyfQ%3D%3D%7C0%7C%7C%7C&amp;sdata=6lVhbp9tO82ysS1v9iiNw7nzRViRc2wfvNdFyx7xzao%3D&amp;reserved=0" TargetMode="External"/><Relationship Id="rId2" Type="http://schemas.openxmlformats.org/officeDocument/2006/relationships/hyperlink" Target="https://eur02.safelinks.protection.outlook.com/?url=https%3A%2F%2Fconnected.kca.training%2Fregister.cfm%3Fform%3DMBBStrandA-Aut25&amp;data=05%7C02%7CTeresa.Meehan%40hertfordshire.gov.uk%7C979f19a68f884a77de3808ddd4e07eef%7C53e92c3666174e71a989dd739ad32a4d%7C0%7C0%7C638900783129657098%7CUnknown%7CTWFpbGZsb3d8eyJFbXB0eU1hcGkiOnRydWUsIlYiOiIwLjAuMDAwMCIsIlAiOiJXaW4zMiIsIkFOIjoiTWFpbCIsIldUIjoyfQ%3D%3D%7C0%7C%7C%7C&amp;sdata=rJwNTyRHqNdZGygdtis8Fd6alJ11wffUmEUfMWd0lAA%3D&amp;reserved=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irectory.hertfordshire.gov.uk/Categories/53" TargetMode="External"/><Relationship Id="rId2" Type="http://schemas.openxmlformats.org/officeDocument/2006/relationships/hyperlink" Target="https://events.hertfordshire.gov.uk/local-offer"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hyperlink" Target="https://www.hertfordshire.gov.uk/services/schools-and-education/childcare-and-advice-for-parents/parents-and-family-support/relationships/relationship-support-for-parents.aspx?searchInput=&amp;page=1&amp;resultsPerPage=10&amp;view=card" TargetMode="External"/><Relationship Id="rId7" Type="http://schemas.openxmlformats.org/officeDocument/2006/relationships/package" Target="../embeddings/Microsoft_Word_Document.docx"/><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Relationship%20Support%20Article%2025.pdf" TargetMode="External"/><Relationship Id="rId4" Type="http://schemas.openxmlformats.org/officeDocument/2006/relationships/hyperlink" Target="mailto:EHCommissioning@hertfordshire.gov.uk" TargetMode="Externa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hyperlink" Target="https://surveys.hertfordshire.gov.uk/s/FamiliesFirstAwards25/" TargetMode="External"/><Relationship Id="rId7" Type="http://schemas.openxmlformats.org/officeDocument/2006/relationships/image" Target="../media/image6.svg"/><Relationship Id="rId2" Type="http://schemas.openxmlformats.org/officeDocument/2006/relationships/hyperlink" Target="https://www.hertfordshirefamiliesfirst.org.uk/assets/1/2025_families_first_categories.pdf"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hyperlink" Target="https://events.hertfordshire.gov.uk/events/working-together-in-early-help-learning-event" TargetMode="External"/><Relationship Id="rId3" Type="http://schemas.openxmlformats.org/officeDocument/2006/relationships/image" Target="../media/image8.jfif"/><Relationship Id="rId7" Type="http://schemas.openxmlformats.org/officeDocument/2006/relationships/hyperlink" Target="https://beezee.maximusuk.co.uk/beezeefamilies/" TargetMode="Externa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hyperlink" Target="https://firststepsed.co.uk/" TargetMode="External"/><Relationship Id="rId11" Type="http://schemas.openxmlformats.org/officeDocument/2006/relationships/hyperlink" Target="https://events.hertfordshire.gov.uk/events/working-together-in-early-help-learning-event-dspl" TargetMode="External"/><Relationship Id="rId5" Type="http://schemas.openxmlformats.org/officeDocument/2006/relationships/hyperlink" Target="https://theolliefoundation.org/" TargetMode="External"/><Relationship Id="rId10" Type="http://schemas.openxmlformats.org/officeDocument/2006/relationships/hyperlink" Target="https://events.hertfordshire.gov.uk/events/working-together-in-early-help-learning-event-bowes" TargetMode="External"/><Relationship Id="rId4" Type="http://schemas.openxmlformats.org/officeDocument/2006/relationships/image" Target="../media/image9.jfif"/><Relationship Id="rId9" Type="http://schemas.openxmlformats.org/officeDocument/2006/relationships/hyperlink" Target="https://events.hertfordshire.gov.uk/events/working-together-in-early-help-learning-event-brox"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eur02.safelinks.protection.outlook.com/?url=https%3A%2F%2Fsurveys.hertfordshire.gov.uk%2Fs%2F8PJ5MA%2F&amp;data=05%7C02%7CTeresa.Meehan%40hertfordshire.gov.uk%7Cb151bb8aacb7458c3f9408dde649df38%7C53e92c3666174e71a989dd739ad32a4d%7C0%7C0%7C638919927161967142%7CUnknown%7CTWFpbGZsb3d8eyJFbXB0eU1hcGkiOnRydWUsIlYiOiIwLjAuMDAwMCIsIlAiOiJXaW4zMiIsIkFOIjoiTWFpbCIsIldUIjoyfQ%3D%3D%7C0%7C%7C%7C&amp;sdata=5QxuRscZefoExjjPLWuqO9WtyoH7cFNwD1STu%2F7X8lU%3D&amp;reserved=0"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hertfordshire.gov.uk/microsites/families-first/early-help-professionals-area/eh-filter-tool-docs/diversity-inclusion-and-wellbeing-cultural-card-understanding-religion-and-belief.pdf" TargetMode="Externa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hyperlink" Target="https://eur02.safelinks.protection.outlook.com/ap/t-59584e83/?url=https%3A%2F%2Fteams.microsoft.com%2Fl%2Fmeetup-join%2F19%253ameeting_ZTlkZmQ5YzMtZjA0Mi00ODg5LWFjOTItZjZlMWNiMDlmNDU1%2540thread.v2%2F0%3Fcontext%3D%257b%2522Tid%2522%253a%252253e92c36-6617-4e71-a989-dd739ad32a4d%2522%252c%2522Oid%2522%253a%2522471a7f75-56a5-4ad2-8537-bdddd0a34635%2522%257d&amp;data=05%7C02%7CTeresa.Meehan%40hertfordshire.gov.uk%7C18fb47e798d8422694af08dde645f6a1%7C53e92c3666174e71a989dd739ad32a4d%7C0%7C0%7C638919910353797748%7CUnknown%7CTWFpbGZsb3d8eyJFbXB0eU1hcGkiOnRydWUsIlYiOiIwLjAuMDAwMCIsIlAiOiJXaW4zMiIsIkFOIjoiTWFpbCIsIldUIjoyfQ%3D%3D%7C0%7C%7C%7C&amp;sdata=95OIWJYEHuPBk3AafJDmgYIShQKEXqw40gxNex3NqMs%3D&amp;reserved=0" TargetMode="External"/><Relationship Id="rId2" Type="http://schemas.openxmlformats.org/officeDocument/2006/relationships/hyperlink" Target="http://www.hertfordshire.gov.uk/localoffer" TargetMode="External"/><Relationship Id="rId1" Type="http://schemas.openxmlformats.org/officeDocument/2006/relationships/slideLayout" Target="../slideLayouts/slideLayout2.xml"/><Relationship Id="rId5" Type="http://schemas.openxmlformats.org/officeDocument/2006/relationships/hyperlink" Target="https://eur02.safelinks.protection.outlook.com/?url=https%3A%2F%2Fevents.teams.microsoft.com%2Fevent%2Fd2d39eac-5212-432e-95c1-b225f12ced3f%4053e92c36-6617-4e71-a989-dd739ad32a4d&amp;data=05%7C02%7CTeresa.Meehan%40hertfordshire.gov.uk%7C18fb47e798d8422694af08dde645f6a1%7C53e92c3666174e71a989dd739ad32a4d%7C0%7C0%7C638919910353842226%7CUnknown%7CTWFpbGZsb3d8eyJFbXB0eU1hcGkiOnRydWUsIlYiOiIwLjAuMDAwMCIsIlAiOiJXaW4zMiIsIkFOIjoiTWFpbCIsIldUIjoyfQ%3D%3D%7C0%7C%7C%7C&amp;sdata=px%2Bu0GL07Rs9j41sRTbVdmMYgOXjHWnb4Ca%2Fce8JinY%3D&amp;reserved=0" TargetMode="External"/><Relationship Id="rId4" Type="http://schemas.openxmlformats.org/officeDocument/2006/relationships/hyperlink" Target="https://eur02.safelinks.protection.outlook.com/?url=https%3A%2F%2Fevents.hertfordshire.gov.uk%2Fsend-academy%2Fsend-learning-week-introduction-to-the-hertfordshire-send-local-offer-website&amp;data=05%7C02%7CTeresa.Meehan%40hertfordshire.gov.uk%7C18fb47e798d8422694af08dde645f6a1%7C53e92c3666174e71a989dd739ad32a4d%7C0%7C0%7C638919910353823047%7CUnknown%7CTWFpbGZsb3d8eyJFbXB0eU1hcGkiOnRydWUsIlYiOiIwLjAuMDAwMCIsIlAiOiJXaW4zMiIsIkFOIjoiTWFpbCIsIldUIjoyfQ%3D%3D%7C0%7C%7C%7C&amp;sdata=cIhl1WaIcekFuw2mHO5BI7FnU9tnLd68DWEHgOq2XH4%3D&amp;reserved=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eur02.safelinks.protection.outlook.com/?url=https%3A%2F%2Fwww.withyouth.org%2F%3Futm_source%3Dchatgpt.com&amp;data=05%7C02%7Cjane.parkins%40hertfordshire.gov.uk%7C146343fd23914f6ee81b08dde9951c10%7C53e92c3666174e71a989dd739ad32a4d%7C0%7C0%7C638923549094062122%7CUnknown%7CTWFpbGZsb3d8eyJFbXB0eU1hcGkiOnRydWUsIlYiOiIwLjAuMDAwMCIsIlAiOiJXaW4zMiIsIkFOIjoiTWFpbCIsIldUIjoyfQ%3D%3D%7C0%7C%7C%7C&amp;sdata=Z3nKAP2d0y%2F%2BM%2BlcGOsUfLr%2BAaF%2Fcjn6vmGGYt7NlD0%3D&amp;reserved=0" TargetMode="Externa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LendingSPACE@spaceherts.org.uk"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79" y="3597781"/>
            <a:ext cx="4880621" cy="2467779"/>
          </a:xfrm>
        </p:spPr>
        <p:txBody>
          <a:bodyPr>
            <a:normAutofit fontScale="90000"/>
          </a:bodyPr>
          <a:lstStyle/>
          <a:p>
            <a:r>
              <a:rPr lang="en-GB" sz="5400" b="1" dirty="0">
                <a:latin typeface="Calibri" panose="020F0502020204030204" pitchFamily="34" charset="0"/>
                <a:cs typeface="Calibri" panose="020F0502020204030204" pitchFamily="34" charset="0"/>
              </a:rPr>
              <a:t>Families First </a:t>
            </a:r>
            <a:br>
              <a:rPr lang="en-GB" sz="5400" b="1" dirty="0">
                <a:latin typeface="Calibri" panose="020F0502020204030204" pitchFamily="34" charset="0"/>
                <a:cs typeface="Calibri" panose="020F0502020204030204" pitchFamily="34" charset="0"/>
              </a:rPr>
            </a:br>
            <a:r>
              <a:rPr lang="en-GB" sz="5400" b="1" dirty="0">
                <a:latin typeface="Calibri" panose="020F0502020204030204" pitchFamily="34" charset="0"/>
                <a:cs typeface="Calibri" panose="020F0502020204030204" pitchFamily="34" charset="0"/>
              </a:rPr>
              <a:t>News sharing</a:t>
            </a:r>
            <a:br>
              <a:rPr lang="en-GB" sz="5400" b="1" dirty="0">
                <a:latin typeface="Calibri" panose="020F0502020204030204" pitchFamily="34" charset="0"/>
                <a:cs typeface="Calibri" panose="020F0502020204030204" pitchFamily="34" charset="0"/>
              </a:rPr>
            </a:br>
            <a:br>
              <a:rPr lang="en-GB" sz="5400" b="1" dirty="0">
                <a:latin typeface="Calibri" panose="020F0502020204030204" pitchFamily="34" charset="0"/>
                <a:cs typeface="Calibri" panose="020F0502020204030204" pitchFamily="34" charset="0"/>
              </a:rPr>
            </a:br>
            <a:br>
              <a:rPr lang="en-GB" sz="5400" b="1" dirty="0">
                <a:latin typeface="Calibri" panose="020F0502020204030204" pitchFamily="34" charset="0"/>
                <a:cs typeface="Calibri" panose="020F0502020204030204" pitchFamily="34" charset="0"/>
              </a:rPr>
            </a:br>
            <a:r>
              <a:rPr lang="en-GB" sz="4400" b="1" dirty="0">
                <a:solidFill>
                  <a:schemeClr val="tx1"/>
                </a:solidFill>
                <a:latin typeface="Calibri" panose="020F0502020204030204" pitchFamily="34" charset="0"/>
                <a:cs typeface="Calibri" panose="020F0502020204030204" pitchFamily="34" charset="0"/>
              </a:rPr>
              <a:t>Keeping in Touch</a:t>
            </a:r>
            <a:br>
              <a:rPr lang="en-GB" sz="4400" b="1" dirty="0">
                <a:solidFill>
                  <a:schemeClr val="tx1"/>
                </a:solidFill>
                <a:latin typeface="Calibri" panose="020F0502020204030204" pitchFamily="34" charset="0"/>
                <a:cs typeface="Calibri" panose="020F0502020204030204" pitchFamily="34" charset="0"/>
              </a:rPr>
            </a:br>
            <a:br>
              <a:rPr lang="en-GB" sz="4400" b="1" dirty="0">
                <a:solidFill>
                  <a:schemeClr val="tx1"/>
                </a:solidFill>
                <a:latin typeface="Calibri" panose="020F0502020204030204" pitchFamily="34" charset="0"/>
                <a:cs typeface="Calibri" panose="020F0502020204030204" pitchFamily="34" charset="0"/>
              </a:rPr>
            </a:br>
            <a:r>
              <a:rPr lang="en-GB" sz="3100" b="1" dirty="0">
                <a:solidFill>
                  <a:schemeClr val="bg1"/>
                </a:solidFill>
                <a:latin typeface="Calibri" panose="020F0502020204030204" pitchFamily="34" charset="0"/>
                <a:cs typeface="Calibri" panose="020F0502020204030204" pitchFamily="34" charset="0"/>
              </a:rPr>
              <a:t>Karen Dorney</a:t>
            </a:r>
            <a:br>
              <a:rPr lang="en-GB" sz="3100" b="1" dirty="0">
                <a:solidFill>
                  <a:schemeClr val="bg1"/>
                </a:solidFill>
                <a:latin typeface="Calibri" panose="020F0502020204030204" pitchFamily="34" charset="0"/>
                <a:cs typeface="Calibri" panose="020F0502020204030204" pitchFamily="34" charset="0"/>
              </a:rPr>
            </a:br>
            <a:r>
              <a:rPr lang="en-GB" sz="3100" b="1" dirty="0">
                <a:solidFill>
                  <a:schemeClr val="bg1"/>
                </a:solidFill>
                <a:latin typeface="Calibri" panose="020F0502020204030204" pitchFamily="34" charset="0"/>
                <a:cs typeface="Calibri" panose="020F0502020204030204" pitchFamily="34" charset="0"/>
              </a:rPr>
              <a:t>Head of Service</a:t>
            </a:r>
            <a:br>
              <a:rPr lang="en-GB" sz="2200" dirty="0">
                <a:solidFill>
                  <a:schemeClr val="bg1"/>
                </a:solidFill>
                <a:latin typeface="Calibri" panose="020F0502020204030204" pitchFamily="34" charset="0"/>
                <a:cs typeface="Calibri" panose="020F0502020204030204" pitchFamily="34" charset="0"/>
              </a:rPr>
            </a:br>
            <a:r>
              <a:rPr lang="en-GB" sz="1800" dirty="0">
                <a:solidFill>
                  <a:schemeClr val="bg1"/>
                </a:solidFill>
                <a:latin typeface="Calibri" panose="020F0502020204030204" pitchFamily="34" charset="0"/>
                <a:cs typeface="Calibri" panose="020F0502020204030204" pitchFamily="34" charset="0"/>
              </a:rPr>
              <a:t>SUPPORTING FAMILIES | CHILDRENS SERVICES</a:t>
            </a:r>
            <a:br>
              <a:rPr lang="en-GB" sz="1300" dirty="0">
                <a:solidFill>
                  <a:schemeClr val="bg1"/>
                </a:solidFill>
                <a:latin typeface="Calibri" panose="020F0502020204030204" pitchFamily="34" charset="0"/>
                <a:cs typeface="Calibri" panose="020F0502020204030204" pitchFamily="34" charset="0"/>
              </a:rPr>
            </a:br>
            <a:br>
              <a:rPr lang="en-GB" sz="2700" dirty="0"/>
            </a:br>
            <a:endParaRPr lang="en-GB" b="1" dirty="0">
              <a:latin typeface="Calibri" panose="020F0502020204030204" pitchFamily="34" charset="0"/>
              <a:cs typeface="Calibri" panose="020F0502020204030204" pitchFamily="34" charset="0"/>
            </a:endParaRPr>
          </a:p>
        </p:txBody>
      </p:sp>
      <p:pic>
        <p:nvPicPr>
          <p:cNvPr id="10" name="Content Placeholder 9" descr="A logo for a family&#10;&#10;Description automatically generated">
            <a:extLst>
              <a:ext uri="{FF2B5EF4-FFF2-40B4-BE49-F238E27FC236}">
                <a16:creationId xmlns:a16="http://schemas.microsoft.com/office/drawing/2014/main" id="{DB6BFE24-0AA0-FA0B-27DF-B83A71FDF3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05273" y="2790094"/>
            <a:ext cx="4992624" cy="3532409"/>
          </a:xfrm>
        </p:spPr>
      </p:pic>
      <p:sp>
        <p:nvSpPr>
          <p:cNvPr id="9" name="Content Placeholder 8">
            <a:extLst>
              <a:ext uri="{FF2B5EF4-FFF2-40B4-BE49-F238E27FC236}">
                <a16:creationId xmlns:a16="http://schemas.microsoft.com/office/drawing/2014/main" id="{06DA2ABD-6410-031A-BC37-5DCE7275D8B0}"/>
              </a:ext>
            </a:extLst>
          </p:cNvPr>
          <p:cNvSpPr>
            <a:spLocks noGrp="1"/>
          </p:cNvSpPr>
          <p:nvPr>
            <p:ph type="body" sz="half" idx="2"/>
          </p:nvPr>
        </p:nvSpPr>
        <p:spPr>
          <a:xfrm>
            <a:off x="1485900" y="6291931"/>
            <a:ext cx="2491189" cy="647529"/>
          </a:xfrm>
        </p:spPr>
        <p:txBody>
          <a:bodyPr>
            <a:normAutofit/>
          </a:bodyPr>
          <a:lstStyle/>
          <a:p>
            <a:r>
              <a:rPr lang="en-GB" sz="2300" b="1" dirty="0">
                <a:solidFill>
                  <a:schemeClr val="bg1"/>
                </a:solidFill>
              </a:rPr>
              <a:t>SEPTEMBER 2025</a:t>
            </a:r>
          </a:p>
          <a:p>
            <a:endParaRPr lang="en-GB" dirty="0"/>
          </a:p>
        </p:txBody>
      </p:sp>
      <p:pic>
        <p:nvPicPr>
          <p:cNvPr id="14" name="Picture 13" descr="Blank speech balloons">
            <a:extLst>
              <a:ext uri="{FF2B5EF4-FFF2-40B4-BE49-F238E27FC236}">
                <a16:creationId xmlns:a16="http://schemas.microsoft.com/office/drawing/2014/main" id="{BD131BDD-EC25-2640-4BE5-E4ACA2474F59}"/>
              </a:ext>
            </a:extLst>
          </p:cNvPr>
          <p:cNvPicPr>
            <a:picLocks noChangeAspect="1"/>
          </p:cNvPicPr>
          <p:nvPr/>
        </p:nvPicPr>
        <p:blipFill rotWithShape="1">
          <a:blip r:embed="rId4">
            <a:extLst>
              <a:ext uri="{28A0092B-C50C-407E-A947-70E740481C1C}">
                <a14:useLocalDpi xmlns:a14="http://schemas.microsoft.com/office/drawing/2010/main" val="0"/>
              </a:ext>
            </a:extLst>
          </a:blip>
          <a:srcRect b="45700"/>
          <a:stretch/>
        </p:blipFill>
        <p:spPr>
          <a:xfrm>
            <a:off x="4135965" y="22561"/>
            <a:ext cx="8159007" cy="2300510"/>
          </a:xfrm>
          <a:prstGeom prst="rect">
            <a:avLst/>
          </a:prstGeom>
        </p:spPr>
      </p:pic>
    </p:spTree>
    <p:extLst>
      <p:ext uri="{BB962C8B-B14F-4D97-AF65-F5344CB8AC3E}">
        <p14:creationId xmlns:p14="http://schemas.microsoft.com/office/powerpoint/2010/main" val="1963212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07A3-5822-BF1A-9E66-E07DA421CF71}"/>
              </a:ext>
            </a:extLst>
          </p:cNvPr>
          <p:cNvSpPr>
            <a:spLocks noGrp="1"/>
          </p:cNvSpPr>
          <p:nvPr>
            <p:ph type="title"/>
          </p:nvPr>
        </p:nvSpPr>
        <p:spPr>
          <a:xfrm>
            <a:off x="265176" y="307962"/>
            <a:ext cx="11375136" cy="1146368"/>
          </a:xfrm>
        </p:spPr>
        <p:txBody>
          <a:bodyPr>
            <a:normAutofit fontScale="90000"/>
          </a:bodyPr>
          <a:lstStyle/>
          <a:p>
            <a:r>
              <a:rPr lang="en-GB" dirty="0"/>
              <a:t>FREE online Youth </a:t>
            </a:r>
            <a:br>
              <a:rPr lang="en-GB" dirty="0"/>
            </a:br>
            <a:r>
              <a:rPr lang="en-GB" dirty="0"/>
              <a:t>Mental Health First Aid Awareness</a:t>
            </a:r>
          </a:p>
        </p:txBody>
      </p:sp>
      <p:sp>
        <p:nvSpPr>
          <p:cNvPr id="3" name="Content Placeholder 2">
            <a:extLst>
              <a:ext uri="{FF2B5EF4-FFF2-40B4-BE49-F238E27FC236}">
                <a16:creationId xmlns:a16="http://schemas.microsoft.com/office/drawing/2014/main" id="{082C356A-198D-C737-EC82-BCFD1798985B}"/>
              </a:ext>
            </a:extLst>
          </p:cNvPr>
          <p:cNvSpPr>
            <a:spLocks noGrp="1"/>
          </p:cNvSpPr>
          <p:nvPr>
            <p:ph idx="1"/>
          </p:nvPr>
        </p:nvSpPr>
        <p:spPr>
          <a:xfrm>
            <a:off x="265175" y="1580558"/>
            <a:ext cx="9476701" cy="1918016"/>
          </a:xfrm>
        </p:spPr>
        <p:txBody>
          <a:bodyPr>
            <a:normAutofit fontScale="62500" lnSpcReduction="20000"/>
          </a:bodyPr>
          <a:lstStyle/>
          <a:p>
            <a:pPr>
              <a:lnSpc>
                <a:spcPct val="120000"/>
              </a:lnSpc>
            </a:pPr>
            <a:r>
              <a:rPr lang="en-GB" dirty="0"/>
              <a:t>Herts Sports &amp; Physical Activity Partnership are running an FREE online Youth Mental Health First Aid Awareness as part of the Active Local Workforce Programme on Tuesday 23rd September.</a:t>
            </a:r>
          </a:p>
          <a:p>
            <a:pPr>
              <a:lnSpc>
                <a:spcPct val="120000"/>
              </a:lnSpc>
            </a:pPr>
            <a:r>
              <a:rPr lang="en-GB" dirty="0"/>
              <a:t>If possible, would you please be able to send out to your networks or add to any up and coming newsletters?</a:t>
            </a:r>
          </a:p>
          <a:p>
            <a:pPr>
              <a:lnSpc>
                <a:spcPct val="120000"/>
              </a:lnSpc>
            </a:pPr>
            <a:r>
              <a:rPr lang="en-GB" dirty="0"/>
              <a:t>Please see the following link which takes you to the course information on our website: </a:t>
            </a:r>
            <a:r>
              <a:rPr lang="en-GB" u="sng" dirty="0">
                <a:hlinkClick r:id="rId2"/>
              </a:rPr>
              <a:t>https://sportinherts.org.uk/newsfuse-article.php?article=1283&amp;preview=1</a:t>
            </a:r>
            <a:endParaRPr lang="en-GB" dirty="0"/>
          </a:p>
          <a:p>
            <a:pPr>
              <a:lnSpc>
                <a:spcPct val="120000"/>
              </a:lnSpc>
            </a:pPr>
            <a:r>
              <a:rPr lang="en-GB" dirty="0"/>
              <a:t> </a:t>
            </a:r>
          </a:p>
          <a:p>
            <a:endParaRPr lang="en-GB" dirty="0"/>
          </a:p>
        </p:txBody>
      </p:sp>
      <p:sp>
        <p:nvSpPr>
          <p:cNvPr id="4" name="TextBox 3">
            <a:extLst>
              <a:ext uri="{FF2B5EF4-FFF2-40B4-BE49-F238E27FC236}">
                <a16:creationId xmlns:a16="http://schemas.microsoft.com/office/drawing/2014/main" id="{343AAA2C-C911-144F-390E-AE2E20E69C03}"/>
              </a:ext>
            </a:extLst>
          </p:cNvPr>
          <p:cNvSpPr txBox="1"/>
          <p:nvPr/>
        </p:nvSpPr>
        <p:spPr>
          <a:xfrm>
            <a:off x="3210339" y="3886200"/>
            <a:ext cx="4569328" cy="2031325"/>
          </a:xfrm>
          <a:prstGeom prst="rect">
            <a:avLst/>
          </a:prstGeom>
          <a:solidFill>
            <a:schemeClr val="accent4">
              <a:lumMod val="20000"/>
              <a:lumOff val="80000"/>
            </a:schemeClr>
          </a:solidFill>
        </p:spPr>
        <p:txBody>
          <a:bodyPr wrap="none" rtlCol="0">
            <a:spAutoFit/>
          </a:bodyPr>
          <a:lstStyle/>
          <a:p>
            <a:r>
              <a:rPr lang="en-GB" b="1" dirty="0"/>
              <a:t>Course Details: </a:t>
            </a:r>
            <a:endParaRPr lang="en-GB" dirty="0"/>
          </a:p>
          <a:p>
            <a:pPr lvl="0"/>
            <a:r>
              <a:rPr lang="en-GB" dirty="0"/>
              <a:t>Date: Tuesday 23rd September </a:t>
            </a:r>
          </a:p>
          <a:p>
            <a:pPr lvl="0"/>
            <a:r>
              <a:rPr lang="en-GB" dirty="0"/>
              <a:t>Time: 6pm – 9pm</a:t>
            </a:r>
          </a:p>
          <a:p>
            <a:pPr lvl="0"/>
            <a:r>
              <a:rPr lang="en-GB" dirty="0"/>
              <a:t>Location: Online</a:t>
            </a:r>
          </a:p>
          <a:p>
            <a:pPr lvl="0"/>
            <a:r>
              <a:rPr lang="en-GB" dirty="0"/>
              <a:t>Price: Free</a:t>
            </a:r>
          </a:p>
          <a:p>
            <a:pPr lvl="0"/>
            <a:r>
              <a:rPr lang="en-GB" dirty="0"/>
              <a:t>The minimum age to participate is 16 years old</a:t>
            </a:r>
          </a:p>
          <a:p>
            <a:endParaRPr lang="en-GB" dirty="0"/>
          </a:p>
        </p:txBody>
      </p:sp>
      <p:sp>
        <p:nvSpPr>
          <p:cNvPr id="5" name="AutoShape 2" descr="Herts Sport &amp; Physical Activity Partnership">
            <a:extLst>
              <a:ext uri="{FF2B5EF4-FFF2-40B4-BE49-F238E27FC236}">
                <a16:creationId xmlns:a16="http://schemas.microsoft.com/office/drawing/2014/main" id="{A0026263-B01A-F539-DCA5-4FCB6FEDE3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D068EC28-40EE-0671-DC9F-31FD1812BC98}"/>
              </a:ext>
            </a:extLst>
          </p:cNvPr>
          <p:cNvPicPr>
            <a:picLocks noChangeAspect="1"/>
          </p:cNvPicPr>
          <p:nvPr/>
        </p:nvPicPr>
        <p:blipFill>
          <a:blip r:embed="rId3"/>
          <a:stretch>
            <a:fillRect/>
          </a:stretch>
        </p:blipFill>
        <p:spPr>
          <a:xfrm>
            <a:off x="10104783" y="1580558"/>
            <a:ext cx="1701366" cy="1160022"/>
          </a:xfrm>
          <a:prstGeom prst="rect">
            <a:avLst/>
          </a:prstGeom>
        </p:spPr>
      </p:pic>
    </p:spTree>
    <p:extLst>
      <p:ext uri="{BB962C8B-B14F-4D97-AF65-F5344CB8AC3E}">
        <p14:creationId xmlns:p14="http://schemas.microsoft.com/office/powerpoint/2010/main" val="185050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0914-46CD-4A54-B1D2-30F6976C2EA7}"/>
              </a:ext>
            </a:extLst>
          </p:cNvPr>
          <p:cNvSpPr>
            <a:spLocks noGrp="1"/>
          </p:cNvSpPr>
          <p:nvPr>
            <p:ph type="title"/>
          </p:nvPr>
        </p:nvSpPr>
        <p:spPr>
          <a:xfrm>
            <a:off x="353762" y="430560"/>
            <a:ext cx="11165689" cy="1013291"/>
          </a:xfrm>
        </p:spPr>
        <p:txBody>
          <a:bodyPr vert="horz" lIns="91440" tIns="45720" rIns="91440" bIns="45720" rtlCol="0" anchor="ctr">
            <a:noAutofit/>
          </a:bodyPr>
          <a:lstStyle/>
          <a:p>
            <a:r>
              <a:rPr lang="en-GB" b="1" dirty="0">
                <a:solidFill>
                  <a:srgbClr val="00B0F0"/>
                </a:solidFill>
                <a:latin typeface="+mn-lt"/>
              </a:rPr>
              <a:t>Get help to buy food and milk</a:t>
            </a:r>
            <a:br>
              <a:rPr lang="en-GB" b="1" dirty="0">
                <a:solidFill>
                  <a:srgbClr val="00B0F0"/>
                </a:solidFill>
                <a:latin typeface="+mn-lt"/>
              </a:rPr>
            </a:br>
            <a:r>
              <a:rPr lang="en-GB" sz="4000" dirty="0">
                <a:solidFill>
                  <a:srgbClr val="00B0F0"/>
                </a:solidFill>
                <a:latin typeface="+mn-lt"/>
              </a:rPr>
              <a:t>(the Healthy Start scheme</a:t>
            </a:r>
            <a:r>
              <a:rPr lang="en-GB" sz="4400" dirty="0">
                <a:solidFill>
                  <a:srgbClr val="00B0F0"/>
                </a:solidFill>
                <a:latin typeface="+mn-lt"/>
              </a:rPr>
              <a:t>)</a:t>
            </a:r>
            <a:endParaRPr lang="en-US" dirty="0">
              <a:solidFill>
                <a:srgbClr val="00B0F0"/>
              </a:solidFill>
              <a:latin typeface="+mn-lt"/>
            </a:endParaRPr>
          </a:p>
        </p:txBody>
      </p:sp>
      <p:pic>
        <p:nvPicPr>
          <p:cNvPr id="3074" name="Picture 2" descr="Digital screen (3)">
            <a:extLst>
              <a:ext uri="{FF2B5EF4-FFF2-40B4-BE49-F238E27FC236}">
                <a16:creationId xmlns:a16="http://schemas.microsoft.com/office/drawing/2014/main" id="{89D5F84C-BC0A-47DB-ABC3-1FF1DD3E220F}"/>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1830" r="2" b="2"/>
          <a:stretch/>
        </p:blipFill>
        <p:spPr bwMode="auto">
          <a:xfrm>
            <a:off x="7853465" y="3312159"/>
            <a:ext cx="4191407" cy="242296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FA04AE88-0ED1-4932-9A25-341E50C5AF57}"/>
              </a:ext>
            </a:extLst>
          </p:cNvPr>
          <p:cNvSpPr>
            <a:spLocks noGrp="1"/>
          </p:cNvSpPr>
          <p:nvPr>
            <p:ph sz="half" idx="2"/>
          </p:nvPr>
        </p:nvSpPr>
        <p:spPr>
          <a:xfrm>
            <a:off x="7559749" y="2706910"/>
            <a:ext cx="4522696" cy="4275369"/>
          </a:xfrm>
        </p:spPr>
        <p:txBody>
          <a:bodyPr vert="horz" lIns="91440" tIns="45720" rIns="91440" bIns="45720" rtlCol="0" anchor="ctr">
            <a:normAutofit/>
          </a:bodyPr>
          <a:lstStyle/>
          <a:p>
            <a:r>
              <a:rPr lang="en-US" sz="2000" dirty="0">
                <a:solidFill>
                  <a:srgbClr val="FFFFFF"/>
                </a:solidFill>
              </a:rPr>
              <a:t>A</a:t>
            </a:r>
            <a:endParaRPr lang="en-GB" sz="1600" dirty="0">
              <a:solidFill>
                <a:schemeClr val="bg1"/>
              </a:solidFill>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6AFF42D5-0534-4920-9873-35FB71FF4676}"/>
              </a:ext>
            </a:extLst>
          </p:cNvPr>
          <p:cNvSpPr txBox="1"/>
          <p:nvPr/>
        </p:nvSpPr>
        <p:spPr>
          <a:xfrm>
            <a:off x="345509" y="5576931"/>
            <a:ext cx="9223242" cy="707886"/>
          </a:xfrm>
          <a:prstGeom prst="rect">
            <a:avLst/>
          </a:prstGeom>
          <a:noFill/>
        </p:spPr>
        <p:txBody>
          <a:bodyPr wrap="square">
            <a:spAutoFit/>
          </a:bodyPr>
          <a:lstStyle/>
          <a:p>
            <a:pPr marL="0" indent="0">
              <a:buNone/>
            </a:pPr>
            <a:r>
              <a:rPr lang="en-US" sz="2000" dirty="0"/>
              <a:t>Go online for more info or email </a:t>
            </a:r>
            <a:r>
              <a:rPr lang="en-US" sz="2000" dirty="0">
                <a:hlinkClick r:id="rId4"/>
              </a:rPr>
              <a:t>dee.debruin1@hertfordshire.gov.uk</a:t>
            </a:r>
            <a:r>
              <a:rPr lang="en-US" sz="2000" dirty="0"/>
              <a:t> </a:t>
            </a:r>
          </a:p>
          <a:p>
            <a:r>
              <a:rPr lang="en-US" sz="2000" dirty="0"/>
              <a:t>for links to resources</a:t>
            </a:r>
            <a:r>
              <a:rPr lang="en-US" sz="2000" dirty="0">
                <a:solidFill>
                  <a:srgbClr val="FFFFFF"/>
                </a:solidFill>
              </a:rPr>
              <a:t> </a:t>
            </a:r>
            <a:r>
              <a:rPr lang="en-US" sz="2000" dirty="0">
                <a:solidFill>
                  <a:srgbClr val="FFFFFF"/>
                </a:solidFill>
                <a:hlinkClick r:id="rId5"/>
              </a:rPr>
              <a:t>https://www.healthystart.nhs.uk/</a:t>
            </a:r>
            <a:endParaRPr lang="en-GB" sz="2000" dirty="0"/>
          </a:p>
        </p:txBody>
      </p:sp>
      <p:pic>
        <p:nvPicPr>
          <p:cNvPr id="6" name="Picture 5" descr="A card with cartoon characters and a can of food&#10;&#10;AI-generated content may be incorrect.">
            <a:extLst>
              <a:ext uri="{FF2B5EF4-FFF2-40B4-BE49-F238E27FC236}">
                <a16:creationId xmlns:a16="http://schemas.microsoft.com/office/drawing/2014/main" id="{8B5173C7-EEEE-AD04-1F13-380D18A2D1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3465" y="937205"/>
            <a:ext cx="4228979" cy="2212947"/>
          </a:xfrm>
          <a:prstGeom prst="rect">
            <a:avLst/>
          </a:prstGeom>
        </p:spPr>
      </p:pic>
      <p:sp>
        <p:nvSpPr>
          <p:cNvPr id="7" name="TextBox 6">
            <a:extLst>
              <a:ext uri="{FF2B5EF4-FFF2-40B4-BE49-F238E27FC236}">
                <a16:creationId xmlns:a16="http://schemas.microsoft.com/office/drawing/2014/main" id="{D414B416-8551-5931-BE99-29B597661C46}"/>
              </a:ext>
            </a:extLst>
          </p:cNvPr>
          <p:cNvSpPr txBox="1"/>
          <p:nvPr/>
        </p:nvSpPr>
        <p:spPr>
          <a:xfrm>
            <a:off x="353762" y="1457027"/>
            <a:ext cx="7050890" cy="4278094"/>
          </a:xfrm>
          <a:prstGeom prst="rect">
            <a:avLst/>
          </a:prstGeom>
          <a:noFill/>
        </p:spPr>
        <p:txBody>
          <a:bodyPr wrap="square">
            <a:spAutoFit/>
          </a:bodyPr>
          <a:lstStyle/>
          <a:p>
            <a:r>
              <a:rPr lang="en-GB" b="1" dirty="0"/>
              <a:t>Help us promote this scheme:-</a:t>
            </a:r>
          </a:p>
          <a:p>
            <a:endParaRPr lang="en-GB" dirty="0"/>
          </a:p>
          <a:p>
            <a:r>
              <a:rPr lang="en-GB" dirty="0"/>
              <a:t>If you’re more than 10 weeks pregnant or have a child under 4, you may be entitled to get help to buy healthy food and milk.</a:t>
            </a:r>
            <a:br>
              <a:rPr lang="en-GB" dirty="0"/>
            </a:br>
            <a:endParaRPr lang="en-GB" dirty="0"/>
          </a:p>
          <a:p>
            <a:r>
              <a:rPr lang="en-GB" dirty="0"/>
              <a:t>Those eligible, will be sent a Healthy Start card with money on it that can be used in some UK shops. This can be used to buy:-</a:t>
            </a:r>
          </a:p>
          <a:p>
            <a:pPr marL="742950" lvl="1" indent="-285750">
              <a:buFont typeface="Arial" panose="020B0604020202020204" pitchFamily="34" charset="0"/>
              <a:buChar char="•"/>
            </a:pPr>
            <a:r>
              <a:rPr lang="en-GB" sz="1600" dirty="0"/>
              <a:t>plain liquid cow’s milk</a:t>
            </a:r>
          </a:p>
          <a:p>
            <a:pPr marL="742950" lvl="1" indent="-285750">
              <a:buFont typeface="Arial" panose="020B0604020202020204" pitchFamily="34" charset="0"/>
              <a:buChar char="•"/>
            </a:pPr>
            <a:r>
              <a:rPr lang="en-GB" sz="1600" dirty="0"/>
              <a:t>fresh, frozen, and tinned fruit and vegetables</a:t>
            </a:r>
          </a:p>
          <a:p>
            <a:pPr marL="742950" lvl="1" indent="-285750">
              <a:buFont typeface="Arial" panose="020B0604020202020204" pitchFamily="34" charset="0"/>
              <a:buChar char="•"/>
            </a:pPr>
            <a:r>
              <a:rPr lang="en-GB" sz="1600" dirty="0"/>
              <a:t>fresh, dried, and tinned pulses</a:t>
            </a:r>
          </a:p>
          <a:p>
            <a:pPr marL="742950" lvl="1" indent="-285750">
              <a:buFont typeface="Arial" panose="020B0604020202020204" pitchFamily="34" charset="0"/>
              <a:buChar char="•"/>
            </a:pPr>
            <a:r>
              <a:rPr lang="en-GB" sz="1600" dirty="0"/>
              <a:t>infant formula milk based on cow’s milk</a:t>
            </a:r>
          </a:p>
          <a:p>
            <a:r>
              <a:rPr lang="en-GB" dirty="0"/>
              <a:t>You can also use your card to collect:</a:t>
            </a:r>
          </a:p>
          <a:p>
            <a:pPr marL="742950" lvl="1" indent="-285750">
              <a:buFont typeface="Arial" panose="020B0604020202020204" pitchFamily="34" charset="0"/>
              <a:buChar char="•"/>
            </a:pPr>
            <a:r>
              <a:rPr lang="en-GB" sz="1600" dirty="0"/>
              <a:t>Healthy Start vitamins – these support you during pregnancy and breastfeeding</a:t>
            </a:r>
          </a:p>
          <a:p>
            <a:pPr marL="742950" lvl="1" indent="-285750">
              <a:buFont typeface="Arial" panose="020B0604020202020204" pitchFamily="34" charset="0"/>
              <a:buChar char="•"/>
            </a:pPr>
            <a:r>
              <a:rPr lang="en-GB" sz="1600" dirty="0"/>
              <a:t>vitamin drops for babies and young children – these are suitable from birth to 4 years old</a:t>
            </a:r>
          </a:p>
        </p:txBody>
      </p:sp>
    </p:spTree>
    <p:extLst>
      <p:ext uri="{BB962C8B-B14F-4D97-AF65-F5344CB8AC3E}">
        <p14:creationId xmlns:p14="http://schemas.microsoft.com/office/powerpoint/2010/main" val="1662543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D71C0-F6DD-3B41-0F81-E5D6CE5BE6C5}"/>
              </a:ext>
            </a:extLst>
          </p:cNvPr>
          <p:cNvSpPr>
            <a:spLocks noGrp="1"/>
          </p:cNvSpPr>
          <p:nvPr>
            <p:ph type="title"/>
          </p:nvPr>
        </p:nvSpPr>
        <p:spPr>
          <a:xfrm>
            <a:off x="626165" y="286603"/>
            <a:ext cx="10529515" cy="1450757"/>
          </a:xfrm>
        </p:spPr>
        <p:txBody>
          <a:bodyPr>
            <a:normAutofit/>
          </a:bodyPr>
          <a:lstStyle/>
          <a:p>
            <a:r>
              <a:rPr lang="en-GB" b="1" dirty="0">
                <a:solidFill>
                  <a:srgbClr val="00B0F0"/>
                </a:solidFill>
                <a:latin typeface="+mn-lt"/>
              </a:rPr>
              <a:t>National Supervised Toothbrushing Programme in Hertfordshire</a:t>
            </a:r>
          </a:p>
        </p:txBody>
      </p:sp>
      <p:pic>
        <p:nvPicPr>
          <p:cNvPr id="6" name="Content Placeholder 5" descr="A child brushing his teeth&#10;&#10;AI-generated content may be incorrect.">
            <a:extLst>
              <a:ext uri="{FF2B5EF4-FFF2-40B4-BE49-F238E27FC236}">
                <a16:creationId xmlns:a16="http://schemas.microsoft.com/office/drawing/2014/main" id="{87727151-2A37-63A7-7997-E6E8C7D7A04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92481" y="1967060"/>
            <a:ext cx="5181600" cy="3452241"/>
          </a:xfrm>
        </p:spPr>
      </p:pic>
      <p:sp>
        <p:nvSpPr>
          <p:cNvPr id="4" name="Content Placeholder 3">
            <a:extLst>
              <a:ext uri="{FF2B5EF4-FFF2-40B4-BE49-F238E27FC236}">
                <a16:creationId xmlns:a16="http://schemas.microsoft.com/office/drawing/2014/main" id="{2458BAE0-9252-3D77-C268-336C870F4CD2}"/>
              </a:ext>
            </a:extLst>
          </p:cNvPr>
          <p:cNvSpPr>
            <a:spLocks noGrp="1"/>
          </p:cNvSpPr>
          <p:nvPr>
            <p:ph sz="half" idx="2"/>
          </p:nvPr>
        </p:nvSpPr>
        <p:spPr/>
        <p:txBody>
          <a:bodyPr>
            <a:normAutofit/>
          </a:bodyPr>
          <a:lstStyle/>
          <a:p>
            <a:pPr marL="357188" indent="-357188">
              <a:buFont typeface="Wingdings" panose="05000000000000000000" pitchFamily="2" charset="2"/>
              <a:buChar char="§"/>
            </a:pPr>
            <a:r>
              <a:rPr lang="en-GB" dirty="0"/>
              <a:t>Starts in the Autumn term</a:t>
            </a:r>
          </a:p>
          <a:p>
            <a:pPr marL="357188" indent="-357188">
              <a:buFont typeface="Wingdings" panose="05000000000000000000" pitchFamily="2" charset="2"/>
              <a:buChar char="§"/>
            </a:pPr>
            <a:r>
              <a:rPr lang="en-GB" dirty="0"/>
              <a:t>Targeted early years settings and Reception classes in areas </a:t>
            </a:r>
            <a:r>
              <a:rPr lang="en-GB" dirty="0">
                <a:hlinkClick r:id="rId4" action="ppaction://hlinkfile"/>
              </a:rPr>
              <a:t>IMD 1-3 </a:t>
            </a:r>
            <a:endParaRPr lang="en-GB" dirty="0"/>
          </a:p>
          <a:p>
            <a:pPr marL="357188" indent="-357188">
              <a:buFont typeface="Wingdings" panose="05000000000000000000" pitchFamily="2" charset="2"/>
              <a:buChar char="§"/>
            </a:pPr>
            <a:r>
              <a:rPr lang="en-GB" dirty="0"/>
              <a:t>Free toothbrushes, toothpaste and toothbrush racks issued to schools</a:t>
            </a:r>
          </a:p>
          <a:p>
            <a:pPr marL="357188" indent="-357188">
              <a:buFont typeface="Wingdings" panose="05000000000000000000" pitchFamily="2" charset="2"/>
              <a:buChar char="§"/>
            </a:pPr>
            <a:r>
              <a:rPr lang="en-GB" dirty="0"/>
              <a:t>Commissioned HCT Dental team to run with training, monitoring and healthy eating sessions.</a:t>
            </a:r>
          </a:p>
        </p:txBody>
      </p:sp>
    </p:spTree>
    <p:extLst>
      <p:ext uri="{BB962C8B-B14F-4D97-AF65-F5344CB8AC3E}">
        <p14:creationId xmlns:p14="http://schemas.microsoft.com/office/powerpoint/2010/main" val="1444434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444E09-8FA3-F015-96D8-E2DA5A258F97}"/>
              </a:ext>
            </a:extLst>
          </p:cNvPr>
          <p:cNvPicPr>
            <a:picLocks noChangeAspect="1"/>
          </p:cNvPicPr>
          <p:nvPr/>
        </p:nvPicPr>
        <p:blipFill>
          <a:blip r:embed="rId2"/>
          <a:srcRect r="35945" b="64380"/>
          <a:stretch>
            <a:fillRect/>
          </a:stretch>
        </p:blipFill>
        <p:spPr>
          <a:xfrm>
            <a:off x="384228" y="1771394"/>
            <a:ext cx="2290471" cy="697220"/>
          </a:xfrm>
          <a:prstGeom prst="rect">
            <a:avLst/>
          </a:prstGeom>
        </p:spPr>
      </p:pic>
      <p:pic>
        <p:nvPicPr>
          <p:cNvPr id="5" name="Picture 4">
            <a:extLst>
              <a:ext uri="{FF2B5EF4-FFF2-40B4-BE49-F238E27FC236}">
                <a16:creationId xmlns:a16="http://schemas.microsoft.com/office/drawing/2014/main" id="{100CB62A-327B-8A90-0F98-7CF3D8ADAB05}"/>
              </a:ext>
            </a:extLst>
          </p:cNvPr>
          <p:cNvPicPr>
            <a:picLocks noChangeAspect="1"/>
          </p:cNvPicPr>
          <p:nvPr/>
        </p:nvPicPr>
        <p:blipFill>
          <a:blip r:embed="rId3"/>
          <a:srcRect t="57250" r="36009"/>
          <a:stretch>
            <a:fillRect/>
          </a:stretch>
        </p:blipFill>
        <p:spPr>
          <a:xfrm>
            <a:off x="444397" y="2604730"/>
            <a:ext cx="2170131" cy="1030094"/>
          </a:xfrm>
          <a:prstGeom prst="rect">
            <a:avLst/>
          </a:prstGeom>
        </p:spPr>
      </p:pic>
      <p:pic>
        <p:nvPicPr>
          <p:cNvPr id="6" name="Picture 5">
            <a:extLst>
              <a:ext uri="{FF2B5EF4-FFF2-40B4-BE49-F238E27FC236}">
                <a16:creationId xmlns:a16="http://schemas.microsoft.com/office/drawing/2014/main" id="{10D762FA-CBA5-7621-82AF-A02C63DC6A41}"/>
              </a:ext>
            </a:extLst>
          </p:cNvPr>
          <p:cNvPicPr>
            <a:picLocks noChangeAspect="1"/>
          </p:cNvPicPr>
          <p:nvPr/>
        </p:nvPicPr>
        <p:blipFill>
          <a:blip r:embed="rId4"/>
          <a:srcRect r="54315" b="50000"/>
          <a:stretch>
            <a:fillRect/>
          </a:stretch>
        </p:blipFill>
        <p:spPr>
          <a:xfrm>
            <a:off x="483621" y="3992498"/>
            <a:ext cx="2070738" cy="793777"/>
          </a:xfrm>
          <a:prstGeom prst="rect">
            <a:avLst/>
          </a:prstGeom>
        </p:spPr>
      </p:pic>
      <p:sp>
        <p:nvSpPr>
          <p:cNvPr id="9" name="TextBox 8">
            <a:extLst>
              <a:ext uri="{FF2B5EF4-FFF2-40B4-BE49-F238E27FC236}">
                <a16:creationId xmlns:a16="http://schemas.microsoft.com/office/drawing/2014/main" id="{5A34ACC6-407A-E85B-716E-674878E3EBA8}"/>
              </a:ext>
            </a:extLst>
          </p:cNvPr>
          <p:cNvSpPr txBox="1"/>
          <p:nvPr/>
        </p:nvSpPr>
        <p:spPr>
          <a:xfrm>
            <a:off x="2753139" y="1802170"/>
            <a:ext cx="9400386" cy="830997"/>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GB" sz="1600" dirty="0"/>
              <a:t>A 14- week group, based lifestyle programme combining nutrition, physical activity and behaviour change. </a:t>
            </a:r>
          </a:p>
          <a:p>
            <a:pPr marL="285750" indent="-285750">
              <a:buFont typeface="Arial" panose="020B0604020202020204" pitchFamily="34" charset="0"/>
              <a:buChar char="•"/>
            </a:pPr>
            <a:r>
              <a:rPr lang="en-GB" sz="1600" dirty="0"/>
              <a:t>Led by health advisors with weekly weight check ins offered in person or via MS Teams.</a:t>
            </a:r>
          </a:p>
          <a:p>
            <a:pPr marL="285750" indent="-285750">
              <a:buFont typeface="Arial" panose="020B0604020202020204" pitchFamily="34" charset="0"/>
              <a:buChar char="•"/>
            </a:pPr>
            <a:r>
              <a:rPr lang="en-GB" sz="1600" dirty="0"/>
              <a:t> Follow up support available for up to a year with access to an e learning platform and digital portal.</a:t>
            </a:r>
          </a:p>
        </p:txBody>
      </p:sp>
      <p:sp>
        <p:nvSpPr>
          <p:cNvPr id="14" name="TextBox 13">
            <a:extLst>
              <a:ext uri="{FF2B5EF4-FFF2-40B4-BE49-F238E27FC236}">
                <a16:creationId xmlns:a16="http://schemas.microsoft.com/office/drawing/2014/main" id="{E562DC54-A7CF-9A25-8F24-2E50B3CB2240}"/>
              </a:ext>
            </a:extLst>
          </p:cNvPr>
          <p:cNvSpPr txBox="1"/>
          <p:nvPr/>
        </p:nvSpPr>
        <p:spPr>
          <a:xfrm>
            <a:off x="2753139" y="2815131"/>
            <a:ext cx="9400383" cy="1077218"/>
          </a:xfrm>
          <a:prstGeom prst="rect">
            <a:avLst/>
          </a:prstGeom>
          <a:solidFill>
            <a:schemeClr val="accent1">
              <a:lumMod val="20000"/>
              <a:lumOff val="80000"/>
            </a:schemeClr>
          </a:solidFill>
        </p:spPr>
        <p:txBody>
          <a:bodyPr wrap="square" rtlCol="0">
            <a:spAutoFit/>
          </a:bodyPr>
          <a:lstStyle/>
          <a:p>
            <a:pPr marL="285750" indent="-285750">
              <a:buFont typeface="Arial" panose="020B0604020202020204" pitchFamily="34" charset="0"/>
              <a:buChar char="•"/>
            </a:pPr>
            <a:r>
              <a:rPr lang="en-GB" sz="1600" dirty="0"/>
              <a:t>Designed for individuals with higher BMIs and comorbidities delivered by psychologist, dieticians and exercise specialists</a:t>
            </a:r>
          </a:p>
          <a:p>
            <a:pPr marL="285750" indent="-285750">
              <a:buFont typeface="Arial" panose="020B0604020202020204" pitchFamily="34" charset="0"/>
              <a:buChar char="•"/>
            </a:pPr>
            <a:r>
              <a:rPr lang="en-GB" sz="1600" dirty="0"/>
              <a:t>Initial 12-week intensive phase followed by 9-month maintenance phase focused on psychological led behaviour change and emotional eating triggers.</a:t>
            </a:r>
          </a:p>
        </p:txBody>
      </p:sp>
      <p:sp>
        <p:nvSpPr>
          <p:cNvPr id="15" name="TextBox 14">
            <a:extLst>
              <a:ext uri="{FF2B5EF4-FFF2-40B4-BE49-F238E27FC236}">
                <a16:creationId xmlns:a16="http://schemas.microsoft.com/office/drawing/2014/main" id="{6A7BA611-C0C6-141C-DF30-9C74E696DDB5}"/>
              </a:ext>
            </a:extLst>
          </p:cNvPr>
          <p:cNvSpPr txBox="1"/>
          <p:nvPr/>
        </p:nvSpPr>
        <p:spPr>
          <a:xfrm>
            <a:off x="2753139" y="4099745"/>
            <a:ext cx="9400382" cy="830997"/>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GB" sz="1600" dirty="0"/>
              <a:t>Designed for women preconception, during pregnancy and post </a:t>
            </a:r>
            <a:r>
              <a:rPr lang="en-GB" sz="1600" dirty="0" err="1"/>
              <a:t>nataly</a:t>
            </a:r>
            <a:r>
              <a:rPr lang="en-GB" sz="1600" dirty="0"/>
              <a:t> to promote healthy weight</a:t>
            </a:r>
          </a:p>
          <a:p>
            <a:pPr marL="285750" indent="-285750">
              <a:buFont typeface="Arial" panose="020B0604020202020204" pitchFamily="34" charset="0"/>
              <a:buChar char="•"/>
            </a:pPr>
            <a:r>
              <a:rPr lang="en-GB" sz="1600" dirty="0"/>
              <a:t>Includes guidance from a specialist maternity dietician and weekly healthy lifestyle support from a pregnancy health advisor.</a:t>
            </a:r>
          </a:p>
        </p:txBody>
      </p:sp>
      <p:sp>
        <p:nvSpPr>
          <p:cNvPr id="16" name="TextBox 15">
            <a:extLst>
              <a:ext uri="{FF2B5EF4-FFF2-40B4-BE49-F238E27FC236}">
                <a16:creationId xmlns:a16="http://schemas.microsoft.com/office/drawing/2014/main" id="{9C70853F-64E4-7346-2AE6-1901B8528CD8}"/>
              </a:ext>
            </a:extLst>
          </p:cNvPr>
          <p:cNvSpPr txBox="1"/>
          <p:nvPr/>
        </p:nvSpPr>
        <p:spPr>
          <a:xfrm>
            <a:off x="384228" y="182182"/>
            <a:ext cx="8887371" cy="1569660"/>
          </a:xfrm>
          <a:prstGeom prst="rect">
            <a:avLst/>
          </a:prstGeom>
          <a:noFill/>
        </p:spPr>
        <p:txBody>
          <a:bodyPr wrap="square" rtlCol="0">
            <a:spAutoFit/>
          </a:bodyPr>
          <a:lstStyle/>
          <a:p>
            <a:r>
              <a:rPr lang="en-GB" sz="4800" b="1" spc="-50" dirty="0">
                <a:solidFill>
                  <a:srgbClr val="00B0F0"/>
                </a:solidFill>
                <a:ea typeface="+mj-ea"/>
                <a:cs typeface="+mj-cs"/>
              </a:rPr>
              <a:t>Adult Weight Management service</a:t>
            </a:r>
          </a:p>
          <a:p>
            <a:r>
              <a:rPr lang="en-GB" sz="2400" dirty="0">
                <a:latin typeface="+mj-lt"/>
              </a:rPr>
              <a:t>Delivered by </a:t>
            </a:r>
            <a:r>
              <a:rPr lang="en-GB" sz="2400" dirty="0">
                <a:latin typeface="+mj-lt"/>
                <a:hlinkClick r:id="rId5"/>
              </a:rPr>
              <a:t>TBC healthcare</a:t>
            </a:r>
            <a:endParaRPr lang="en-GB" sz="2400" dirty="0">
              <a:latin typeface="+mj-lt"/>
            </a:endParaRPr>
          </a:p>
          <a:p>
            <a:endParaRPr lang="en-GB" sz="2400" dirty="0">
              <a:latin typeface="+mj-lt"/>
            </a:endParaRPr>
          </a:p>
        </p:txBody>
      </p:sp>
      <p:sp>
        <p:nvSpPr>
          <p:cNvPr id="7" name="TextBox 6">
            <a:extLst>
              <a:ext uri="{FF2B5EF4-FFF2-40B4-BE49-F238E27FC236}">
                <a16:creationId xmlns:a16="http://schemas.microsoft.com/office/drawing/2014/main" id="{24F85165-F30C-3E32-AE7D-FA39AB7DA9D6}"/>
              </a:ext>
            </a:extLst>
          </p:cNvPr>
          <p:cNvSpPr txBox="1"/>
          <p:nvPr/>
        </p:nvSpPr>
        <p:spPr>
          <a:xfrm>
            <a:off x="117574" y="4993671"/>
            <a:ext cx="4873570" cy="1231106"/>
          </a:xfrm>
          <a:prstGeom prst="rect">
            <a:avLst/>
          </a:prstGeom>
          <a:noFill/>
        </p:spPr>
        <p:txBody>
          <a:bodyPr wrap="square">
            <a:spAutoFit/>
          </a:bodyPr>
          <a:lstStyle/>
          <a:p>
            <a:pPr marL="0" indent="0">
              <a:buNone/>
            </a:pPr>
            <a:r>
              <a:rPr lang="en-GB" sz="1800" b="1" dirty="0"/>
              <a:t>Eligibility</a:t>
            </a:r>
          </a:p>
          <a:p>
            <a:r>
              <a:rPr lang="en-GB" sz="1400" dirty="0"/>
              <a:t>Adults aged 18 years and above </a:t>
            </a:r>
          </a:p>
          <a:p>
            <a:r>
              <a:rPr lang="en-GB" sz="1400" dirty="0"/>
              <a:t>Live in Hertfordshire and/or registered with a Hertfordshire GP </a:t>
            </a:r>
          </a:p>
          <a:p>
            <a:r>
              <a:rPr lang="en-GB" sz="1400" dirty="0"/>
              <a:t>Have a BMI ≥30 OR BMI ≥27.5 for ethnic minority communities </a:t>
            </a:r>
          </a:p>
          <a:p>
            <a:pPr marL="0" indent="0">
              <a:buNone/>
            </a:pPr>
            <a:r>
              <a:rPr lang="en-GB" sz="1400" dirty="0"/>
              <a:t>    and those with associated co-morbidities </a:t>
            </a:r>
          </a:p>
        </p:txBody>
      </p:sp>
      <p:sp>
        <p:nvSpPr>
          <p:cNvPr id="10" name="TextBox 9">
            <a:extLst>
              <a:ext uri="{FF2B5EF4-FFF2-40B4-BE49-F238E27FC236}">
                <a16:creationId xmlns:a16="http://schemas.microsoft.com/office/drawing/2014/main" id="{75AE88E0-7AAD-69E7-68C6-64CC9AFD604F}"/>
              </a:ext>
            </a:extLst>
          </p:cNvPr>
          <p:cNvSpPr txBox="1"/>
          <p:nvPr/>
        </p:nvSpPr>
        <p:spPr>
          <a:xfrm>
            <a:off x="5139276" y="4993671"/>
            <a:ext cx="7002076" cy="1323439"/>
          </a:xfrm>
          <a:prstGeom prst="rect">
            <a:avLst/>
          </a:prstGeom>
          <a:solidFill>
            <a:schemeClr val="accent4">
              <a:lumMod val="20000"/>
              <a:lumOff val="80000"/>
            </a:schemeClr>
          </a:solidFill>
        </p:spPr>
        <p:txBody>
          <a:bodyPr wrap="square">
            <a:spAutoFit/>
          </a:bodyPr>
          <a:lstStyle/>
          <a:p>
            <a:pPr marL="0" indent="0">
              <a:buNone/>
            </a:pPr>
            <a:r>
              <a:rPr lang="en-GB" sz="1600" b="1" dirty="0"/>
              <a:t>Referrals</a:t>
            </a:r>
          </a:p>
          <a:p>
            <a:r>
              <a:rPr lang="en-GB" sz="1600" dirty="0"/>
              <a:t>Self referrals can be made by visiting </a:t>
            </a:r>
            <a:r>
              <a:rPr lang="en-GB" sz="1600" dirty="0">
                <a:hlinkClick r:id="rId5"/>
              </a:rPr>
              <a:t>www.tbchealthcare.co.uk</a:t>
            </a:r>
            <a:r>
              <a:rPr lang="en-GB" sz="1600" dirty="0"/>
              <a:t> or calling 01707 242188</a:t>
            </a:r>
          </a:p>
          <a:p>
            <a:r>
              <a:rPr lang="en-GB" sz="1600" dirty="0"/>
              <a:t>Healthcare professionals can use the form on DXS or Ardens and all other professionals can email </a:t>
            </a:r>
            <a:r>
              <a:rPr lang="en-GB" sz="1600" dirty="0">
                <a:hlinkClick r:id="rId6"/>
              </a:rPr>
              <a:t>hertfordshire@tbchealthcare.co.uk </a:t>
            </a:r>
            <a:r>
              <a:rPr lang="en-GB" sz="1600" dirty="0"/>
              <a:t> or call 01707 242188</a:t>
            </a:r>
          </a:p>
        </p:txBody>
      </p:sp>
    </p:spTree>
    <p:extLst>
      <p:ext uri="{BB962C8B-B14F-4D97-AF65-F5344CB8AC3E}">
        <p14:creationId xmlns:p14="http://schemas.microsoft.com/office/powerpoint/2010/main" val="2581107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C5338-8D07-F9FC-C8F7-8AF7F6573D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BE90DC-5E07-5E14-E392-C48449D63DF7}"/>
              </a:ext>
            </a:extLst>
          </p:cNvPr>
          <p:cNvSpPr>
            <a:spLocks noGrp="1"/>
          </p:cNvSpPr>
          <p:nvPr>
            <p:ph type="title"/>
          </p:nvPr>
        </p:nvSpPr>
        <p:spPr>
          <a:xfrm>
            <a:off x="265176" y="307962"/>
            <a:ext cx="8341614" cy="1132218"/>
          </a:xfrm>
        </p:spPr>
        <p:txBody>
          <a:bodyPr>
            <a:normAutofit fontScale="90000"/>
          </a:bodyPr>
          <a:lstStyle/>
          <a:p>
            <a:br>
              <a:rPr lang="en-GB" dirty="0"/>
            </a:br>
            <a:r>
              <a:rPr lang="en-GB" dirty="0"/>
              <a:t>My Baby’s Brain Training :</a:t>
            </a:r>
            <a:br>
              <a:rPr lang="en-GB" dirty="0"/>
            </a:br>
            <a:r>
              <a:rPr lang="en-GB" sz="4400" dirty="0">
                <a:solidFill>
                  <a:schemeClr val="tx1"/>
                </a:solidFill>
              </a:rPr>
              <a:t>Autum courses available </a:t>
            </a:r>
            <a:endParaRPr lang="en-GB" dirty="0">
              <a:solidFill>
                <a:schemeClr val="accent1"/>
              </a:solidFill>
              <a:latin typeface="Calibri" panose="020F0502020204030204" pitchFamily="34" charset="0"/>
            </a:endParaRPr>
          </a:p>
        </p:txBody>
      </p:sp>
      <p:sp>
        <p:nvSpPr>
          <p:cNvPr id="3" name="Content Placeholder 2">
            <a:extLst>
              <a:ext uri="{FF2B5EF4-FFF2-40B4-BE49-F238E27FC236}">
                <a16:creationId xmlns:a16="http://schemas.microsoft.com/office/drawing/2014/main" id="{8D3733CA-BAF1-2A34-6677-3D232E6A4319}"/>
              </a:ext>
            </a:extLst>
          </p:cNvPr>
          <p:cNvSpPr>
            <a:spLocks noGrp="1"/>
          </p:cNvSpPr>
          <p:nvPr>
            <p:ph idx="1"/>
          </p:nvPr>
        </p:nvSpPr>
        <p:spPr>
          <a:xfrm>
            <a:off x="265177" y="2331720"/>
            <a:ext cx="5584702" cy="3989070"/>
          </a:xfrm>
          <a:solidFill>
            <a:schemeClr val="accent4">
              <a:lumMod val="20000"/>
              <a:lumOff val="80000"/>
            </a:schemeClr>
          </a:solidFill>
        </p:spPr>
        <p:txBody>
          <a:bodyPr>
            <a:normAutofit fontScale="85000" lnSpcReduction="20000"/>
          </a:bodyPr>
          <a:lstStyle/>
          <a:p>
            <a:r>
              <a:rPr lang="en-GB" b="1" u="sng" dirty="0"/>
              <a:t>My Baby’s Brain Training Universal</a:t>
            </a:r>
            <a:endParaRPr lang="en-GB" dirty="0"/>
          </a:p>
          <a:p>
            <a:r>
              <a:rPr lang="en-GB" b="1" dirty="0"/>
              <a:t>For:</a:t>
            </a:r>
            <a:r>
              <a:rPr lang="en-GB" dirty="0"/>
              <a:t> Professionals offering universal early years support (e.g. Health Visitors, Midwives, Family Centre staff)</a:t>
            </a:r>
          </a:p>
          <a:p>
            <a:r>
              <a:rPr lang="en-GB" b="1" dirty="0"/>
              <a:t>To Learn:</a:t>
            </a:r>
          </a:p>
          <a:p>
            <a:r>
              <a:rPr lang="en-GB" dirty="0"/>
              <a:t>·       Introduction to the Five to Thrive model</a:t>
            </a:r>
          </a:p>
          <a:p>
            <a:r>
              <a:rPr lang="en-GB" dirty="0"/>
              <a:t>·       Understanding trauma and how everyday interactions     </a:t>
            </a:r>
            <a:br>
              <a:rPr lang="en-GB" dirty="0"/>
            </a:br>
            <a:r>
              <a:rPr lang="en-GB" dirty="0"/>
              <a:t>        support recovery</a:t>
            </a:r>
          </a:p>
          <a:p>
            <a:r>
              <a:rPr lang="en-GB" b="1" dirty="0"/>
              <a:t>Dates:</a:t>
            </a:r>
            <a:endParaRPr lang="en-GB" dirty="0"/>
          </a:p>
          <a:p>
            <a:r>
              <a:rPr lang="en-GB" dirty="0"/>
              <a:t>·       📅 Thursday 18 Sept 2025, 9:30am–3:00pm</a:t>
            </a:r>
          </a:p>
          <a:p>
            <a:r>
              <a:rPr lang="en-GB" dirty="0"/>
              <a:t>·       📅 Wednesday 22 Oct 2025, 9:30am–3:00pm</a:t>
            </a:r>
          </a:p>
          <a:p>
            <a:r>
              <a:rPr lang="en-GB" b="1" dirty="0"/>
              <a:t>Book here</a:t>
            </a:r>
            <a:r>
              <a:rPr lang="en-GB" dirty="0"/>
              <a:t>: </a:t>
            </a:r>
            <a:r>
              <a:rPr lang="en-GB" u="sng" dirty="0">
                <a:hlinkClick r:id="rId2"/>
              </a:rPr>
              <a:t>KCA: Reg form: My Baby's Brain Autumn 2025 - Universal Services Workforce</a:t>
            </a:r>
            <a:endParaRPr lang="en-GB" dirty="0"/>
          </a:p>
          <a:p>
            <a:endParaRPr lang="en-GB" dirty="0"/>
          </a:p>
        </p:txBody>
      </p:sp>
      <p:sp>
        <p:nvSpPr>
          <p:cNvPr id="4" name="Content Placeholder 2">
            <a:extLst>
              <a:ext uri="{FF2B5EF4-FFF2-40B4-BE49-F238E27FC236}">
                <a16:creationId xmlns:a16="http://schemas.microsoft.com/office/drawing/2014/main" id="{88EAEA03-8070-5E68-FC04-034632F093F6}"/>
              </a:ext>
            </a:extLst>
          </p:cNvPr>
          <p:cNvSpPr txBox="1">
            <a:spLocks/>
          </p:cNvSpPr>
          <p:nvPr/>
        </p:nvSpPr>
        <p:spPr>
          <a:xfrm>
            <a:off x="5972939" y="2331720"/>
            <a:ext cx="6076947" cy="3829050"/>
          </a:xfrm>
          <a:prstGeom prst="rect">
            <a:avLst/>
          </a:prstGeom>
          <a:solidFill>
            <a:schemeClr val="accent4">
              <a:lumMod val="20000"/>
              <a:lumOff val="80000"/>
            </a:schemeClr>
          </a:solidFill>
        </p:spPr>
        <p:txBody>
          <a:bodyPr vert="horz" lIns="0" tIns="45720" rIns="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GB" b="1" dirty="0"/>
              <a:t>My Baby’s Brain Training Targeted</a:t>
            </a:r>
            <a:endParaRPr lang="en-GB" dirty="0"/>
          </a:p>
          <a:p>
            <a:r>
              <a:rPr lang="en-GB" b="1" dirty="0"/>
              <a:t>For:</a:t>
            </a:r>
            <a:r>
              <a:rPr lang="en-GB" dirty="0"/>
              <a:t> Professionals supporting vulnerable families (e.g. Family Safeguarding, Specialist Services, specialist midwifery)</a:t>
            </a:r>
          </a:p>
          <a:p>
            <a:r>
              <a:rPr lang="en-GB" dirty="0"/>
              <a:t>To learn:</a:t>
            </a:r>
          </a:p>
          <a:p>
            <a:pPr lvl="1"/>
            <a:r>
              <a:rPr lang="en-GB" dirty="0"/>
              <a:t>The importance of attachment and how early adversity can lead to developmental trauma</a:t>
            </a:r>
          </a:p>
          <a:p>
            <a:pPr lvl="1"/>
            <a:r>
              <a:rPr lang="en-GB" dirty="0"/>
              <a:t>Introduction to the </a:t>
            </a:r>
            <a:r>
              <a:rPr lang="en-GB" b="1" dirty="0"/>
              <a:t>Five to Thrive</a:t>
            </a:r>
            <a:r>
              <a:rPr lang="en-GB" dirty="0"/>
              <a:t> model for promoting secure relationships</a:t>
            </a:r>
          </a:p>
          <a:p>
            <a:pPr lvl="1"/>
            <a:r>
              <a:rPr lang="en-GB" dirty="0"/>
              <a:t>The impact of trauma and principles of trauma-informed practice</a:t>
            </a:r>
          </a:p>
          <a:p>
            <a:pPr lvl="1"/>
            <a:r>
              <a:rPr lang="en-GB" dirty="0"/>
              <a:t>Opportunities for reflection on practitioner vulnerability when working with traumatised individuals</a:t>
            </a:r>
          </a:p>
          <a:p>
            <a:r>
              <a:rPr lang="en-GB" b="1" dirty="0"/>
              <a:t>Dates:</a:t>
            </a:r>
            <a:endParaRPr lang="en-GB" dirty="0"/>
          </a:p>
          <a:p>
            <a:r>
              <a:rPr lang="en-GB" dirty="0"/>
              <a:t>·       📅 Thursday 2 Oct 2025, 9:30am–3:00pm</a:t>
            </a:r>
          </a:p>
          <a:p>
            <a:r>
              <a:rPr lang="en-GB" dirty="0"/>
              <a:t>·       📅 Wednesday 12 Nov 2025, 9:30am–3:00pm</a:t>
            </a:r>
          </a:p>
          <a:p>
            <a:r>
              <a:rPr lang="en-GB" b="1" dirty="0"/>
              <a:t>Book here:</a:t>
            </a:r>
            <a:r>
              <a:rPr lang="en-GB" dirty="0"/>
              <a:t> </a:t>
            </a:r>
            <a:r>
              <a:rPr lang="en-GB" u="sng" dirty="0">
                <a:hlinkClick r:id="rId3"/>
              </a:rPr>
              <a:t>KCA: Reg form: My Baby's Brain Autumn 2025 - Targeted Services Workforce</a:t>
            </a:r>
            <a:endParaRPr lang="en-GB" dirty="0"/>
          </a:p>
        </p:txBody>
      </p:sp>
      <p:sp>
        <p:nvSpPr>
          <p:cNvPr id="7" name="TextBox 6">
            <a:extLst>
              <a:ext uri="{FF2B5EF4-FFF2-40B4-BE49-F238E27FC236}">
                <a16:creationId xmlns:a16="http://schemas.microsoft.com/office/drawing/2014/main" id="{D3926386-378E-433C-0529-0B842F3D8E27}"/>
              </a:ext>
            </a:extLst>
          </p:cNvPr>
          <p:cNvSpPr txBox="1"/>
          <p:nvPr/>
        </p:nvSpPr>
        <p:spPr>
          <a:xfrm>
            <a:off x="265177" y="1408390"/>
            <a:ext cx="11661648" cy="861774"/>
          </a:xfrm>
          <a:prstGeom prst="rect">
            <a:avLst/>
          </a:prstGeom>
          <a:noFill/>
        </p:spPr>
        <p:txBody>
          <a:bodyPr wrap="square" rtlCol="0">
            <a:spAutoFit/>
          </a:bodyPr>
          <a:lstStyle/>
          <a:p>
            <a:r>
              <a:rPr lang="en-GB" b="1" dirty="0"/>
              <a:t>Free online training for professionals working with families and children aged 0–3</a:t>
            </a:r>
            <a:endParaRPr lang="en-GB" dirty="0"/>
          </a:p>
          <a:p>
            <a:r>
              <a:rPr lang="en-GB" sz="1400" dirty="0"/>
              <a:t>Help build strong foundations for babies’ development by understanding how early relationships and everyday interactions shape the brain.</a:t>
            </a:r>
          </a:p>
          <a:p>
            <a:endParaRPr lang="en-GB" dirty="0"/>
          </a:p>
        </p:txBody>
      </p:sp>
      <p:sp>
        <p:nvSpPr>
          <p:cNvPr id="9" name="TextBox 8">
            <a:extLst>
              <a:ext uri="{FF2B5EF4-FFF2-40B4-BE49-F238E27FC236}">
                <a16:creationId xmlns:a16="http://schemas.microsoft.com/office/drawing/2014/main" id="{40A18D4A-FE1A-4974-D032-A70D2EB3AA48}"/>
              </a:ext>
            </a:extLst>
          </p:cNvPr>
          <p:cNvSpPr txBox="1"/>
          <p:nvPr/>
        </p:nvSpPr>
        <p:spPr>
          <a:xfrm>
            <a:off x="7346633" y="304178"/>
            <a:ext cx="2688907" cy="369332"/>
          </a:xfrm>
          <a:prstGeom prst="rect">
            <a:avLst/>
          </a:prstGeom>
          <a:noFill/>
        </p:spPr>
        <p:txBody>
          <a:bodyPr wrap="square">
            <a:spAutoFit/>
          </a:bodyPr>
          <a:lstStyle/>
          <a:p>
            <a:r>
              <a:rPr lang="en-GB" b="1" dirty="0"/>
              <a:t>💻 Delivered via Zoom</a:t>
            </a:r>
            <a:endParaRPr lang="en-GB" dirty="0"/>
          </a:p>
        </p:txBody>
      </p:sp>
    </p:spTree>
    <p:extLst>
      <p:ext uri="{BB962C8B-B14F-4D97-AF65-F5344CB8AC3E}">
        <p14:creationId xmlns:p14="http://schemas.microsoft.com/office/powerpoint/2010/main" val="4255909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7663-97DA-7282-3CB5-742A4FD26CEA}"/>
              </a:ext>
            </a:extLst>
          </p:cNvPr>
          <p:cNvSpPr>
            <a:spLocks noGrp="1"/>
          </p:cNvSpPr>
          <p:nvPr>
            <p:ph type="title"/>
          </p:nvPr>
        </p:nvSpPr>
        <p:spPr/>
        <p:txBody>
          <a:bodyPr/>
          <a:lstStyle/>
          <a:p>
            <a:r>
              <a:rPr lang="en-GB" sz="5400" b="1" dirty="0">
                <a:solidFill>
                  <a:srgbClr val="00B0F0"/>
                </a:solidFill>
                <a:latin typeface="+mn-lt"/>
              </a:rPr>
              <a:t>Parenting Courses</a:t>
            </a:r>
          </a:p>
        </p:txBody>
      </p:sp>
      <p:sp>
        <p:nvSpPr>
          <p:cNvPr id="3" name="Content Placeholder 2">
            <a:extLst>
              <a:ext uri="{FF2B5EF4-FFF2-40B4-BE49-F238E27FC236}">
                <a16:creationId xmlns:a16="http://schemas.microsoft.com/office/drawing/2014/main" id="{49B8816D-B1EB-2C5D-7FCE-A908369BA5C0}"/>
              </a:ext>
            </a:extLst>
          </p:cNvPr>
          <p:cNvSpPr>
            <a:spLocks noGrp="1"/>
          </p:cNvSpPr>
          <p:nvPr>
            <p:ph idx="1"/>
          </p:nvPr>
        </p:nvSpPr>
        <p:spPr>
          <a:xfrm>
            <a:off x="390945" y="1141420"/>
            <a:ext cx="11375136" cy="4023360"/>
          </a:xfrm>
        </p:spPr>
        <p:txBody>
          <a:bodyPr>
            <a:normAutofit/>
          </a:bodyPr>
          <a:lstStyle/>
          <a:p>
            <a:pPr>
              <a:lnSpc>
                <a:spcPct val="107000"/>
              </a:lnSpc>
              <a:spcAft>
                <a:spcPts val="800"/>
              </a:spcAft>
            </a:pPr>
            <a:r>
              <a:rPr lang="en-GB"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Targeted</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parenting courses are commissioned by Strategic Partnerships Commissioning team, within the Joint Children’s and Young People Commissioning Service and through the Targeted Parenting Framework (TPF). </a:t>
            </a:r>
          </a:p>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They will meet the most common parenting needs in Hertfordshire and will be a key contributor to the overall package of support that a parent receives.</a:t>
            </a:r>
            <a:br>
              <a:rPr lang="en-GB"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b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Parenting courses to be delivered as part of a wider package of intervention and not in isolation.</a:t>
            </a:r>
          </a:p>
          <a:p>
            <a:pPr>
              <a:lnSpc>
                <a:spcPct val="107000"/>
              </a:lnSpc>
              <a:spcAft>
                <a:spcPts val="800"/>
              </a:spcAft>
            </a:pP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Six providers have been commissioned through th</a:t>
            </a:r>
            <a:r>
              <a:rPr lang="en-GB"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e </a:t>
            </a:r>
            <a:r>
              <a:rPr lang="en-GB"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Strategic Partnerships Commissioning team </a:t>
            </a:r>
            <a:r>
              <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ACA3E0E-C51C-49BC-36BD-F99DF7286C7A}"/>
              </a:ext>
            </a:extLst>
          </p:cNvPr>
          <p:cNvSpPr txBox="1"/>
          <p:nvPr/>
        </p:nvSpPr>
        <p:spPr>
          <a:xfrm>
            <a:off x="3205367" y="4149117"/>
            <a:ext cx="5108895" cy="2308324"/>
          </a:xfrm>
          <a:prstGeom prst="rect">
            <a:avLst/>
          </a:prstGeom>
          <a:noFill/>
        </p:spPr>
        <p:txBody>
          <a:bodyPr wrap="square" rtlCol="0">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There is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NO cost </a:t>
            </a:r>
            <a:r>
              <a:rPr lang="en-GB" sz="1800" dirty="0">
                <a:effectLst/>
                <a:latin typeface="Calibri" panose="020F0502020204030204" pitchFamily="34" charset="0"/>
                <a:ea typeface="Calibri" panose="020F0502020204030204" pitchFamily="34" charset="0"/>
                <a:cs typeface="Times New Roman" panose="02020603050405020304" pitchFamily="18" charset="0"/>
              </a:rPr>
              <a:t>for</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families to attend. </a:t>
            </a:r>
          </a:p>
          <a:p>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Further information about workshops can be </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found on </a:t>
            </a:r>
            <a:r>
              <a:rPr lang="en-GB" sz="1800" b="1" dirty="0">
                <a:effectLst/>
                <a:latin typeface="Calibri" panose="020F0502020204030204" pitchFamily="34" charset="0"/>
                <a:ea typeface="Calibri" panose="020F0502020204030204" pitchFamily="34" charset="0"/>
                <a:cs typeface="Times New Roman" panose="02020603050405020304" pitchFamily="18" charset="0"/>
                <a:hlinkClick r:id="rId2"/>
              </a:rPr>
              <a:t>The SEND Local Offer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and</a:t>
            </a:r>
          </a:p>
          <a:p>
            <a:endParaRPr lang="en-GB" b="1" dirty="0">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hlinkClick r:id="rId3"/>
              </a:rPr>
              <a:t>Parenting directory</a:t>
            </a:r>
            <a:r>
              <a:rPr lang="en-GB" sz="1800" dirty="0">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a:p>
            <a:endParaRPr lang="en-GB" dirty="0"/>
          </a:p>
        </p:txBody>
      </p:sp>
      <p:sp>
        <p:nvSpPr>
          <p:cNvPr id="6" name="TextBox 5">
            <a:extLst>
              <a:ext uri="{FF2B5EF4-FFF2-40B4-BE49-F238E27FC236}">
                <a16:creationId xmlns:a16="http://schemas.microsoft.com/office/drawing/2014/main" id="{E72D5D89-C0A9-DF48-5445-0033D8835253}"/>
              </a:ext>
            </a:extLst>
          </p:cNvPr>
          <p:cNvSpPr txBox="1"/>
          <p:nvPr/>
        </p:nvSpPr>
        <p:spPr>
          <a:xfrm>
            <a:off x="390945" y="4149117"/>
            <a:ext cx="2100703" cy="2031325"/>
          </a:xfrm>
          <a:prstGeom prst="rect">
            <a:avLst/>
          </a:prstGeom>
          <a:noFill/>
        </p:spPr>
        <p:txBody>
          <a:bodyPr wrap="none" rtlCol="0">
            <a:spAutoFit/>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ADD-</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vance</a:t>
            </a: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Families in Focus</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Family Lives</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Families feeling safe</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SPACE</a:t>
            </a:r>
          </a:p>
          <a:p>
            <a:r>
              <a:rPr lang="en-GB" sz="1800" b="1" dirty="0">
                <a:effectLst/>
                <a:latin typeface="Calibri" panose="020F0502020204030204" pitchFamily="34" charset="0"/>
                <a:ea typeface="Calibri" panose="020F0502020204030204" pitchFamily="34" charset="0"/>
                <a:cs typeface="Times New Roman" panose="02020603050405020304" pitchFamily="18" charset="0"/>
              </a:rPr>
              <a:t>Supporting links.</a:t>
            </a:r>
            <a:r>
              <a:rPr lang="en-GB"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a:p>
            <a:endParaRPr lang="en-GB" dirty="0"/>
          </a:p>
        </p:txBody>
      </p:sp>
      <p:pic>
        <p:nvPicPr>
          <p:cNvPr id="8" name="Picture 7">
            <a:extLst>
              <a:ext uri="{FF2B5EF4-FFF2-40B4-BE49-F238E27FC236}">
                <a16:creationId xmlns:a16="http://schemas.microsoft.com/office/drawing/2014/main" id="{D466E332-5238-BF50-7013-E343E964EC05}"/>
              </a:ext>
            </a:extLst>
          </p:cNvPr>
          <p:cNvPicPr>
            <a:picLocks noChangeAspect="1"/>
          </p:cNvPicPr>
          <p:nvPr/>
        </p:nvPicPr>
        <p:blipFill>
          <a:blip r:embed="rId4"/>
          <a:stretch>
            <a:fillRect/>
          </a:stretch>
        </p:blipFill>
        <p:spPr>
          <a:xfrm>
            <a:off x="9492916" y="4133428"/>
            <a:ext cx="2398934" cy="2047013"/>
          </a:xfrm>
          <a:prstGeom prst="rect">
            <a:avLst/>
          </a:prstGeom>
        </p:spPr>
      </p:pic>
    </p:spTree>
    <p:extLst>
      <p:ext uri="{BB962C8B-B14F-4D97-AF65-F5344CB8AC3E}">
        <p14:creationId xmlns:p14="http://schemas.microsoft.com/office/powerpoint/2010/main" val="2505135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4A32DD1-6DD4-BAB1-B543-EC541228CEB5}"/>
              </a:ext>
            </a:extLst>
          </p:cNvPr>
          <p:cNvPicPr>
            <a:picLocks noChangeAspect="1"/>
          </p:cNvPicPr>
          <p:nvPr/>
        </p:nvPicPr>
        <p:blipFill>
          <a:blip r:embed="rId2"/>
          <a:stretch>
            <a:fillRect/>
          </a:stretch>
        </p:blipFill>
        <p:spPr>
          <a:xfrm>
            <a:off x="8229209" y="2152393"/>
            <a:ext cx="3676946" cy="1250957"/>
          </a:xfrm>
          <a:prstGeom prst="rect">
            <a:avLst/>
          </a:prstGeom>
        </p:spPr>
      </p:pic>
      <p:sp>
        <p:nvSpPr>
          <p:cNvPr id="2" name="Title 1">
            <a:extLst>
              <a:ext uri="{FF2B5EF4-FFF2-40B4-BE49-F238E27FC236}">
                <a16:creationId xmlns:a16="http://schemas.microsoft.com/office/drawing/2014/main" id="{B6763C1E-44F8-4094-D0FB-DC6EB2E7DC23}"/>
              </a:ext>
            </a:extLst>
          </p:cNvPr>
          <p:cNvSpPr>
            <a:spLocks noGrp="1"/>
          </p:cNvSpPr>
          <p:nvPr>
            <p:ph type="title"/>
          </p:nvPr>
        </p:nvSpPr>
        <p:spPr/>
        <p:txBody>
          <a:bodyPr>
            <a:noAutofit/>
          </a:bodyPr>
          <a:lstStyle/>
          <a:p>
            <a:r>
              <a:rPr lang="en-GB" sz="3200" b="1" dirty="0">
                <a:latin typeface="+mn-lt"/>
              </a:rPr>
              <a:t>Relationship Support</a:t>
            </a:r>
            <a:endParaRPr lang="en-GB" sz="3200" b="1" dirty="0">
              <a:solidFill>
                <a:srgbClr val="FF0000"/>
              </a:solidFill>
              <a:latin typeface="+mn-lt"/>
            </a:endParaRPr>
          </a:p>
        </p:txBody>
      </p:sp>
      <p:sp>
        <p:nvSpPr>
          <p:cNvPr id="6" name="Content Placeholder 5">
            <a:extLst>
              <a:ext uri="{FF2B5EF4-FFF2-40B4-BE49-F238E27FC236}">
                <a16:creationId xmlns:a16="http://schemas.microsoft.com/office/drawing/2014/main" id="{13EB033C-47CA-23F9-E067-BD464704585E}"/>
              </a:ext>
            </a:extLst>
          </p:cNvPr>
          <p:cNvSpPr>
            <a:spLocks noGrp="1"/>
          </p:cNvSpPr>
          <p:nvPr>
            <p:ph idx="1"/>
          </p:nvPr>
        </p:nvSpPr>
        <p:spPr>
          <a:xfrm>
            <a:off x="388299" y="1242746"/>
            <a:ext cx="11128890" cy="833458"/>
          </a:xfrm>
        </p:spPr>
        <p:txBody>
          <a:bodyPr>
            <a:normAutofit/>
          </a:bodyPr>
          <a:lstStyle/>
          <a:p>
            <a:pPr marL="0" indent="0">
              <a:buNone/>
            </a:pPr>
            <a:r>
              <a:rPr lang="en-GB" dirty="0">
                <a:ea typeface="Calibri" panose="020F0502020204030204" pitchFamily="34" charset="0"/>
                <a:cs typeface="Arial" panose="020B0604020202020204" pitchFamily="34" charset="0"/>
              </a:rPr>
              <a:t>The </a:t>
            </a:r>
            <a:r>
              <a:rPr lang="en-GB" sz="2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Strategic Partnerships Commissioning team</a:t>
            </a:r>
            <a:r>
              <a:rPr lang="en-GB" dirty="0">
                <a:ea typeface="Calibri" panose="020F0502020204030204" pitchFamily="34" charset="0"/>
                <a:cs typeface="Arial" panose="020B0604020202020204" pitchFamily="34" charset="0"/>
              </a:rPr>
              <a:t> have developed a </a:t>
            </a:r>
            <a:r>
              <a:rPr lang="en-GB" b="1" dirty="0">
                <a:ea typeface="Calibri" panose="020F0502020204030204" pitchFamily="34" charset="0"/>
                <a:cs typeface="Arial" panose="020B0604020202020204" pitchFamily="34" charset="0"/>
                <a:hlinkClick r:id="rId3"/>
              </a:rPr>
              <a:t>webpage</a:t>
            </a:r>
            <a:r>
              <a:rPr lang="en-GB" dirty="0">
                <a:ea typeface="Calibri" panose="020F0502020204030204" pitchFamily="34" charset="0"/>
                <a:cs typeface="Arial" panose="020B0604020202020204" pitchFamily="34" charset="0"/>
              </a:rPr>
              <a:t> full of resources to support parents in conflict </a:t>
            </a:r>
            <a:r>
              <a:rPr lang="en-GB" dirty="0"/>
              <a:t>and a range of digital and group based courses:</a:t>
            </a:r>
          </a:p>
        </p:txBody>
      </p:sp>
      <p:sp>
        <p:nvSpPr>
          <p:cNvPr id="5" name="TextBox 4">
            <a:extLst>
              <a:ext uri="{FF2B5EF4-FFF2-40B4-BE49-F238E27FC236}">
                <a16:creationId xmlns:a16="http://schemas.microsoft.com/office/drawing/2014/main" id="{F13BC6DB-08D0-689D-CDB7-066E75EF9256}"/>
              </a:ext>
            </a:extLst>
          </p:cNvPr>
          <p:cNvSpPr txBox="1"/>
          <p:nvPr/>
        </p:nvSpPr>
        <p:spPr>
          <a:xfrm>
            <a:off x="572082" y="5545725"/>
            <a:ext cx="11619918" cy="1027269"/>
          </a:xfrm>
          <a:prstGeom prst="rect">
            <a:avLst/>
          </a:prstGeom>
          <a:noFill/>
        </p:spPr>
        <p:txBody>
          <a:bodyPr wrap="square" rtlCol="0">
            <a:spAutoFit/>
          </a:bodyPr>
          <a:lstStyle/>
          <a:p>
            <a:pPr>
              <a:lnSpc>
                <a:spcPct val="107000"/>
              </a:lnSpc>
              <a:spcAft>
                <a:spcPts val="800"/>
              </a:spcAft>
            </a:pPr>
            <a:r>
              <a:rPr lang="en-GB" sz="1600" dirty="0">
                <a:effectLst/>
                <a:ea typeface="Calibri" panose="020F0502020204030204" pitchFamily="34" charset="0"/>
                <a:cs typeface="Arial" panose="020B0604020202020204" pitchFamily="34" charset="0"/>
              </a:rPr>
              <a:t>If you would like to know more about the training, resources and courses available to support parental relationships please contact </a:t>
            </a:r>
            <a:r>
              <a:rPr lang="en-GB" sz="1600" u="sng" dirty="0">
                <a:solidFill>
                  <a:srgbClr val="0563C1"/>
                </a:solidFill>
                <a:ea typeface="Calibri" panose="020F0502020204030204" pitchFamily="34" charset="0"/>
                <a:cs typeface="Arial" panose="020B0604020202020204" pitchFamily="34" charset="0"/>
              </a:rPr>
              <a:t>CSStrategic.Partnerships</a:t>
            </a:r>
            <a:r>
              <a:rPr lang="en-GB" sz="1600" u="sng" dirty="0">
                <a:solidFill>
                  <a:srgbClr val="0563C1"/>
                </a:solidFill>
                <a:effectLst/>
                <a:ea typeface="Calibri" panose="020F0502020204030204" pitchFamily="34" charset="0"/>
                <a:cs typeface="Arial" panose="020B0604020202020204" pitchFamily="34" charset="0"/>
                <a:hlinkClick r:id="rId4"/>
              </a:rPr>
              <a:t>Commissioning@hertfordshire.gov.uk</a:t>
            </a:r>
            <a:r>
              <a:rPr lang="en-GB" sz="1600" dirty="0">
                <a:effectLst/>
                <a:ea typeface="Calibri" panose="020F0502020204030204" pitchFamily="34" charset="0"/>
                <a:cs typeface="Arial" panose="020B0604020202020204" pitchFamily="34" charset="0"/>
              </a:rPr>
              <a:t>. </a:t>
            </a:r>
          </a:p>
          <a:p>
            <a:pPr>
              <a:lnSpc>
                <a:spcPct val="107000"/>
              </a:lnSpc>
              <a:spcAft>
                <a:spcPts val="800"/>
              </a:spcAft>
            </a:pP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ADAE9297-D51D-6241-51A7-5D0C1857CBE9}"/>
              </a:ext>
            </a:extLst>
          </p:cNvPr>
          <p:cNvSpPr txBox="1"/>
          <p:nvPr/>
        </p:nvSpPr>
        <p:spPr>
          <a:xfrm>
            <a:off x="480291" y="1912725"/>
            <a:ext cx="7748918" cy="3539430"/>
          </a:xfrm>
          <a:prstGeom prst="rect">
            <a:avLst/>
          </a:prstGeom>
          <a:noFill/>
        </p:spPr>
        <p:txBody>
          <a:bodyPr wrap="square">
            <a:spAutoFit/>
          </a:bodyPr>
          <a:lstStyle/>
          <a:p>
            <a:pPr marL="285750" indent="-285750">
              <a:buFont typeface="Wingdings" panose="05000000000000000000" pitchFamily="2" charset="2"/>
              <a:buChar char="§"/>
            </a:pPr>
            <a:r>
              <a:rPr lang="en-GB" sz="1600" b="1" i="0" u="none" strike="noStrike" baseline="0" dirty="0">
                <a:solidFill>
                  <a:srgbClr val="000000"/>
                </a:solidFill>
                <a:latin typeface="Arial" panose="020B0604020202020204" pitchFamily="34" charset="0"/>
              </a:rPr>
              <a:t>Stronger Relationships: </a:t>
            </a:r>
            <a:r>
              <a:rPr lang="en-GB" sz="1600" b="0" i="0" u="none" strike="noStrike" baseline="0" dirty="0">
                <a:solidFill>
                  <a:srgbClr val="000000"/>
                </a:solidFill>
                <a:latin typeface="Arial" panose="020B0604020202020204" pitchFamily="34" charset="0"/>
              </a:rPr>
              <a:t>A 6-week group based course for co-parents living together or apart that focuses on managing stress and enhancing communication. </a:t>
            </a:r>
          </a:p>
          <a:p>
            <a:pPr marL="285750" indent="-285750">
              <a:buFont typeface="Wingdings" panose="05000000000000000000" pitchFamily="2" charset="2"/>
              <a:buChar char="§"/>
            </a:pPr>
            <a:r>
              <a:rPr lang="en-GB" sz="1600" b="1" i="0" u="none" strike="noStrike" baseline="0" dirty="0">
                <a:solidFill>
                  <a:srgbClr val="000000"/>
                </a:solidFill>
                <a:latin typeface="Arial" panose="020B0604020202020204" pitchFamily="34" charset="0"/>
              </a:rPr>
              <a:t>Parenting When Separated</a:t>
            </a:r>
            <a:r>
              <a:rPr lang="en-GB" sz="1600" b="0" i="0" u="none" strike="noStrike" baseline="0" dirty="0">
                <a:solidFill>
                  <a:srgbClr val="000000"/>
                </a:solidFill>
                <a:latin typeface="Arial" panose="020B0604020202020204" pitchFamily="34" charset="0"/>
              </a:rPr>
              <a:t>: A 6-week group based course for separated parents that focuses on the emotional impact of separation and supporting communication between co-parents. </a:t>
            </a:r>
          </a:p>
          <a:p>
            <a:pPr marL="285750" indent="-285750">
              <a:buFont typeface="Wingdings" panose="05000000000000000000" pitchFamily="2" charset="2"/>
              <a:buChar char="§"/>
            </a:pPr>
            <a:r>
              <a:rPr lang="en-GB" sz="1600" b="1" i="0" u="none" strike="noStrike" baseline="0" dirty="0">
                <a:solidFill>
                  <a:srgbClr val="000000"/>
                </a:solidFill>
                <a:latin typeface="Arial" panose="020B0604020202020204" pitchFamily="34" charset="0"/>
              </a:rPr>
              <a:t>Co-Parenting with Care: </a:t>
            </a:r>
            <a:r>
              <a:rPr lang="en-GB" sz="1600" b="0" i="0" u="none" strike="noStrike" baseline="0" dirty="0">
                <a:solidFill>
                  <a:srgbClr val="000000"/>
                </a:solidFill>
                <a:latin typeface="Arial" panose="020B0604020202020204" pitchFamily="34" charset="0"/>
              </a:rPr>
              <a:t>A 6-week group-based online course for parents and carers of neurodiverse children seeking guidance, support, and strategies for co-parenting more consistently. </a:t>
            </a:r>
          </a:p>
          <a:p>
            <a:pPr marL="285750" indent="-285750">
              <a:buFont typeface="Wingdings" panose="05000000000000000000" pitchFamily="2" charset="2"/>
              <a:buChar char="§"/>
            </a:pPr>
            <a:r>
              <a:rPr lang="en-GB" sz="1600" b="1" i="0" u="none" strike="noStrike" baseline="0" dirty="0" err="1">
                <a:solidFill>
                  <a:srgbClr val="000000"/>
                </a:solidFill>
                <a:latin typeface="Arial" panose="020B0604020202020204" pitchFamily="34" charset="0"/>
              </a:rPr>
              <a:t>OnePlusOne’s</a:t>
            </a:r>
            <a:r>
              <a:rPr lang="en-GB" sz="1600" b="1" i="0" u="none" strike="noStrike" baseline="0" dirty="0">
                <a:solidFill>
                  <a:srgbClr val="000000"/>
                </a:solidFill>
                <a:latin typeface="Arial" panose="020B0604020202020204" pitchFamily="34" charset="0"/>
              </a:rPr>
              <a:t> digital interventions</a:t>
            </a:r>
            <a:r>
              <a:rPr lang="en-GB" sz="1600" b="0" i="0" u="none" strike="noStrike" baseline="0" dirty="0">
                <a:solidFill>
                  <a:srgbClr val="000000"/>
                </a:solidFill>
                <a:latin typeface="Arial" panose="020B0604020202020204" pitchFamily="34" charset="0"/>
              </a:rPr>
              <a:t>: 3 online courses aimed at new parents, intact parents and parents that are separated:</a:t>
            </a:r>
          </a:p>
          <a:p>
            <a:pPr marL="285750" indent="-285750">
              <a:buFont typeface="Wingdings" panose="05000000000000000000" pitchFamily="2" charset="2"/>
              <a:buChar char="§"/>
            </a:pPr>
            <a:r>
              <a:rPr lang="en-GB" sz="1600" b="1" dirty="0">
                <a:solidFill>
                  <a:srgbClr val="000000"/>
                </a:solidFill>
                <a:latin typeface="Arial" panose="020B0604020202020204" pitchFamily="34" charset="0"/>
              </a:rPr>
              <a:t>Arguing Better</a:t>
            </a:r>
          </a:p>
          <a:p>
            <a:pPr marL="285750" indent="-285750">
              <a:buFont typeface="Wingdings" panose="05000000000000000000" pitchFamily="2" charset="2"/>
              <a:buChar char="§"/>
            </a:pPr>
            <a:r>
              <a:rPr lang="en-GB" sz="1600" b="1" dirty="0">
                <a:solidFill>
                  <a:srgbClr val="000000"/>
                </a:solidFill>
                <a:latin typeface="Arial" panose="020B0604020202020204" pitchFamily="34" charset="0"/>
              </a:rPr>
              <a:t>Me, You and Baby Too</a:t>
            </a:r>
          </a:p>
          <a:p>
            <a:pPr marL="285750" indent="-285750" algn="l">
              <a:buFont typeface="Wingdings" panose="05000000000000000000" pitchFamily="2" charset="2"/>
              <a:buChar char="§"/>
            </a:pPr>
            <a:r>
              <a:rPr lang="en-GB" sz="1600" b="1" dirty="0">
                <a:solidFill>
                  <a:srgbClr val="000000"/>
                </a:solidFill>
                <a:latin typeface="Arial" panose="020B0604020202020204" pitchFamily="34" charset="0"/>
              </a:rPr>
              <a:t>Getting it right for children</a:t>
            </a:r>
            <a:endParaRPr lang="en-GB" sz="1600" b="1" i="0" u="none" strike="noStrike" baseline="0" dirty="0">
              <a:solidFill>
                <a:srgbClr val="000000"/>
              </a:solidFill>
              <a:latin typeface="Arial" panose="020B0604020202020204" pitchFamily="34" charset="0"/>
            </a:endParaRPr>
          </a:p>
        </p:txBody>
      </p:sp>
      <p:sp>
        <p:nvSpPr>
          <p:cNvPr id="10" name="TextBox 9">
            <a:extLst>
              <a:ext uri="{FF2B5EF4-FFF2-40B4-BE49-F238E27FC236}">
                <a16:creationId xmlns:a16="http://schemas.microsoft.com/office/drawing/2014/main" id="{B688FC5A-F55A-38E7-A39A-04D51C623FF9}"/>
              </a:ext>
            </a:extLst>
          </p:cNvPr>
          <p:cNvSpPr txBox="1"/>
          <p:nvPr/>
        </p:nvSpPr>
        <p:spPr>
          <a:xfrm>
            <a:off x="8229209" y="3429000"/>
            <a:ext cx="2908898" cy="369332"/>
          </a:xfrm>
          <a:prstGeom prst="rect">
            <a:avLst/>
          </a:prstGeom>
          <a:noFill/>
        </p:spPr>
        <p:txBody>
          <a:bodyPr wrap="square" rtlCol="0">
            <a:spAutoFit/>
          </a:bodyPr>
          <a:lstStyle/>
          <a:p>
            <a:r>
              <a:rPr lang="en-GB" dirty="0">
                <a:hlinkClick r:id="rId5" action="ppaction://hlinkfile"/>
              </a:rPr>
              <a:t>Relationship support details</a:t>
            </a:r>
            <a:endParaRPr lang="en-GB" dirty="0"/>
          </a:p>
        </p:txBody>
      </p:sp>
      <p:pic>
        <p:nvPicPr>
          <p:cNvPr id="7" name="Picture 6">
            <a:extLst>
              <a:ext uri="{FF2B5EF4-FFF2-40B4-BE49-F238E27FC236}">
                <a16:creationId xmlns:a16="http://schemas.microsoft.com/office/drawing/2014/main" id="{15BFD322-D566-0501-C818-6432F8ACFA56}"/>
              </a:ext>
            </a:extLst>
          </p:cNvPr>
          <p:cNvPicPr>
            <a:picLocks noChangeAspect="1"/>
          </p:cNvPicPr>
          <p:nvPr/>
        </p:nvPicPr>
        <p:blipFill>
          <a:blip r:embed="rId6"/>
          <a:stretch>
            <a:fillRect/>
          </a:stretch>
        </p:blipFill>
        <p:spPr>
          <a:xfrm>
            <a:off x="8229209" y="3924635"/>
            <a:ext cx="2609457" cy="704823"/>
          </a:xfrm>
          <a:prstGeom prst="rect">
            <a:avLst/>
          </a:prstGeom>
        </p:spPr>
      </p:pic>
      <p:graphicFrame>
        <p:nvGraphicFramePr>
          <p:cNvPr id="8" name="Object 7">
            <a:extLst>
              <a:ext uri="{FF2B5EF4-FFF2-40B4-BE49-F238E27FC236}">
                <a16:creationId xmlns:a16="http://schemas.microsoft.com/office/drawing/2014/main" id="{455E9BA6-4546-C041-43AD-CFCBDCBF0B98}"/>
              </a:ext>
            </a:extLst>
          </p:cNvPr>
          <p:cNvGraphicFramePr>
            <a:graphicFrameLocks noChangeAspect="1"/>
          </p:cNvGraphicFramePr>
          <p:nvPr>
            <p:extLst>
              <p:ext uri="{D42A27DB-BD31-4B8C-83A1-F6EECF244321}">
                <p14:modId xmlns:p14="http://schemas.microsoft.com/office/powerpoint/2010/main" val="2559679574"/>
              </p:ext>
            </p:extLst>
          </p:nvPr>
        </p:nvGraphicFramePr>
        <p:xfrm>
          <a:off x="8501599" y="4723028"/>
          <a:ext cx="914400" cy="806450"/>
        </p:xfrm>
        <a:graphic>
          <a:graphicData uri="http://schemas.openxmlformats.org/presentationml/2006/ole">
            <mc:AlternateContent xmlns:mc="http://schemas.openxmlformats.org/markup-compatibility/2006">
              <mc:Choice xmlns:v="urn:schemas-microsoft-com:vml" Requires="v">
                <p:oleObj name="Document" showAsIcon="1" r:id="rId7" imgW="914284" imgH="806565" progId="Word.Document.12">
                  <p:embed/>
                </p:oleObj>
              </mc:Choice>
              <mc:Fallback>
                <p:oleObj name="Document" showAsIcon="1" r:id="rId7" imgW="914284" imgH="806565" progId="Word.Document.12">
                  <p:embed/>
                  <p:pic>
                    <p:nvPicPr>
                      <p:cNvPr id="0" name=""/>
                      <p:cNvPicPr/>
                      <p:nvPr/>
                    </p:nvPicPr>
                    <p:blipFill>
                      <a:blip r:embed="rId8"/>
                      <a:stretch>
                        <a:fillRect/>
                      </a:stretch>
                    </p:blipFill>
                    <p:spPr>
                      <a:xfrm>
                        <a:off x="8501599" y="4723028"/>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2427226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A76B1-CEE3-E8AC-9C59-F6EA8D74CA45}"/>
              </a:ext>
            </a:extLst>
          </p:cNvPr>
          <p:cNvSpPr>
            <a:spLocks noGrp="1"/>
          </p:cNvSpPr>
          <p:nvPr>
            <p:ph type="title"/>
          </p:nvPr>
        </p:nvSpPr>
        <p:spPr/>
        <p:txBody>
          <a:bodyPr/>
          <a:lstStyle/>
          <a:p>
            <a:r>
              <a:rPr lang="en-GB" sz="4400" b="1">
                <a:solidFill>
                  <a:srgbClr val="00B0F0"/>
                </a:solidFill>
                <a:latin typeface="+mn-lt"/>
              </a:rPr>
              <a:t>Key Families First Links</a:t>
            </a:r>
            <a:endParaRPr lang="en-GB" sz="4400" b="1" dirty="0">
              <a:solidFill>
                <a:srgbClr val="00B0F0"/>
              </a:solidFill>
              <a:latin typeface="+mn-lt"/>
            </a:endParaRPr>
          </a:p>
        </p:txBody>
      </p:sp>
      <p:graphicFrame>
        <p:nvGraphicFramePr>
          <p:cNvPr id="7" name="Content Placeholder 2">
            <a:extLst>
              <a:ext uri="{FF2B5EF4-FFF2-40B4-BE49-F238E27FC236}">
                <a16:creationId xmlns:a16="http://schemas.microsoft.com/office/drawing/2014/main" id="{8DEC6395-B73D-A0D6-8C51-EE83CF06E462}"/>
              </a:ext>
            </a:extLst>
          </p:cNvPr>
          <p:cNvGraphicFramePr>
            <a:graphicFrameLocks noGrp="1"/>
          </p:cNvGraphicFramePr>
          <p:nvPr>
            <p:ph idx="1"/>
            <p:extLst>
              <p:ext uri="{D42A27DB-BD31-4B8C-83A1-F6EECF244321}">
                <p14:modId xmlns:p14="http://schemas.microsoft.com/office/powerpoint/2010/main" val="2599050203"/>
              </p:ext>
            </p:extLst>
          </p:nvPr>
        </p:nvGraphicFramePr>
        <p:xfrm>
          <a:off x="365760" y="1664208"/>
          <a:ext cx="11249591" cy="4204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2571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A3AA-85C7-55DF-54AF-E2EDC800E799}"/>
              </a:ext>
            </a:extLst>
          </p:cNvPr>
          <p:cNvSpPr>
            <a:spLocks noGrp="1"/>
          </p:cNvSpPr>
          <p:nvPr>
            <p:ph type="title"/>
          </p:nvPr>
        </p:nvSpPr>
        <p:spPr>
          <a:xfrm>
            <a:off x="1661527" y="402053"/>
            <a:ext cx="11375136" cy="833458"/>
          </a:xfrm>
        </p:spPr>
        <p:txBody>
          <a:bodyPr/>
          <a:lstStyle/>
          <a:p>
            <a:r>
              <a:rPr lang="en-GB" dirty="0"/>
              <a:t>Families First Awards</a:t>
            </a:r>
          </a:p>
        </p:txBody>
      </p:sp>
      <p:sp>
        <p:nvSpPr>
          <p:cNvPr id="3" name="Content Placeholder 2">
            <a:extLst>
              <a:ext uri="{FF2B5EF4-FFF2-40B4-BE49-F238E27FC236}">
                <a16:creationId xmlns:a16="http://schemas.microsoft.com/office/drawing/2014/main" id="{84FCEFE1-F58A-A920-6F94-68E6C5A9DAD2}"/>
              </a:ext>
            </a:extLst>
          </p:cNvPr>
          <p:cNvSpPr>
            <a:spLocks noGrp="1"/>
          </p:cNvSpPr>
          <p:nvPr>
            <p:ph idx="1"/>
          </p:nvPr>
        </p:nvSpPr>
        <p:spPr>
          <a:xfrm>
            <a:off x="302922" y="1839339"/>
            <a:ext cx="11007807" cy="4633596"/>
          </a:xfrm>
        </p:spPr>
        <p:txBody>
          <a:bodyPr>
            <a:normAutofit/>
          </a:bodyPr>
          <a:lstStyle/>
          <a:p>
            <a:r>
              <a:rPr lang="en-GB" b="1" dirty="0"/>
              <a:t>The 2025 Families First Awards are now open for nominations !!!</a:t>
            </a:r>
            <a:endParaRPr lang="en-GB" dirty="0"/>
          </a:p>
          <a:p>
            <a:r>
              <a:rPr lang="en-GB" dirty="0"/>
              <a:t>The awards are an opportunity to celebrate partnership working and showcase team and individual successes in Early Help that have made a significant impact to the lives of children, young people and families in Hertfordshire through their outstanding work and achievement of positive outcomes.</a:t>
            </a:r>
          </a:p>
          <a:p>
            <a:r>
              <a:rPr lang="en-GB" dirty="0"/>
              <a:t>There are 6 team awards and 5 individual. View here:- </a:t>
            </a:r>
            <a:r>
              <a:rPr lang="en-GB" dirty="0">
                <a:hlinkClick r:id="rId2"/>
              </a:rPr>
              <a:t>2025_families_first_categories.pdf</a:t>
            </a:r>
            <a:endParaRPr lang="en-GB" dirty="0"/>
          </a:p>
          <a:p>
            <a:r>
              <a:rPr lang="en-GB" dirty="0"/>
              <a:t>Make a nomination here:- </a:t>
            </a:r>
            <a:r>
              <a:rPr lang="en-GB" dirty="0">
                <a:hlinkClick r:id="rId3"/>
              </a:rPr>
              <a:t>Families First Awards 2025</a:t>
            </a:r>
            <a:r>
              <a:rPr lang="en-GB" dirty="0"/>
              <a:t> </a:t>
            </a:r>
          </a:p>
          <a:p>
            <a:r>
              <a:rPr lang="en-GB" b="1" dirty="0"/>
              <a:t>Closing date for nominations is Wednesday 15th October 2025, 5pm</a:t>
            </a:r>
            <a:endParaRPr lang="en-GB" dirty="0"/>
          </a:p>
          <a:p>
            <a:r>
              <a:rPr lang="en-GB" dirty="0"/>
              <a:t>The Awards will be held at the South Hill Centre in Hemel Hempstead on </a:t>
            </a:r>
            <a:r>
              <a:rPr lang="en-GB" b="1" dirty="0"/>
              <a:t>Wednesday 12 November at 2pm </a:t>
            </a:r>
            <a:r>
              <a:rPr lang="en-GB" dirty="0"/>
              <a:t>and all shortlisted candidates will be invited along for an afternoon of celebration and cake!</a:t>
            </a:r>
          </a:p>
          <a:p>
            <a:r>
              <a:rPr lang="en-GB" dirty="0"/>
              <a:t> </a:t>
            </a:r>
          </a:p>
          <a:p>
            <a:r>
              <a:rPr lang="en-GB" dirty="0"/>
              <a:t> </a:t>
            </a:r>
          </a:p>
        </p:txBody>
      </p:sp>
      <p:pic>
        <p:nvPicPr>
          <p:cNvPr id="5" name="Graphic 4" descr="Stars with solid fill">
            <a:extLst>
              <a:ext uri="{FF2B5EF4-FFF2-40B4-BE49-F238E27FC236}">
                <a16:creationId xmlns:a16="http://schemas.microsoft.com/office/drawing/2014/main" id="{2EA98EA0-A8CA-61E7-714B-246F9180C8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49095" y="307962"/>
            <a:ext cx="1266092" cy="1266092"/>
          </a:xfrm>
          <a:prstGeom prst="rect">
            <a:avLst/>
          </a:prstGeom>
        </p:spPr>
      </p:pic>
      <p:pic>
        <p:nvPicPr>
          <p:cNvPr id="6" name="Graphic 5" descr="Stars with solid fill">
            <a:extLst>
              <a:ext uri="{FF2B5EF4-FFF2-40B4-BE49-F238E27FC236}">
                <a16:creationId xmlns:a16="http://schemas.microsoft.com/office/drawing/2014/main" id="{55543B33-E380-0D6B-5292-C6A7D13617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68307" y="213871"/>
            <a:ext cx="1266092" cy="1266092"/>
          </a:xfrm>
          <a:prstGeom prst="rect">
            <a:avLst/>
          </a:prstGeom>
        </p:spPr>
      </p:pic>
      <p:pic>
        <p:nvPicPr>
          <p:cNvPr id="7" name="Graphic 6" descr="Stars with solid fill">
            <a:extLst>
              <a:ext uri="{FF2B5EF4-FFF2-40B4-BE49-F238E27FC236}">
                <a16:creationId xmlns:a16="http://schemas.microsoft.com/office/drawing/2014/main" id="{F9A0403E-BF9D-0A0B-7EA1-945B28E37D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2923" y="385065"/>
            <a:ext cx="1266092" cy="1266092"/>
          </a:xfrm>
          <a:prstGeom prst="rect">
            <a:avLst/>
          </a:prstGeom>
        </p:spPr>
      </p:pic>
      <p:pic>
        <p:nvPicPr>
          <p:cNvPr id="8" name="Graphic 7" descr="Stars with solid fill">
            <a:extLst>
              <a:ext uri="{FF2B5EF4-FFF2-40B4-BE49-F238E27FC236}">
                <a16:creationId xmlns:a16="http://schemas.microsoft.com/office/drawing/2014/main" id="{F5498BF6-C330-4AF0-7CCA-4A5ECD0CC9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1729" y="265416"/>
            <a:ext cx="1266092" cy="1266092"/>
          </a:xfrm>
          <a:prstGeom prst="rect">
            <a:avLst/>
          </a:prstGeom>
        </p:spPr>
      </p:pic>
    </p:spTree>
    <p:extLst>
      <p:ext uri="{BB962C8B-B14F-4D97-AF65-F5344CB8AC3E}">
        <p14:creationId xmlns:p14="http://schemas.microsoft.com/office/powerpoint/2010/main" val="358397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DD09657-6E8B-493B-8148-1635A67CA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733953-E48B-156C-547B-9155858116A4}"/>
              </a:ext>
            </a:extLst>
          </p:cNvPr>
          <p:cNvSpPr>
            <a:spLocks noGrp="1"/>
          </p:cNvSpPr>
          <p:nvPr>
            <p:ph type="title"/>
          </p:nvPr>
        </p:nvSpPr>
        <p:spPr>
          <a:xfrm>
            <a:off x="5144679" y="634946"/>
            <a:ext cx="6405063" cy="1450757"/>
          </a:xfrm>
        </p:spPr>
        <p:txBody>
          <a:bodyPr>
            <a:normAutofit/>
          </a:bodyPr>
          <a:lstStyle/>
          <a:p>
            <a:r>
              <a:rPr lang="en-GB" dirty="0"/>
              <a:t>Working Together in Early Help</a:t>
            </a:r>
          </a:p>
        </p:txBody>
      </p:sp>
      <p:pic>
        <p:nvPicPr>
          <p:cNvPr id="5" name="Picture 4">
            <a:extLst>
              <a:ext uri="{FF2B5EF4-FFF2-40B4-BE49-F238E27FC236}">
                <a16:creationId xmlns:a16="http://schemas.microsoft.com/office/drawing/2014/main" id="{A7DCC0B3-39A0-27FB-FED8-AD2F5AFA99EE}"/>
              </a:ext>
            </a:extLst>
          </p:cNvPr>
          <p:cNvPicPr>
            <a:picLocks noChangeAspect="1"/>
          </p:cNvPicPr>
          <p:nvPr/>
        </p:nvPicPr>
        <p:blipFill>
          <a:blip r:embed="rId2">
            <a:extLst>
              <a:ext uri="{28A0092B-C50C-407E-A947-70E740481C1C}">
                <a14:useLocalDpi xmlns:a14="http://schemas.microsoft.com/office/drawing/2010/main" val="0"/>
              </a:ext>
            </a:extLst>
          </a:blip>
          <a:srcRect l="19498" r="22908" b="2"/>
          <a:stretch>
            <a:fillRect/>
          </a:stretch>
        </p:blipFill>
        <p:spPr>
          <a:xfrm>
            <a:off x="634001" y="581097"/>
            <a:ext cx="1964427" cy="2558041"/>
          </a:xfrm>
          <a:prstGeom prst="rect">
            <a:avLst/>
          </a:prstGeom>
        </p:spPr>
      </p:pic>
      <p:pic>
        <p:nvPicPr>
          <p:cNvPr id="7" name="Picture 6">
            <a:extLst>
              <a:ext uri="{FF2B5EF4-FFF2-40B4-BE49-F238E27FC236}">
                <a16:creationId xmlns:a16="http://schemas.microsoft.com/office/drawing/2014/main" id="{D4B7FD9A-EA5F-A27D-8093-D0C78AB40063}"/>
              </a:ext>
            </a:extLst>
          </p:cNvPr>
          <p:cNvPicPr>
            <a:picLocks noChangeAspect="1"/>
          </p:cNvPicPr>
          <p:nvPr/>
        </p:nvPicPr>
        <p:blipFill>
          <a:blip r:embed="rId3">
            <a:extLst>
              <a:ext uri="{28A0092B-C50C-407E-A947-70E740481C1C}">
                <a14:useLocalDpi xmlns:a14="http://schemas.microsoft.com/office/drawing/2010/main" val="0"/>
              </a:ext>
            </a:extLst>
          </a:blip>
          <a:srcRect l="22913" r="19492" b="2"/>
          <a:stretch>
            <a:fillRect/>
          </a:stretch>
        </p:blipFill>
        <p:spPr>
          <a:xfrm>
            <a:off x="2689867" y="581098"/>
            <a:ext cx="1964428" cy="2558039"/>
          </a:xfrm>
          <a:prstGeom prst="rect">
            <a:avLst/>
          </a:prstGeom>
        </p:spPr>
      </p:pic>
      <p:cxnSp>
        <p:nvCxnSpPr>
          <p:cNvPr id="16" name="Straight Connector 15">
            <a:extLst>
              <a:ext uri="{FF2B5EF4-FFF2-40B4-BE49-F238E27FC236}">
                <a16:creationId xmlns:a16="http://schemas.microsoft.com/office/drawing/2014/main" id="{9C94776E-C7B9-4678-9182-5E90ED808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04C16E9-4B9D-532D-15D9-7FCD9032F63D}"/>
              </a:ext>
            </a:extLst>
          </p:cNvPr>
          <p:cNvPicPr>
            <a:picLocks noChangeAspect="1"/>
          </p:cNvPicPr>
          <p:nvPr/>
        </p:nvPicPr>
        <p:blipFill>
          <a:blip r:embed="rId4">
            <a:extLst>
              <a:ext uri="{28A0092B-C50C-407E-A947-70E740481C1C}">
                <a14:useLocalDpi xmlns:a14="http://schemas.microsoft.com/office/drawing/2010/main" val="0"/>
              </a:ext>
            </a:extLst>
          </a:blip>
          <a:srcRect t="11966" r="3" b="5915"/>
          <a:stretch>
            <a:fillRect/>
          </a:stretch>
        </p:blipFill>
        <p:spPr>
          <a:xfrm>
            <a:off x="633997" y="3218101"/>
            <a:ext cx="4020296" cy="2476136"/>
          </a:xfrm>
          <a:prstGeom prst="rect">
            <a:avLst/>
          </a:prstGeom>
        </p:spPr>
      </p:pic>
      <p:sp>
        <p:nvSpPr>
          <p:cNvPr id="3" name="Content Placeholder 2">
            <a:extLst>
              <a:ext uri="{FF2B5EF4-FFF2-40B4-BE49-F238E27FC236}">
                <a16:creationId xmlns:a16="http://schemas.microsoft.com/office/drawing/2014/main" id="{825D963F-FB35-65C1-286E-DA6848ACC052}"/>
              </a:ext>
            </a:extLst>
          </p:cNvPr>
          <p:cNvSpPr>
            <a:spLocks noGrp="1"/>
          </p:cNvSpPr>
          <p:nvPr>
            <p:ph idx="1"/>
          </p:nvPr>
        </p:nvSpPr>
        <p:spPr>
          <a:xfrm>
            <a:off x="5144679" y="2198914"/>
            <a:ext cx="6405063" cy="3670180"/>
          </a:xfrm>
        </p:spPr>
        <p:txBody>
          <a:bodyPr>
            <a:normAutofit/>
          </a:bodyPr>
          <a:lstStyle/>
          <a:p>
            <a:r>
              <a:rPr lang="en-GB" sz="1600" dirty="0"/>
              <a:t>Join us this Autumn for our Working Together in Early Help learning event, which will focus on children and young people’s health and wellbeing. </a:t>
            </a:r>
          </a:p>
          <a:p>
            <a:r>
              <a:rPr lang="en-GB" sz="1600" dirty="0"/>
              <a:t>We will have presentations from </a:t>
            </a:r>
            <a:r>
              <a:rPr lang="en-GB" sz="1600" dirty="0">
                <a:hlinkClick r:id="rId5"/>
              </a:rPr>
              <a:t>The Ollie Foundation</a:t>
            </a:r>
            <a:r>
              <a:rPr lang="en-GB" sz="1600" dirty="0"/>
              <a:t>, </a:t>
            </a:r>
            <a:r>
              <a:rPr lang="en-GB" sz="1600" dirty="0">
                <a:hlinkClick r:id="rId6"/>
              </a:rPr>
              <a:t>First Steps Ed</a:t>
            </a:r>
            <a:r>
              <a:rPr lang="en-GB" sz="1600" dirty="0"/>
              <a:t>, </a:t>
            </a:r>
            <a:r>
              <a:rPr lang="en-GB" sz="1600" dirty="0" err="1">
                <a:hlinkClick r:id="rId7"/>
              </a:rPr>
              <a:t>BeeZee</a:t>
            </a:r>
            <a:r>
              <a:rPr lang="en-GB" sz="1600" dirty="0">
                <a:hlinkClick r:id="rId7"/>
              </a:rPr>
              <a:t> Families</a:t>
            </a:r>
            <a:r>
              <a:rPr lang="en-GB" sz="1600" dirty="0"/>
              <a:t> and the HCC’s Emotional and Mental Wellbeing in Education (EMWIE) Team and is a great networking opportunity.</a:t>
            </a:r>
          </a:p>
          <a:p>
            <a:r>
              <a:rPr lang="en-GB" sz="1600" dirty="0"/>
              <a:t>This event welcomes internal staff and professionals from partner agencies involved in supporting children, young people, parents, and families</a:t>
            </a:r>
          </a:p>
          <a:p>
            <a:r>
              <a:rPr lang="en-GB" sz="1100" b="1" dirty="0"/>
              <a:t>Event locations, dates and times</a:t>
            </a:r>
            <a:endParaRPr lang="en-GB" sz="1100" dirty="0"/>
          </a:p>
          <a:p>
            <a:pPr lvl="1"/>
            <a:r>
              <a:rPr lang="en-GB" sz="1100" dirty="0"/>
              <a:t>Monday 3</a:t>
            </a:r>
            <a:r>
              <a:rPr lang="en-GB" sz="1100" baseline="30000" dirty="0"/>
              <a:t>rd</a:t>
            </a:r>
            <a:r>
              <a:rPr lang="en-GB" sz="1100" dirty="0"/>
              <a:t> November, 2pm-4:30pm, Three Rivers District Council, Three Rivers House, Northway, Rickmansworth WD3 1RL </a:t>
            </a:r>
            <a:r>
              <a:rPr lang="en-GB" sz="1100" dirty="0">
                <a:hlinkClick r:id="rId8"/>
              </a:rPr>
              <a:t>Book here</a:t>
            </a:r>
            <a:endParaRPr lang="en-GB" sz="1100" dirty="0"/>
          </a:p>
          <a:p>
            <a:pPr lvl="1"/>
            <a:r>
              <a:rPr lang="en-GB" sz="1100" dirty="0"/>
              <a:t>Tuesday 18</a:t>
            </a:r>
            <a:r>
              <a:rPr lang="en-GB" sz="1100" baseline="30000" dirty="0"/>
              <a:t>th</a:t>
            </a:r>
            <a:r>
              <a:rPr lang="en-GB" sz="1100" dirty="0"/>
              <a:t> November, 10am-12:30, VENUE: Broxbourne Borough Council, Bishops’ College, Churchgate, Cheshunt, EN8 9XQ </a:t>
            </a:r>
            <a:r>
              <a:rPr lang="en-GB" sz="1100" dirty="0">
                <a:hlinkClick r:id="rId9"/>
              </a:rPr>
              <a:t>Book here</a:t>
            </a:r>
            <a:endParaRPr lang="en-GB" sz="1100" dirty="0"/>
          </a:p>
          <a:p>
            <a:pPr lvl="1"/>
            <a:r>
              <a:rPr lang="en-GB" sz="1100" dirty="0"/>
              <a:t>Tuesday 25</a:t>
            </a:r>
            <a:r>
              <a:rPr lang="en-GB" sz="1100" baseline="30000" dirty="0"/>
              <a:t>th</a:t>
            </a:r>
            <a:r>
              <a:rPr lang="en-GB" sz="1100" dirty="0"/>
              <a:t> November, 10am-12:30, Bowes Lyons Young People's Centre, Stevenage, SG1 1XY </a:t>
            </a:r>
            <a:r>
              <a:rPr lang="en-GB" sz="1100" dirty="0">
                <a:hlinkClick r:id="rId10"/>
              </a:rPr>
              <a:t>Book here</a:t>
            </a:r>
            <a:endParaRPr lang="en-GB" sz="1100" dirty="0"/>
          </a:p>
          <a:p>
            <a:pPr lvl="1"/>
            <a:r>
              <a:rPr lang="en-GB" sz="1100" dirty="0"/>
              <a:t>Thursday 27</a:t>
            </a:r>
            <a:r>
              <a:rPr lang="en-GB" sz="1100" baseline="30000" dirty="0"/>
              <a:t>th</a:t>
            </a:r>
            <a:r>
              <a:rPr lang="en-GB" sz="1100" dirty="0"/>
              <a:t> November, 10am-12:30, The DSPL Hub, </a:t>
            </a:r>
            <a:r>
              <a:rPr lang="en-GB" sz="1100" dirty="0" err="1"/>
              <a:t>Fleetville</a:t>
            </a:r>
            <a:r>
              <a:rPr lang="en-GB" sz="1100" dirty="0"/>
              <a:t> School St Albans, AL1 4LW </a:t>
            </a:r>
            <a:r>
              <a:rPr lang="en-GB" sz="1100" dirty="0">
                <a:hlinkClick r:id="rId11"/>
              </a:rPr>
              <a:t>Book here</a:t>
            </a:r>
            <a:endParaRPr lang="en-GB" sz="1100" dirty="0"/>
          </a:p>
        </p:txBody>
      </p:sp>
      <p:sp>
        <p:nvSpPr>
          <p:cNvPr id="18" name="Rectangle 17">
            <a:extLst>
              <a:ext uri="{FF2B5EF4-FFF2-40B4-BE49-F238E27FC236}">
                <a16:creationId xmlns:a16="http://schemas.microsoft.com/office/drawing/2014/main" id="{80E1DFBE-66AE-426B-A6CB-CF383FACB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0" name="Rectangle 19">
            <a:extLst>
              <a:ext uri="{FF2B5EF4-FFF2-40B4-BE49-F238E27FC236}">
                <a16:creationId xmlns:a16="http://schemas.microsoft.com/office/drawing/2014/main" id="{78252FE2-D64D-4664-9969-5169BD802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111897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C0321-7184-D557-BCC7-64CB1D0C724F}"/>
              </a:ext>
            </a:extLst>
          </p:cNvPr>
          <p:cNvSpPr>
            <a:spLocks noGrp="1"/>
          </p:cNvSpPr>
          <p:nvPr>
            <p:ph type="title"/>
          </p:nvPr>
        </p:nvSpPr>
        <p:spPr>
          <a:xfrm>
            <a:off x="265176" y="307961"/>
            <a:ext cx="11375136" cy="1304629"/>
          </a:xfrm>
          <a:ln>
            <a:solidFill>
              <a:schemeClr val="accent1"/>
            </a:solidFill>
          </a:ln>
        </p:spPr>
        <p:txBody>
          <a:bodyPr>
            <a:normAutofit fontScale="90000"/>
          </a:bodyPr>
          <a:lstStyle/>
          <a:p>
            <a:r>
              <a:rPr lang="en-US" altLang="en-US" dirty="0">
                <a:latin typeface="Segoe UI" panose="020B0502040204020203" pitchFamily="34" charset="0"/>
                <a:cs typeface="Segoe UI" panose="020B0502040204020203" pitchFamily="34" charset="0"/>
              </a:rPr>
              <a:t>Hertfordshire Violence Against Women</a:t>
            </a:r>
            <a:br>
              <a:rPr lang="en-US" altLang="en-US" dirty="0">
                <a:latin typeface="Segoe UI" panose="020B0502040204020203" pitchFamily="34" charset="0"/>
                <a:cs typeface="Segoe UI" panose="020B0502040204020203" pitchFamily="34" charset="0"/>
              </a:rPr>
            </a:br>
            <a:r>
              <a:rPr lang="en-US" altLang="en-US" dirty="0">
                <a:latin typeface="Segoe UI" panose="020B0502040204020203" pitchFamily="34" charset="0"/>
                <a:cs typeface="Segoe UI" panose="020B0502040204020203" pitchFamily="34" charset="0"/>
              </a:rPr>
              <a:t>&amp; Girls (VAWG) Survey</a:t>
            </a:r>
            <a:endParaRPr lang="en-GB" dirty="0"/>
          </a:p>
        </p:txBody>
      </p:sp>
      <p:sp>
        <p:nvSpPr>
          <p:cNvPr id="3" name="Content Placeholder 2">
            <a:extLst>
              <a:ext uri="{FF2B5EF4-FFF2-40B4-BE49-F238E27FC236}">
                <a16:creationId xmlns:a16="http://schemas.microsoft.com/office/drawing/2014/main" id="{C2A14AAF-9BA4-B022-EF39-3F5793F050C0}"/>
              </a:ext>
            </a:extLst>
          </p:cNvPr>
          <p:cNvSpPr>
            <a:spLocks noGrp="1"/>
          </p:cNvSpPr>
          <p:nvPr>
            <p:ph idx="1"/>
          </p:nvPr>
        </p:nvSpPr>
        <p:spPr>
          <a:xfrm>
            <a:off x="265176" y="1937001"/>
            <a:ext cx="11375136" cy="2366642"/>
          </a:xfrm>
        </p:spPr>
        <p:txBody>
          <a:bodyPr>
            <a:normAutofit/>
          </a:bodyPr>
          <a:lstStyle/>
          <a:p>
            <a:r>
              <a:rPr lang="en-GB" dirty="0"/>
              <a:t>Hertfordshire County Council and Police are undertaking a survey to understand people's views and experiences of Violence Against Women and Girls (VAWG) in Hertfordshire. The results from this survey will be used to inform and shape Hertfordshire's new Violence Against Women and Girls Strategy and help us understand what more can be done to prevent these forms of abuse by listening to lived experiences.</a:t>
            </a:r>
          </a:p>
          <a:p>
            <a:r>
              <a:rPr lang="en-GB" dirty="0"/>
              <a:t>Everyone that lives in, works in or visits Hertfordshire are invited to take part in this survey. Although the survey uses the term ‘Violence Against Women and Girls’ throughout, responses are welcome from everyone regardless of their gender identity, age, sexuality, ethnicity or background.</a:t>
            </a:r>
          </a:p>
          <a:p>
            <a:endParaRPr lang="en-GB" dirty="0"/>
          </a:p>
        </p:txBody>
      </p:sp>
      <p:sp>
        <p:nvSpPr>
          <p:cNvPr id="5" name="AutoShape 2" descr="User defined image">
            <a:extLst>
              <a:ext uri="{FF2B5EF4-FFF2-40B4-BE49-F238E27FC236}">
                <a16:creationId xmlns:a16="http://schemas.microsoft.com/office/drawing/2014/main" id="{5FFD5032-736A-0623-9FEF-3F619BD23DA4}"/>
              </a:ext>
            </a:extLst>
          </p:cNvPr>
          <p:cNvSpPr>
            <a:spLocks noChangeAspect="1" noChangeArrowheads="1"/>
          </p:cNvSpPr>
          <p:nvPr/>
        </p:nvSpPr>
        <p:spPr bwMode="auto">
          <a:xfrm>
            <a:off x="1483394" y="193700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7" name="Picture 2" descr="QR code">
            <a:extLst>
              <a:ext uri="{FF2B5EF4-FFF2-40B4-BE49-F238E27FC236}">
                <a16:creationId xmlns:a16="http://schemas.microsoft.com/office/drawing/2014/main" id="{218E610D-D550-8633-0DF9-6D83BF7CF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8946" y="4303642"/>
            <a:ext cx="1750877" cy="17508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5F7675-86B6-0DD5-29AA-90C265AF3330}"/>
              </a:ext>
            </a:extLst>
          </p:cNvPr>
          <p:cNvSpPr txBox="1"/>
          <p:nvPr/>
        </p:nvSpPr>
        <p:spPr>
          <a:xfrm>
            <a:off x="344688" y="4303643"/>
            <a:ext cx="9544747" cy="1815882"/>
          </a:xfrm>
          <a:prstGeom prst="rect">
            <a:avLst/>
          </a:prstGeom>
          <a:solidFill>
            <a:schemeClr val="accent4">
              <a:lumMod val="20000"/>
              <a:lumOff val="80000"/>
            </a:schemeClr>
          </a:solidFill>
        </p:spPr>
        <p:txBody>
          <a:bodyPr wrap="square">
            <a:spAutoFit/>
          </a:bodyPr>
          <a:lstStyle/>
          <a:p>
            <a:r>
              <a:rPr lang="en-GB" sz="1600" b="1" dirty="0"/>
              <a:t>Help us promote:-</a:t>
            </a:r>
            <a:br>
              <a:rPr lang="en-GB" sz="1600" b="1" dirty="0"/>
            </a:br>
            <a:endParaRPr lang="en-GB" sz="1600" b="1" dirty="0"/>
          </a:p>
          <a:p>
            <a:r>
              <a:rPr lang="en-GB" sz="1600" dirty="0"/>
              <a:t>The survey can be accessed using the link below, or by scanning the QR code in the top corner of this email.</a:t>
            </a:r>
          </a:p>
          <a:p>
            <a:r>
              <a:rPr lang="en-GB" sz="1600" u="sng" dirty="0">
                <a:hlinkClick r:id="rId3"/>
              </a:rPr>
              <a:t>https://surveys.hertfordshire.gov.uk/s/8PJ5MA/</a:t>
            </a:r>
            <a:br>
              <a:rPr lang="en-GB" sz="1600" u="sng" dirty="0"/>
            </a:br>
            <a:endParaRPr lang="en-GB" sz="1600" dirty="0"/>
          </a:p>
          <a:p>
            <a:r>
              <a:rPr lang="en-GB" sz="1600" dirty="0"/>
              <a:t>The survey is now open and will close on </a:t>
            </a:r>
            <a:r>
              <a:rPr lang="en-GB" sz="1600" b="1" u="sng" dirty="0"/>
              <a:t>Friday 19th September</a:t>
            </a:r>
            <a:r>
              <a:rPr lang="en-GB" sz="1600" b="1" dirty="0"/>
              <a:t>. </a:t>
            </a:r>
            <a:r>
              <a:rPr lang="en-GB" sz="1600" dirty="0"/>
              <a:t>Please note that translation options will be available starting next week for the following languages: Gujarati, Polish, Punjabi, Romanian, Ukrainian, and Urdu. </a:t>
            </a:r>
            <a:endParaRPr lang="en-GB" dirty="0"/>
          </a:p>
        </p:txBody>
      </p:sp>
    </p:spTree>
    <p:extLst>
      <p:ext uri="{BB962C8B-B14F-4D97-AF65-F5344CB8AC3E}">
        <p14:creationId xmlns:p14="http://schemas.microsoft.com/office/powerpoint/2010/main" val="3495160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63130-8C88-328D-7B7B-2F21493945A8}"/>
              </a:ext>
            </a:extLst>
          </p:cNvPr>
          <p:cNvSpPr>
            <a:spLocks noGrp="1"/>
          </p:cNvSpPr>
          <p:nvPr>
            <p:ph type="title"/>
          </p:nvPr>
        </p:nvSpPr>
        <p:spPr>
          <a:xfrm>
            <a:off x="4974771" y="634946"/>
            <a:ext cx="6574972" cy="1450757"/>
          </a:xfrm>
        </p:spPr>
        <p:txBody>
          <a:bodyPr>
            <a:normAutofit/>
          </a:bodyPr>
          <a:lstStyle/>
          <a:p>
            <a:r>
              <a:rPr lang="en-GB" sz="4100"/>
              <a:t>CAP Money Coaching Courses </a:t>
            </a:r>
            <a:br>
              <a:rPr lang="en-GB" sz="4100"/>
            </a:br>
            <a:r>
              <a:rPr lang="en-GB" sz="4100" b="0"/>
              <a:t>Sep and Nov 2025</a:t>
            </a:r>
          </a:p>
        </p:txBody>
      </p:sp>
      <p:pic>
        <p:nvPicPr>
          <p:cNvPr id="5" name="Picture 4">
            <a:extLst>
              <a:ext uri="{FF2B5EF4-FFF2-40B4-BE49-F238E27FC236}">
                <a16:creationId xmlns:a16="http://schemas.microsoft.com/office/drawing/2014/main" id="{D1825093-9D00-0407-E03F-FB2ECAEA78B3}"/>
              </a:ext>
            </a:extLst>
          </p:cNvPr>
          <p:cNvPicPr>
            <a:picLocks noChangeAspect="1"/>
          </p:cNvPicPr>
          <p:nvPr/>
        </p:nvPicPr>
        <p:blipFill>
          <a:blip r:embed="rId2"/>
          <a:stretch>
            <a:fillRect/>
          </a:stretch>
        </p:blipFill>
        <p:spPr>
          <a:xfrm>
            <a:off x="633999" y="724090"/>
            <a:ext cx="4001315" cy="5146388"/>
          </a:xfrm>
          <a:prstGeom prst="rect">
            <a:avLst/>
          </a:prstGeom>
        </p:spPr>
      </p:pic>
      <p:cxnSp>
        <p:nvCxnSpPr>
          <p:cNvPr id="12" name="Straight Connector 11">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39DE2F6-030D-06EF-A9A3-26FBBD76DEF9}"/>
              </a:ext>
            </a:extLst>
          </p:cNvPr>
          <p:cNvSpPr>
            <a:spLocks noGrp="1"/>
          </p:cNvSpPr>
          <p:nvPr>
            <p:ph idx="1"/>
          </p:nvPr>
        </p:nvSpPr>
        <p:spPr>
          <a:xfrm>
            <a:off x="4974769" y="2198914"/>
            <a:ext cx="6574973" cy="3670180"/>
          </a:xfrm>
        </p:spPr>
        <p:txBody>
          <a:bodyPr>
            <a:normAutofit/>
          </a:bodyPr>
          <a:lstStyle/>
          <a:p>
            <a:r>
              <a:rPr lang="en-GB" sz="1700" dirty="0"/>
              <a:t>CAP have two courses running soon:</a:t>
            </a:r>
          </a:p>
          <a:p>
            <a:r>
              <a:rPr lang="en-GB" sz="1700" dirty="0"/>
              <a:t>1.      in September at Alexandra Road Congregational Church, 19 Alexandra Road, Hemel Hempstead, HP2 5BS. This is an evening course</a:t>
            </a:r>
          </a:p>
          <a:p>
            <a:r>
              <a:rPr lang="en-GB" sz="1700" dirty="0"/>
              <a:t>2.     in November at the Liberty Tea Rooms, 12 Bank Ct, Hemel Hempstead, HP1 1BS during the day</a:t>
            </a:r>
          </a:p>
          <a:p>
            <a:r>
              <a:rPr lang="en-GB" sz="1700" dirty="0"/>
              <a:t>Full details can be downloaded here:</a:t>
            </a:r>
          </a:p>
          <a:p>
            <a:r>
              <a:rPr lang="en-GB" sz="1700" dirty="0"/>
              <a:t>The course teaches how to create a budget and then how to live within it. It is suitable for anyone, no matter what their financial situation. It’s fine for people to redo the course if they have done it before.</a:t>
            </a:r>
          </a:p>
          <a:p>
            <a:r>
              <a:rPr lang="en-GB" sz="1700" dirty="0"/>
              <a:t>As well as teaching, we provide tools for people to record/manage the budget plus ongoing support if needed.</a:t>
            </a:r>
          </a:p>
          <a:p>
            <a:endParaRPr lang="en-GB" sz="1700" dirty="0"/>
          </a:p>
        </p:txBody>
      </p:sp>
      <p:sp>
        <p:nvSpPr>
          <p:cNvPr id="14" name="Rectangle 13">
            <a:extLst>
              <a:ext uri="{FF2B5EF4-FFF2-40B4-BE49-F238E27FC236}">
                <a16:creationId xmlns:a16="http://schemas.microsoft.com/office/drawing/2014/main" id="{29765C2F-E3D0-4261-9A4A-F97B2C609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7AC41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6" name="Rectangle 15">
            <a:extLst>
              <a:ext uri="{FF2B5EF4-FFF2-40B4-BE49-F238E27FC236}">
                <a16:creationId xmlns:a16="http://schemas.microsoft.com/office/drawing/2014/main" id="{6638892E-C2A5-4DB9-B4D3-22B4DA4B36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51683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aphicFrame>
        <p:nvGraphicFramePr>
          <p:cNvPr id="6" name="Object 5">
            <a:extLst>
              <a:ext uri="{FF2B5EF4-FFF2-40B4-BE49-F238E27FC236}">
                <a16:creationId xmlns:a16="http://schemas.microsoft.com/office/drawing/2014/main" id="{97AC50DA-7110-ACE2-A00A-8F431D1DAC68}"/>
              </a:ext>
            </a:extLst>
          </p:cNvPr>
          <p:cNvGraphicFramePr>
            <a:graphicFrameLocks noChangeAspect="1"/>
          </p:cNvGraphicFramePr>
          <p:nvPr>
            <p:extLst>
              <p:ext uri="{D42A27DB-BD31-4B8C-83A1-F6EECF244321}">
                <p14:modId xmlns:p14="http://schemas.microsoft.com/office/powerpoint/2010/main" val="1200885991"/>
              </p:ext>
            </p:extLst>
          </p:nvPr>
        </p:nvGraphicFramePr>
        <p:xfrm>
          <a:off x="8468612" y="3630779"/>
          <a:ext cx="914400" cy="806450"/>
        </p:xfrm>
        <a:graphic>
          <a:graphicData uri="http://schemas.openxmlformats.org/presentationml/2006/ole">
            <mc:AlternateContent xmlns:mc="http://schemas.openxmlformats.org/markup-compatibility/2006">
              <mc:Choice xmlns:v="urn:schemas-microsoft-com:vml" Requires="v">
                <p:oleObj name="Acrobat Document" showAsIcon="1" r:id="rId3" imgW="914284" imgH="806565" progId="AcroExch.Document.DC">
                  <p:embed/>
                </p:oleObj>
              </mc:Choice>
              <mc:Fallback>
                <p:oleObj name="Acrobat Document" showAsIcon="1" r:id="rId3" imgW="914284" imgH="806565" progId="AcroExch.Document.DC">
                  <p:embed/>
                  <p:pic>
                    <p:nvPicPr>
                      <p:cNvPr id="0" name=""/>
                      <p:cNvPicPr/>
                      <p:nvPr/>
                    </p:nvPicPr>
                    <p:blipFill>
                      <a:blip r:embed="rId4"/>
                      <a:stretch>
                        <a:fillRect/>
                      </a:stretch>
                    </p:blipFill>
                    <p:spPr>
                      <a:xfrm>
                        <a:off x="8468612" y="3630779"/>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159746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627C1-5751-F730-3D04-3CFFED65D569}"/>
              </a:ext>
            </a:extLst>
          </p:cNvPr>
          <p:cNvSpPr>
            <a:spLocks noGrp="1"/>
          </p:cNvSpPr>
          <p:nvPr>
            <p:ph type="title"/>
          </p:nvPr>
        </p:nvSpPr>
        <p:spPr>
          <a:xfrm>
            <a:off x="1097280" y="286604"/>
            <a:ext cx="10058400" cy="1005484"/>
          </a:xfrm>
        </p:spPr>
        <p:txBody>
          <a:bodyPr>
            <a:normAutofit/>
          </a:bodyPr>
          <a:lstStyle/>
          <a:p>
            <a:r>
              <a:rPr lang="en-GB" dirty="0"/>
              <a:t>Understanding Religion and Belief</a:t>
            </a:r>
          </a:p>
        </p:txBody>
      </p:sp>
      <p:sp>
        <p:nvSpPr>
          <p:cNvPr id="3" name="Content Placeholder 2">
            <a:extLst>
              <a:ext uri="{FF2B5EF4-FFF2-40B4-BE49-F238E27FC236}">
                <a16:creationId xmlns:a16="http://schemas.microsoft.com/office/drawing/2014/main" id="{EED2B418-7FD5-7524-2EB2-C398BA1CD985}"/>
              </a:ext>
            </a:extLst>
          </p:cNvPr>
          <p:cNvSpPr>
            <a:spLocks noGrp="1"/>
          </p:cNvSpPr>
          <p:nvPr>
            <p:ph idx="1"/>
          </p:nvPr>
        </p:nvSpPr>
        <p:spPr>
          <a:xfrm>
            <a:off x="1097280" y="1417320"/>
            <a:ext cx="6454987" cy="4023360"/>
          </a:xfrm>
        </p:spPr>
        <p:txBody>
          <a:bodyPr>
            <a:normAutofit fontScale="92500"/>
          </a:bodyPr>
          <a:lstStyle/>
          <a:p>
            <a:r>
              <a:rPr lang="en-GB" i="1" dirty="0"/>
              <a:t>The Diversity, Inclusion and Wellbeing team are delighted to share the updated ‘Understanding Religion and Belief in Hertfordshire’ Cultural Card, which is now ready for wider circulation. </a:t>
            </a:r>
          </a:p>
          <a:p>
            <a:r>
              <a:rPr lang="en-GB" i="1" dirty="0"/>
              <a:t>This resource has been developed with input from our Faith and Interfaith community contacts, staff network groups and the Diversity and Inclusion Managers, and shaped by feedback from across the organisation. It now includes 11 religious and belief systems, offering a concise and accessible overview to support inclusive practice, particularly for front-line colleagues.</a:t>
            </a:r>
          </a:p>
          <a:p>
            <a:endParaRPr lang="en-GB" i="1" dirty="0"/>
          </a:p>
          <a:p>
            <a:r>
              <a:rPr lang="en-GB" i="1" dirty="0"/>
              <a:t>View and download here: </a:t>
            </a:r>
            <a:r>
              <a:rPr lang="en-GB" dirty="0">
                <a:hlinkClick r:id="rId2"/>
              </a:rPr>
              <a:t>Equality, Diversity &amp; </a:t>
            </a:r>
            <a:r>
              <a:rPr lang="en-GB" dirty="0" err="1">
                <a:hlinkClick r:id="rId2"/>
              </a:rPr>
              <a:t>Wellbeing_Cultural</a:t>
            </a:r>
            <a:r>
              <a:rPr lang="en-GB" dirty="0">
                <a:hlinkClick r:id="rId2"/>
              </a:rPr>
              <a:t> Info Card</a:t>
            </a:r>
            <a:endParaRPr lang="en-GB" dirty="0"/>
          </a:p>
        </p:txBody>
      </p:sp>
      <p:pic>
        <p:nvPicPr>
          <p:cNvPr id="5" name="Picture 4">
            <a:extLst>
              <a:ext uri="{FF2B5EF4-FFF2-40B4-BE49-F238E27FC236}">
                <a16:creationId xmlns:a16="http://schemas.microsoft.com/office/drawing/2014/main" id="{C179B025-D841-3F39-2154-DB474D956952}"/>
              </a:ext>
            </a:extLst>
          </p:cNvPr>
          <p:cNvPicPr>
            <a:picLocks noChangeAspect="1"/>
          </p:cNvPicPr>
          <p:nvPr/>
        </p:nvPicPr>
        <p:blipFill>
          <a:blip r:embed="rId3"/>
          <a:srcRect r="-4" b="10872"/>
          <a:stretch>
            <a:fillRect/>
          </a:stretch>
        </p:blipFill>
        <p:spPr>
          <a:xfrm>
            <a:off x="8189843" y="1417320"/>
            <a:ext cx="3135109" cy="3471012"/>
          </a:xfrm>
          <a:prstGeom prst="rect">
            <a:avLst/>
          </a:prstGeom>
        </p:spPr>
      </p:pic>
      <p:sp>
        <p:nvSpPr>
          <p:cNvPr id="4" name="TextBox 3">
            <a:extLst>
              <a:ext uri="{FF2B5EF4-FFF2-40B4-BE49-F238E27FC236}">
                <a16:creationId xmlns:a16="http://schemas.microsoft.com/office/drawing/2014/main" id="{6DD8DAC8-0EF8-B97A-5A10-5C4FEE24F7A2}"/>
              </a:ext>
            </a:extLst>
          </p:cNvPr>
          <p:cNvSpPr txBox="1"/>
          <p:nvPr/>
        </p:nvSpPr>
        <p:spPr>
          <a:xfrm>
            <a:off x="8189842" y="5128220"/>
            <a:ext cx="2904877" cy="646331"/>
          </a:xfrm>
          <a:prstGeom prst="rect">
            <a:avLst/>
          </a:prstGeom>
          <a:solidFill>
            <a:schemeClr val="accent4">
              <a:lumMod val="20000"/>
              <a:lumOff val="80000"/>
            </a:schemeClr>
          </a:solidFill>
        </p:spPr>
        <p:txBody>
          <a:bodyPr wrap="square" rtlCol="0">
            <a:spAutoFit/>
          </a:bodyPr>
          <a:lstStyle/>
          <a:p>
            <a:r>
              <a:rPr lang="en-GB" dirty="0"/>
              <a:t>Download the PDF</a:t>
            </a:r>
          </a:p>
          <a:p>
            <a:endParaRPr lang="en-GB" dirty="0"/>
          </a:p>
        </p:txBody>
      </p:sp>
      <p:graphicFrame>
        <p:nvGraphicFramePr>
          <p:cNvPr id="6" name="Object 5">
            <a:extLst>
              <a:ext uri="{FF2B5EF4-FFF2-40B4-BE49-F238E27FC236}">
                <a16:creationId xmlns:a16="http://schemas.microsoft.com/office/drawing/2014/main" id="{4222329B-E185-A850-24F8-CBF693B5DE6B}"/>
              </a:ext>
            </a:extLst>
          </p:cNvPr>
          <p:cNvGraphicFramePr>
            <a:graphicFrameLocks noChangeAspect="1"/>
          </p:cNvGraphicFramePr>
          <p:nvPr>
            <p:extLst>
              <p:ext uri="{D42A27DB-BD31-4B8C-83A1-F6EECF244321}">
                <p14:modId xmlns:p14="http://schemas.microsoft.com/office/powerpoint/2010/main" val="821159942"/>
              </p:ext>
            </p:extLst>
          </p:nvPr>
        </p:nvGraphicFramePr>
        <p:xfrm>
          <a:off x="10072688" y="5203825"/>
          <a:ext cx="960437" cy="850900"/>
        </p:xfrm>
        <a:graphic>
          <a:graphicData uri="http://schemas.openxmlformats.org/presentationml/2006/ole">
            <mc:AlternateContent xmlns:mc="http://schemas.openxmlformats.org/markup-compatibility/2006">
              <mc:Choice xmlns:v="urn:schemas-microsoft-com:vml" Requires="v">
                <p:oleObj name="Acrobat Document" showAsIcon="1" r:id="rId4" imgW="811440" imgH="718560" progId="AcroExch.Document.DC">
                  <p:embed/>
                </p:oleObj>
              </mc:Choice>
              <mc:Fallback>
                <p:oleObj name="Acrobat Document" showAsIcon="1" r:id="rId4" imgW="811440" imgH="718560" progId="AcroExch.Document.DC">
                  <p:embed/>
                  <p:pic>
                    <p:nvPicPr>
                      <p:cNvPr id="0" name=""/>
                      <p:cNvPicPr/>
                      <p:nvPr/>
                    </p:nvPicPr>
                    <p:blipFill>
                      <a:blip r:embed="rId5"/>
                      <a:stretch>
                        <a:fillRect/>
                      </a:stretch>
                    </p:blipFill>
                    <p:spPr>
                      <a:xfrm>
                        <a:off x="10072688" y="5203825"/>
                        <a:ext cx="960437" cy="850900"/>
                      </a:xfrm>
                      <a:prstGeom prst="rect">
                        <a:avLst/>
                      </a:prstGeom>
                    </p:spPr>
                  </p:pic>
                </p:oleObj>
              </mc:Fallback>
            </mc:AlternateContent>
          </a:graphicData>
        </a:graphic>
      </p:graphicFrame>
    </p:spTree>
    <p:extLst>
      <p:ext uri="{BB962C8B-B14F-4D97-AF65-F5344CB8AC3E}">
        <p14:creationId xmlns:p14="http://schemas.microsoft.com/office/powerpoint/2010/main" val="2961655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D94C2-CFF6-35B9-48ED-83920578F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B90B10-9A0A-8470-C524-2B87ECF63462}"/>
              </a:ext>
            </a:extLst>
          </p:cNvPr>
          <p:cNvSpPr>
            <a:spLocks noGrp="1"/>
          </p:cNvSpPr>
          <p:nvPr>
            <p:ph type="title"/>
          </p:nvPr>
        </p:nvSpPr>
        <p:spPr>
          <a:xfrm>
            <a:off x="265176" y="307961"/>
            <a:ext cx="11375136" cy="1304629"/>
          </a:xfrm>
          <a:ln>
            <a:solidFill>
              <a:schemeClr val="accent1"/>
            </a:solidFill>
          </a:ln>
        </p:spPr>
        <p:txBody>
          <a:bodyPr>
            <a:normAutofit fontScale="90000"/>
          </a:bodyPr>
          <a:lstStyle/>
          <a:p>
            <a:r>
              <a:rPr lang="en-GB" dirty="0"/>
              <a:t>Introduction to the SEND Local Offer website – </a:t>
            </a:r>
            <a:r>
              <a:rPr lang="en-GB" sz="4400" b="0" dirty="0"/>
              <a:t>New webinar dates</a:t>
            </a:r>
            <a:endParaRPr lang="en-GB" b="0" dirty="0"/>
          </a:p>
        </p:txBody>
      </p:sp>
      <p:sp>
        <p:nvSpPr>
          <p:cNvPr id="3" name="Content Placeholder 2">
            <a:extLst>
              <a:ext uri="{FF2B5EF4-FFF2-40B4-BE49-F238E27FC236}">
                <a16:creationId xmlns:a16="http://schemas.microsoft.com/office/drawing/2014/main" id="{3AB78410-9450-E471-78E1-23F9BED82E33}"/>
              </a:ext>
            </a:extLst>
          </p:cNvPr>
          <p:cNvSpPr>
            <a:spLocks noGrp="1"/>
          </p:cNvSpPr>
          <p:nvPr>
            <p:ph idx="1"/>
          </p:nvPr>
        </p:nvSpPr>
        <p:spPr>
          <a:xfrm>
            <a:off x="265176" y="1959861"/>
            <a:ext cx="11375136" cy="4023360"/>
          </a:xfrm>
        </p:spPr>
        <p:txBody>
          <a:bodyPr>
            <a:normAutofit/>
          </a:bodyPr>
          <a:lstStyle/>
          <a:p>
            <a:r>
              <a:rPr lang="en-GB" i="1" dirty="0"/>
              <a:t>The Local Offer website lets parents, young people and professionals know what special educational needs and disabilities services are available in Hertfordshire, and who can access them. There is so much more than that, too.</a:t>
            </a:r>
            <a:endParaRPr lang="en-GB" dirty="0"/>
          </a:p>
          <a:p>
            <a:r>
              <a:rPr lang="en-GB" i="1" dirty="0"/>
              <a:t>A friendly face from the Local Offer team will take you through what’s on the website and how you can use it to find the right services and support. </a:t>
            </a:r>
            <a:r>
              <a:rPr lang="en-GB" i="1" u="sng" dirty="0">
                <a:hlinkClick r:id="rId2" tooltip="Original URL: http://www.hertfordshire.gov.uk/localoffer. Click or tap if you trust this link."/>
              </a:rPr>
              <a:t>www.hertfordshire.gov.uk/localoffer</a:t>
            </a:r>
            <a:br>
              <a:rPr lang="en-GB" i="1" u="sng" dirty="0"/>
            </a:br>
            <a:endParaRPr lang="en-GB" dirty="0"/>
          </a:p>
          <a:p>
            <a:pPr lvl="1"/>
            <a:r>
              <a:rPr lang="en-GB" b="1" dirty="0"/>
              <a:t>Monday 6 October 2pm – 3pm</a:t>
            </a:r>
            <a:r>
              <a:rPr lang="en-GB" dirty="0"/>
              <a:t> (for professionals): no need to book, </a:t>
            </a:r>
            <a:r>
              <a:rPr lang="en-GB" b="1" u="sng" dirty="0">
                <a:hlinkClick r:id="rId3" tooltip="Original URL: https://teams.microsoft.com/l/meetup-join/19%3ameeting_ZTlkZmQ5YzMtZjA0Mi00ODg5LWFjOTItZjZlMWNiMDlmNDU1%40thread.v2/0?context=%7b%22Tid%22%3a%2253e92c36-6617-4e71-a989-dd739ad32a4d%22%2c%22Oid%22%3a%22471a7f75-56a5-4ad2-8537-bdddd0a34635%22%"/>
              </a:rPr>
              <a:t>save this joining link to your calendar</a:t>
            </a:r>
            <a:endParaRPr lang="en-GB" dirty="0"/>
          </a:p>
          <a:p>
            <a:pPr lvl="1"/>
            <a:r>
              <a:rPr lang="en-GB" b="1" dirty="0"/>
              <a:t>Thursday 9 October 3pm – 4pm</a:t>
            </a:r>
            <a:r>
              <a:rPr lang="en-GB" dirty="0"/>
              <a:t> (for professionals - part of SEND Learning Week): </a:t>
            </a:r>
            <a:r>
              <a:rPr lang="en-GB" b="1" u="sng" dirty="0">
                <a:hlinkClick r:id="rId4" tooltip="Original URL: https://events.hertfordshire.gov.uk/send-academy/send-learning-week-introduction-to-the-hertfordshire-send-local-offer-website. Click or tap if you trust this link."/>
              </a:rPr>
              <a:t>Book your free place on the SEND Learning Week webinar</a:t>
            </a:r>
            <a:endParaRPr lang="en-GB" dirty="0"/>
          </a:p>
          <a:p>
            <a:pPr lvl="1"/>
            <a:r>
              <a:rPr lang="en-GB" b="1" dirty="0"/>
              <a:t>Thursday 9 October 8pm – 9pm</a:t>
            </a:r>
            <a:r>
              <a:rPr lang="en-GB" dirty="0"/>
              <a:t> (for parents and professionals): </a:t>
            </a:r>
            <a:r>
              <a:rPr lang="en-GB" b="1" u="sng" dirty="0">
                <a:hlinkClick r:id="rId5" tooltip="Original URL: https://events.teams.microsoft.com/event/d2d39eac-5212-432e-95c1-b225f12ced3f@53e92c36-6617-4e71-a989-dd739ad32a4d. Click or tap if you trust this link."/>
              </a:rPr>
              <a:t>Book your free place on the webinar</a:t>
            </a:r>
            <a:endParaRPr lang="en-GB" dirty="0"/>
          </a:p>
          <a:p>
            <a:r>
              <a:rPr lang="en-GB" i="1" dirty="0"/>
              <a:t>A quick note: The Local Offer website is different to Short Breaks (SBLO). We won’t be going into detail about SBLO.</a:t>
            </a:r>
            <a:endParaRPr lang="en-GB" dirty="0"/>
          </a:p>
          <a:p>
            <a:endParaRPr lang="en-GB" dirty="0"/>
          </a:p>
        </p:txBody>
      </p:sp>
      <p:sp>
        <p:nvSpPr>
          <p:cNvPr id="5" name="AutoShape 2" descr="User defined image">
            <a:extLst>
              <a:ext uri="{FF2B5EF4-FFF2-40B4-BE49-F238E27FC236}">
                <a16:creationId xmlns:a16="http://schemas.microsoft.com/office/drawing/2014/main" id="{E3C6C2BB-7E23-F3E7-D00E-9FDB937A12A2}"/>
              </a:ext>
            </a:extLst>
          </p:cNvPr>
          <p:cNvSpPr>
            <a:spLocks noChangeAspect="1" noChangeArrowheads="1"/>
          </p:cNvSpPr>
          <p:nvPr/>
        </p:nvSpPr>
        <p:spPr bwMode="auto">
          <a:xfrm>
            <a:off x="1483394" y="193700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719647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80BA5-6F66-4A44-AFE4-BD9B5ACD5D9D}"/>
              </a:ext>
            </a:extLst>
          </p:cNvPr>
          <p:cNvSpPr>
            <a:spLocks noGrp="1"/>
          </p:cNvSpPr>
          <p:nvPr>
            <p:ph type="title"/>
          </p:nvPr>
        </p:nvSpPr>
        <p:spPr>
          <a:xfrm>
            <a:off x="265176" y="307962"/>
            <a:ext cx="11375136" cy="946120"/>
          </a:xfrm>
        </p:spPr>
        <p:txBody>
          <a:bodyPr>
            <a:normAutofit fontScale="90000"/>
          </a:bodyPr>
          <a:lstStyle/>
          <a:p>
            <a:r>
              <a:rPr lang="en-GB" dirty="0" err="1"/>
              <a:t>WithYOUth</a:t>
            </a:r>
            <a:r>
              <a:rPr lang="en-GB" dirty="0"/>
              <a:t> Online Wellbeing Groups</a:t>
            </a:r>
            <a:br>
              <a:rPr lang="en-GB" dirty="0"/>
            </a:br>
            <a:r>
              <a:rPr lang="en-GB" sz="4000" b="0" dirty="0"/>
              <a:t>Spaces Available Now!</a:t>
            </a:r>
            <a:endParaRPr lang="en-GB" b="0" dirty="0"/>
          </a:p>
        </p:txBody>
      </p:sp>
      <p:sp>
        <p:nvSpPr>
          <p:cNvPr id="4" name="Rectangle 1">
            <a:extLst>
              <a:ext uri="{FF2B5EF4-FFF2-40B4-BE49-F238E27FC236}">
                <a16:creationId xmlns:a16="http://schemas.microsoft.com/office/drawing/2014/main" id="{D6AE3F97-0AF2-E927-D9A5-66BA20FFEC6B}"/>
              </a:ext>
            </a:extLst>
          </p:cNvPr>
          <p:cNvSpPr>
            <a:spLocks noGrp="1" noChangeArrowheads="1"/>
          </p:cNvSpPr>
          <p:nvPr>
            <p:ph idx="1"/>
          </p:nvPr>
        </p:nvSpPr>
        <p:spPr bwMode="auto">
          <a:xfrm>
            <a:off x="408433" y="2564422"/>
            <a:ext cx="7750830" cy="320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We’re excited to share that our wellbeing groups are now open for referrals again!  These groups are designed to support young people in building resilience, managing emotions, and finding positive ways to express themselves.</a:t>
            </a:r>
            <a:endParaRPr kumimoji="0" lang="en-GB"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a:t>
            </a:r>
            <a:endParaRPr kumimoji="0" lang="en-GB"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Through fun activities and guided discussions, young people will connect with others in a safe, supportive space.</a:t>
            </a:r>
            <a:endParaRPr kumimoji="0" lang="en-GB"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a:t>
            </a:r>
            <a:endParaRPr kumimoji="0" lang="en-GB"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Our current groups:</a:t>
            </a:r>
            <a:br>
              <a:rPr kumimoji="0" lang="en-GB" altLang="en-US" sz="1100"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br>
            <a:endParaRPr kumimoji="0" lang="en-GB" altLang="en-US" sz="900" b="0" i="0" u="none" strike="noStrike" cap="none" normalizeH="0" baseline="0" dirty="0">
              <a:ln>
                <a:noFill/>
              </a:ln>
              <a:solidFill>
                <a:schemeClr val="tx1"/>
              </a:solidFill>
              <a:effectLst/>
              <a:latin typeface="Arial" panose="020B0604020202020204" pitchFamily="34" charset="0"/>
            </a:endParaRPr>
          </a:p>
          <a:p>
            <a:pPr marL="292608" lvl="1" indent="0" eaLnBrk="0" fontAlgn="base" hangingPunct="0">
              <a:lnSpc>
                <a:spcPct val="100000"/>
              </a:lnSpc>
              <a:spcBef>
                <a:spcPct val="0"/>
              </a:spcBef>
              <a:spcAft>
                <a:spcPct val="0"/>
              </a:spcAft>
              <a:buClrTx/>
              <a:buNone/>
            </a:pPr>
            <a:r>
              <a:rPr kumimoji="0" lang="en-GB" altLang="en-US" sz="9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Segoe UI Emoji" panose="020B0502040204020203" pitchFamily="34" charset="0"/>
              </a:rPr>
              <a:t>🦸</a:t>
            </a:r>
            <a:r>
              <a:rPr kumimoji="0" lang="en-GB" altLang="en-US" sz="9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a:t>
            </a:r>
            <a:r>
              <a:rPr kumimoji="0" lang="en-GB" altLang="en-US" sz="1050"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Anger Avengers (ages 7–12)</a:t>
            </a:r>
            <a:br>
              <a:rPr kumimoji="0" lang="en-GB" altLang="en-US" sz="105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br>
            <a:r>
              <a:rPr kumimoji="0" lang="en-GB" altLang="en-US" sz="105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A group designed to help children understand and manage big feelings like anger in creative and positive ways.</a:t>
            </a:r>
            <a:endParaRPr kumimoji="0" lang="en-GB" altLang="en-US" sz="900" b="0" i="0" u="none" strike="noStrike" cap="none" normalizeH="0" baseline="0" dirty="0">
              <a:ln>
                <a:noFill/>
              </a:ln>
              <a:solidFill>
                <a:schemeClr val="tx1"/>
              </a:solidFill>
              <a:effectLst/>
              <a:latin typeface="Arial" panose="020B0604020202020204" pitchFamily="34" charset="0"/>
            </a:endParaRPr>
          </a:p>
          <a:p>
            <a:pPr marL="292608" lvl="1" indent="0" eaLnBrk="0" fontAlgn="base" hangingPunct="0">
              <a:lnSpc>
                <a:spcPct val="100000"/>
              </a:lnSpc>
              <a:spcBef>
                <a:spcPct val="0"/>
              </a:spcBef>
              <a:spcAft>
                <a:spcPct val="0"/>
              </a:spcAft>
              <a:buClrTx/>
              <a:buNone/>
            </a:pPr>
            <a:r>
              <a:rPr kumimoji="0" lang="en-GB" altLang="en-US" sz="105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Segoe UI Emoji" panose="020B0502040204020203" pitchFamily="34" charset="0"/>
              </a:rPr>
              <a:t>🌿</a:t>
            </a:r>
            <a:r>
              <a:rPr kumimoji="0" lang="en-GB" altLang="en-US" sz="105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a:t>
            </a:r>
            <a:r>
              <a:rPr kumimoji="0" lang="en-GB" altLang="en-US" sz="1050"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The Calm Club (ages 15+)</a:t>
            </a:r>
            <a:br>
              <a:rPr kumimoji="0" lang="en-GB" altLang="en-US" sz="105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br>
            <a:r>
              <a:rPr kumimoji="0" lang="en-GB" altLang="en-US" sz="105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A supportive space for young people to explore strategies for reducing stress, </a:t>
            </a:r>
            <a:br>
              <a:rPr kumimoji="0" lang="en-GB" altLang="en-US" sz="105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br>
            <a:r>
              <a:rPr kumimoji="0" lang="en-GB" altLang="en-US" sz="105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managing emotions, and finding calm.</a:t>
            </a:r>
            <a:endParaRPr kumimoji="0" lang="en-GB" altLang="en-US" sz="900" b="0" i="0" u="none" strike="noStrike" cap="none" normalizeH="0" baseline="0" dirty="0">
              <a:ln>
                <a:noFill/>
              </a:ln>
              <a:solidFill>
                <a:schemeClr val="tx1"/>
              </a:solidFill>
              <a:effectLst/>
              <a:latin typeface="Arial" panose="020B0604020202020204" pitchFamily="34" charset="0"/>
            </a:endParaRPr>
          </a:p>
          <a:p>
            <a:pPr marL="292608" lvl="1" indent="0" eaLnBrk="0" fontAlgn="base" hangingPunct="0">
              <a:lnSpc>
                <a:spcPct val="100000"/>
              </a:lnSpc>
              <a:spcBef>
                <a:spcPct val="0"/>
              </a:spcBef>
              <a:spcAft>
                <a:spcPct val="0"/>
              </a:spcAft>
              <a:buClrTx/>
              <a:buNone/>
            </a:pPr>
            <a:r>
              <a:rPr kumimoji="0" lang="en-GB" altLang="en-US" sz="105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Segoe UI Emoji" panose="020B0502040204020203" pitchFamily="34" charset="0"/>
              </a:rPr>
              <a:t>🎨</a:t>
            </a:r>
            <a:r>
              <a:rPr kumimoji="0" lang="en-GB" altLang="en-US" sz="105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a:t>
            </a:r>
            <a:r>
              <a:rPr kumimoji="0" lang="en-GB" altLang="en-US" sz="1050" b="1"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Creative Minds (ages 11–16)</a:t>
            </a:r>
            <a:br>
              <a:rPr kumimoji="0" lang="en-GB" altLang="en-US" sz="105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br>
            <a:r>
              <a:rPr kumimoji="0" lang="en-GB" altLang="en-US" sz="105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A group using art, creativity, and self-expression to explore emotions and boost wellbeing.</a:t>
            </a:r>
            <a:endParaRPr kumimoji="0" lang="en-GB"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a:t>
            </a:r>
            <a:endParaRPr kumimoji="0" lang="en-GB"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These groups are free to access and run by our experienced wellbeing team.</a:t>
            </a:r>
            <a:endParaRPr kumimoji="0" lang="en-GB"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a:t>
            </a:r>
            <a:endParaRPr kumimoji="0" lang="en-GB"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Segoe UI Emoji" panose="020B0502040204020203" pitchFamily="34" charset="0"/>
              </a:rPr>
              <a:t>👉</a:t>
            </a:r>
            <a:r>
              <a:rPr kumimoji="0" lang="en-GB" altLang="en-US" sz="11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To find out more or to make a referral, please visit: </a:t>
            </a:r>
            <a:r>
              <a:rPr kumimoji="0" lang="en-GB" altLang="en-US" sz="11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hlinkClick r:id="rId2"/>
              </a:rPr>
              <a:t>www.withyouth.org</a:t>
            </a:r>
            <a:endParaRPr kumimoji="0" lang="en-GB"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a:t>
            </a:r>
            <a:endParaRPr kumimoji="0" lang="en-GB" altLang="en-US" sz="900" b="0" i="0" u="none" strike="noStrike" cap="none" normalizeH="0" baseline="0" dirty="0">
              <a:ln>
                <a:noFill/>
              </a:ln>
              <a:solidFill>
                <a:schemeClr val="tx1"/>
              </a:solidFill>
              <a:effectLst/>
              <a:latin typeface="Arial" panose="020B0604020202020204" pitchFamily="34" charset="0"/>
            </a:endParaRPr>
          </a:p>
        </p:txBody>
      </p:sp>
      <p:pic>
        <p:nvPicPr>
          <p:cNvPr id="1026" name="Picture 8">
            <a:extLst>
              <a:ext uri="{FF2B5EF4-FFF2-40B4-BE49-F238E27FC236}">
                <a16:creationId xmlns:a16="http://schemas.microsoft.com/office/drawing/2014/main" id="{A279ECEC-844E-4624-E2EF-FE6BBAC54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88" y="1654544"/>
            <a:ext cx="5887141" cy="75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6A2ABB5-2280-4441-3005-F2EFF6751B1B}"/>
              </a:ext>
            </a:extLst>
          </p:cNvPr>
          <p:cNvPicPr>
            <a:picLocks noChangeAspect="1"/>
          </p:cNvPicPr>
          <p:nvPr/>
        </p:nvPicPr>
        <p:blipFill>
          <a:blip r:embed="rId4"/>
          <a:stretch>
            <a:fillRect/>
          </a:stretch>
        </p:blipFill>
        <p:spPr>
          <a:xfrm>
            <a:off x="8329345" y="1434656"/>
            <a:ext cx="3310967" cy="2333588"/>
          </a:xfrm>
          <a:prstGeom prst="rect">
            <a:avLst/>
          </a:prstGeom>
        </p:spPr>
      </p:pic>
      <p:pic>
        <p:nvPicPr>
          <p:cNvPr id="8" name="Picture 7">
            <a:extLst>
              <a:ext uri="{FF2B5EF4-FFF2-40B4-BE49-F238E27FC236}">
                <a16:creationId xmlns:a16="http://schemas.microsoft.com/office/drawing/2014/main" id="{2EC421B4-2199-BF95-C614-D2E4E37AF05F}"/>
              </a:ext>
            </a:extLst>
          </p:cNvPr>
          <p:cNvPicPr>
            <a:picLocks noChangeAspect="1"/>
          </p:cNvPicPr>
          <p:nvPr/>
        </p:nvPicPr>
        <p:blipFill>
          <a:blip r:embed="rId5"/>
          <a:stretch>
            <a:fillRect/>
          </a:stretch>
        </p:blipFill>
        <p:spPr>
          <a:xfrm>
            <a:off x="9308122" y="4168706"/>
            <a:ext cx="2775093" cy="1974952"/>
          </a:xfrm>
          <a:prstGeom prst="rect">
            <a:avLst/>
          </a:prstGeom>
        </p:spPr>
      </p:pic>
      <p:pic>
        <p:nvPicPr>
          <p:cNvPr id="10" name="Picture 9" descr="A close up of a paint box&#10;&#10;AI-generated content may be incorrect.">
            <a:extLst>
              <a:ext uri="{FF2B5EF4-FFF2-40B4-BE49-F238E27FC236}">
                <a16:creationId xmlns:a16="http://schemas.microsoft.com/office/drawing/2014/main" id="{1E8599EA-4863-25F6-7DA1-0E1B39A14A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0202" y="4168706"/>
            <a:ext cx="2792475" cy="1974952"/>
          </a:xfrm>
          <a:prstGeom prst="rect">
            <a:avLst/>
          </a:prstGeom>
        </p:spPr>
      </p:pic>
    </p:spTree>
    <p:extLst>
      <p:ext uri="{BB962C8B-B14F-4D97-AF65-F5344CB8AC3E}">
        <p14:creationId xmlns:p14="http://schemas.microsoft.com/office/powerpoint/2010/main" val="798589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6B6CE-994D-72D5-98AC-7803F79913BB}"/>
              </a:ext>
            </a:extLst>
          </p:cNvPr>
          <p:cNvSpPr>
            <a:spLocks noGrp="1"/>
          </p:cNvSpPr>
          <p:nvPr>
            <p:ph type="title"/>
          </p:nvPr>
        </p:nvSpPr>
        <p:spPr/>
        <p:txBody>
          <a:bodyPr/>
          <a:lstStyle/>
          <a:p>
            <a:r>
              <a:rPr lang="en-GB" dirty="0"/>
              <a:t>Lending SPACE Open Morning</a:t>
            </a:r>
          </a:p>
        </p:txBody>
      </p:sp>
      <p:sp>
        <p:nvSpPr>
          <p:cNvPr id="3" name="Content Placeholder 2">
            <a:extLst>
              <a:ext uri="{FF2B5EF4-FFF2-40B4-BE49-F238E27FC236}">
                <a16:creationId xmlns:a16="http://schemas.microsoft.com/office/drawing/2014/main" id="{07ABF28B-9B2B-5B39-E8BF-6F003B2D4F88}"/>
              </a:ext>
            </a:extLst>
          </p:cNvPr>
          <p:cNvSpPr>
            <a:spLocks noGrp="1"/>
          </p:cNvSpPr>
          <p:nvPr>
            <p:ph idx="1"/>
          </p:nvPr>
        </p:nvSpPr>
        <p:spPr>
          <a:xfrm>
            <a:off x="265176" y="1570382"/>
            <a:ext cx="11375136" cy="4607679"/>
          </a:xfrm>
        </p:spPr>
        <p:txBody>
          <a:bodyPr>
            <a:normAutofit fontScale="47500" lnSpcReduction="20000"/>
          </a:bodyPr>
          <a:lstStyle/>
          <a:p>
            <a:pPr>
              <a:lnSpc>
                <a:spcPct val="120000"/>
              </a:lnSpc>
            </a:pPr>
            <a:r>
              <a:rPr lang="en-GB" sz="3300" dirty="0"/>
              <a:t>SPACE are delighted to invite you to a special Lending SPACE Open Morning on </a:t>
            </a:r>
            <a:r>
              <a:rPr lang="en-GB" sz="3300" b="1" dirty="0"/>
              <a:t>Tuesday 21st October 10:00am – 12:00pm</a:t>
            </a:r>
            <a:r>
              <a:rPr lang="en-GB" sz="3300" dirty="0"/>
              <a:t>,</a:t>
            </a:r>
            <a:br>
              <a:rPr lang="en-GB" sz="3300" dirty="0"/>
            </a:br>
            <a:r>
              <a:rPr lang="en-GB" sz="3300" dirty="0"/>
              <a:t>for </a:t>
            </a:r>
            <a:r>
              <a:rPr lang="en-GB" sz="3300" b="1" dirty="0"/>
              <a:t>professionals</a:t>
            </a:r>
            <a:r>
              <a:rPr lang="en-GB" sz="3300" dirty="0"/>
              <a:t> supporting children and young people with SEND across Hertfordshire.</a:t>
            </a:r>
          </a:p>
          <a:p>
            <a:pPr>
              <a:lnSpc>
                <a:spcPct val="120000"/>
              </a:lnSpc>
            </a:pPr>
            <a:r>
              <a:rPr lang="en-GB" dirty="0"/>
              <a:t>Come along to:</a:t>
            </a:r>
          </a:p>
          <a:p>
            <a:pPr marL="625475" indent="-268288">
              <a:lnSpc>
                <a:spcPct val="120000"/>
              </a:lnSpc>
              <a:buFont typeface="Wingdings" panose="05000000000000000000" pitchFamily="2" charset="2"/>
              <a:buChar char="§"/>
            </a:pPr>
            <a:r>
              <a:rPr lang="en-GB" dirty="0"/>
              <a:t>Explore our welcoming premises and sensory area</a:t>
            </a:r>
          </a:p>
          <a:p>
            <a:pPr marL="625475" indent="-268288">
              <a:lnSpc>
                <a:spcPct val="120000"/>
              </a:lnSpc>
              <a:buFont typeface="Wingdings" panose="05000000000000000000" pitchFamily="2" charset="2"/>
              <a:buChar char="§"/>
            </a:pPr>
            <a:r>
              <a:rPr lang="en-GB" dirty="0"/>
              <a:t>Meet the SPACE team</a:t>
            </a:r>
          </a:p>
          <a:p>
            <a:pPr marL="625475" indent="-268288">
              <a:lnSpc>
                <a:spcPct val="120000"/>
              </a:lnSpc>
              <a:buFont typeface="Wingdings" panose="05000000000000000000" pitchFamily="2" charset="2"/>
              <a:buChar char="§"/>
            </a:pPr>
            <a:r>
              <a:rPr lang="en-GB" dirty="0"/>
              <a:t>Discover how Lending SPACE gives families free access to specialist sensory, communication, education and support equipment that helps children and young people with SEND thrive</a:t>
            </a:r>
          </a:p>
          <a:p>
            <a:pPr marL="625475" indent="-268288">
              <a:lnSpc>
                <a:spcPct val="120000"/>
              </a:lnSpc>
              <a:buFont typeface="Wingdings" panose="05000000000000000000" pitchFamily="2" charset="2"/>
              <a:buChar char="§"/>
            </a:pPr>
            <a:r>
              <a:rPr lang="en-GB" dirty="0"/>
              <a:t>Learn more about SPACE’s wider support for neurodivergent children, young people, and their families across Hertfordshire</a:t>
            </a:r>
          </a:p>
          <a:p>
            <a:pPr>
              <a:lnSpc>
                <a:spcPct val="120000"/>
              </a:lnSpc>
            </a:pPr>
            <a:r>
              <a:rPr lang="en-GB" sz="2900" dirty="0"/>
              <a:t>This is a fantastic opportunity to see how we can support the families you work with, and to explore how we can collaborate to ensure more families get the help they need.</a:t>
            </a:r>
          </a:p>
          <a:p>
            <a:pPr>
              <a:lnSpc>
                <a:spcPct val="120000"/>
              </a:lnSpc>
            </a:pPr>
            <a:r>
              <a:rPr lang="en-GB" sz="2900" dirty="0"/>
              <a:t>You’re welcome to drop in at any time between 10:00am and 12:00pm.</a:t>
            </a:r>
          </a:p>
          <a:p>
            <a:pPr>
              <a:lnSpc>
                <a:spcPct val="120000"/>
              </a:lnSpc>
            </a:pPr>
            <a:r>
              <a:rPr lang="en-GB" sz="3500" dirty="0"/>
              <a:t>Unit B1, The Maltings Business Centre, Roydon Road, Stanstead Abbotts, Ware, SG12 8HG</a:t>
            </a:r>
            <a:br>
              <a:rPr lang="en-GB" sz="3500" dirty="0"/>
            </a:br>
            <a:br>
              <a:rPr lang="en-GB" sz="2900" dirty="0"/>
            </a:br>
            <a:r>
              <a:rPr lang="en-GB" sz="2900" dirty="0"/>
              <a:t>Please RSVP by replying to </a:t>
            </a:r>
            <a:r>
              <a:rPr lang="en-GB" sz="2900" u="sng" dirty="0">
                <a:hlinkClick r:id="rId2"/>
              </a:rPr>
              <a:t>LendingSPACE@spaceherts.org.uk</a:t>
            </a:r>
            <a:r>
              <a:rPr lang="en-GB" sz="2900" dirty="0"/>
              <a:t> – we’d love to see you there!</a:t>
            </a:r>
          </a:p>
          <a:p>
            <a:pPr>
              <a:lnSpc>
                <a:spcPct val="120000"/>
              </a:lnSpc>
            </a:pPr>
            <a:r>
              <a:rPr lang="en-GB" sz="2900" i="1" dirty="0"/>
              <a:t>Lending SPACE is funded by Hertfordshire County Council</a:t>
            </a:r>
            <a:endParaRPr lang="en-GB" sz="2900" dirty="0"/>
          </a:p>
        </p:txBody>
      </p:sp>
      <p:pic>
        <p:nvPicPr>
          <p:cNvPr id="5" name="Picture 4">
            <a:extLst>
              <a:ext uri="{FF2B5EF4-FFF2-40B4-BE49-F238E27FC236}">
                <a16:creationId xmlns:a16="http://schemas.microsoft.com/office/drawing/2014/main" id="{A4328767-ECB0-4522-F5EA-3FC398F03D2D}"/>
              </a:ext>
            </a:extLst>
          </p:cNvPr>
          <p:cNvPicPr>
            <a:picLocks noChangeAspect="1"/>
          </p:cNvPicPr>
          <p:nvPr/>
        </p:nvPicPr>
        <p:blipFill>
          <a:blip r:embed="rId3"/>
          <a:stretch>
            <a:fillRect/>
          </a:stretch>
        </p:blipFill>
        <p:spPr>
          <a:xfrm>
            <a:off x="8788589" y="1976982"/>
            <a:ext cx="2612590" cy="1539941"/>
          </a:xfrm>
          <a:prstGeom prst="rect">
            <a:avLst/>
          </a:prstGeom>
        </p:spPr>
      </p:pic>
    </p:spTree>
    <p:extLst>
      <p:ext uri="{BB962C8B-B14F-4D97-AF65-F5344CB8AC3E}">
        <p14:creationId xmlns:p14="http://schemas.microsoft.com/office/powerpoint/2010/main" val="4110111481"/>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3e92c36-6617-4e71-a989-dd739ad32a4d}" enabled="0" method="" siteId="{53e92c36-6617-4e71-a989-dd739ad32a4d}" removed="1"/>
</clbl:labelList>
</file>

<file path=docProps/app.xml><?xml version="1.0" encoding="utf-8"?>
<Properties xmlns="http://schemas.openxmlformats.org/officeDocument/2006/extended-properties" xmlns:vt="http://schemas.openxmlformats.org/officeDocument/2006/docPropsVTypes">
  <Template/>
  <TotalTime>19762</TotalTime>
  <Words>2766</Words>
  <Application>Microsoft Office PowerPoint</Application>
  <PresentationFormat>Widescreen</PresentationFormat>
  <Paragraphs>185</Paragraphs>
  <Slides>17</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17</vt:i4>
      </vt:variant>
    </vt:vector>
  </HeadingPairs>
  <TitlesOfParts>
    <vt:vector size="27" baseType="lpstr">
      <vt:lpstr>Aptos</vt:lpstr>
      <vt:lpstr>Arial</vt:lpstr>
      <vt:lpstr>Calibri</vt:lpstr>
      <vt:lpstr>Calibri Light</vt:lpstr>
      <vt:lpstr>Segoe UI</vt:lpstr>
      <vt:lpstr>Wingdings</vt:lpstr>
      <vt:lpstr>Retrospect</vt:lpstr>
      <vt:lpstr>Acrobat Document</vt:lpstr>
      <vt:lpstr>Adobe Acrobat Document</vt:lpstr>
      <vt:lpstr>Document</vt:lpstr>
      <vt:lpstr>Families First  News sharing   Keeping in Touch  Karen Dorney Head of Service SUPPORTING FAMILIES | CHILDRENS SERVICES  </vt:lpstr>
      <vt:lpstr>Families First Awards</vt:lpstr>
      <vt:lpstr>Working Together in Early Help</vt:lpstr>
      <vt:lpstr>Hertfordshire Violence Against Women &amp; Girls (VAWG) Survey</vt:lpstr>
      <vt:lpstr>CAP Money Coaching Courses  Sep and Nov 2025</vt:lpstr>
      <vt:lpstr>Understanding Religion and Belief</vt:lpstr>
      <vt:lpstr>Introduction to the SEND Local Offer website – New webinar dates</vt:lpstr>
      <vt:lpstr>WithYOUth Online Wellbeing Groups Spaces Available Now!</vt:lpstr>
      <vt:lpstr>Lending SPACE Open Morning</vt:lpstr>
      <vt:lpstr>FREE online Youth  Mental Health First Aid Awareness</vt:lpstr>
      <vt:lpstr>Get help to buy food and milk (the Healthy Start scheme)</vt:lpstr>
      <vt:lpstr>National Supervised Toothbrushing Programme in Hertfordshire</vt:lpstr>
      <vt:lpstr>PowerPoint Presentation</vt:lpstr>
      <vt:lpstr> My Baby’s Brain Training : Autum courses available </vt:lpstr>
      <vt:lpstr>Parenting Courses</vt:lpstr>
      <vt:lpstr>Relationship Support</vt:lpstr>
      <vt:lpstr>Key Families First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Families First</dc:title>
  <dc:creator>Katie Thornton</dc:creator>
  <cp:lastModifiedBy>Jane Parkins</cp:lastModifiedBy>
  <cp:revision>284</cp:revision>
  <dcterms:created xsi:type="dcterms:W3CDTF">2022-09-27T12:32:37Z</dcterms:created>
  <dcterms:modified xsi:type="dcterms:W3CDTF">2025-09-04T10:06:17Z</dcterms:modified>
</cp:coreProperties>
</file>