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9"/>
  </p:notesMasterIdLst>
  <p:sldIdLst>
    <p:sldId id="275" r:id="rId2"/>
    <p:sldId id="360" r:id="rId3"/>
    <p:sldId id="268" r:id="rId4"/>
    <p:sldId id="270" r:id="rId5"/>
    <p:sldId id="260" r:id="rId6"/>
    <p:sldId id="259" r:id="rId7"/>
    <p:sldId id="276" r:id="rId8"/>
    <p:sldId id="263" r:id="rId9"/>
    <p:sldId id="258" r:id="rId10"/>
    <p:sldId id="313" r:id="rId11"/>
    <p:sldId id="314" r:id="rId12"/>
    <p:sldId id="353" r:id="rId13"/>
    <p:sldId id="317" r:id="rId14"/>
    <p:sldId id="322" r:id="rId15"/>
    <p:sldId id="324" r:id="rId16"/>
    <p:sldId id="325" r:id="rId17"/>
    <p:sldId id="326" r:id="rId18"/>
    <p:sldId id="310" r:id="rId19"/>
    <p:sldId id="342" r:id="rId20"/>
    <p:sldId id="352" r:id="rId21"/>
    <p:sldId id="346" r:id="rId22"/>
    <p:sldId id="361" r:id="rId23"/>
    <p:sldId id="336" r:id="rId24"/>
    <p:sldId id="350" r:id="rId25"/>
    <p:sldId id="294" r:id="rId26"/>
    <p:sldId id="340" r:id="rId27"/>
    <p:sldId id="261" r:id="rId28"/>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32" d="100"/>
          <a:sy n="32" d="100"/>
        </p:scale>
        <p:origin x="166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17/12/2024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4</a:t>
            </a:fld>
            <a:endParaRPr lang="en-GB"/>
          </a:p>
        </p:txBody>
      </p:sp>
    </p:spTree>
    <p:extLst>
      <p:ext uri="{BB962C8B-B14F-4D97-AF65-F5344CB8AC3E}">
        <p14:creationId xmlns:p14="http://schemas.microsoft.com/office/powerpoint/2010/main" val="131735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17/12/2024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2.xml"/><Relationship Id="rId18" Type="http://schemas.openxmlformats.org/officeDocument/2006/relationships/slide" Target="slide17.xml"/><Relationship Id="rId26" Type="http://schemas.openxmlformats.org/officeDocument/2006/relationships/slide" Target="slide20.xml"/><Relationship Id="rId3" Type="http://schemas.openxmlformats.org/officeDocument/2006/relationships/slide" Target="slide27.xml"/><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11.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6.xml"/><Relationship Id="rId5" Type="http://schemas.openxmlformats.org/officeDocument/2006/relationships/slide" Target="slide3.xml"/><Relationship Id="rId15" Type="http://schemas.openxmlformats.org/officeDocument/2006/relationships/slide" Target="slide14.xml"/><Relationship Id="rId23" Type="http://schemas.openxmlformats.org/officeDocument/2006/relationships/slide" Target="slide25.xml"/><Relationship Id="rId10" Type="http://schemas.openxmlformats.org/officeDocument/2006/relationships/slide" Target="slide8.xml"/><Relationship Id="rId19" Type="http://schemas.openxmlformats.org/officeDocument/2006/relationships/slide" Target="slide23.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3.xml"/><Relationship Id="rId22" Type="http://schemas.openxmlformats.org/officeDocument/2006/relationships/slide" Target="slide22.xml"/><Relationship Id="rId27" Type="http://schemas.openxmlformats.org/officeDocument/2006/relationships/slide" Target="slide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ertfordshire.gov.uk/services/adult-social-services/report-a-concern-about-an-adult/hertfordshire-safeguarding-adults-board/hsab-and-hscp-training-and-resources.aspx#training"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December 2024</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0525958"/>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r>
              <a:rPr lang="en-GB" dirty="0">
                <a:solidFill>
                  <a:srgbClr val="00B050"/>
                </a:solidFill>
                <a:latin typeface="Arial" panose="020B0604020202020204" pitchFamily="34" charset="0"/>
                <a:cs typeface="Arial" panose="020B0604020202020204" pitchFamily="34" charset="0"/>
              </a:rPr>
              <a:t> </a:t>
            </a:r>
            <a:endParaRPr lang="en-GB"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The Trio of Risk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Body Image and Self Esteem </a:t>
            </a:r>
            <a:r>
              <a:rPr lang="en-GB" dirty="0">
                <a:solidFill>
                  <a:srgbClr val="FF0000"/>
                </a:solidFill>
                <a:latin typeface="Arial" panose="020B0604020202020204" pitchFamily="34" charset="0"/>
                <a:cs typeface="Arial" panose="020B0604020202020204" pitchFamily="34" charset="0"/>
              </a:rPr>
              <a:t>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Extra Familial Harm, Contextual Safeguarding and Intersecting Risks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Self-Harm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Child Sexual Exploitation </a:t>
            </a:r>
            <a:endParaRPr lang="en-GB" dirty="0">
              <a:solidFill>
                <a:srgbClr val="00B050"/>
              </a:solidFill>
              <a:latin typeface="Arial" panose="020B0604020202020204" pitchFamily="34" charset="0"/>
              <a:cs typeface="Arial" panose="020B0604020202020204" pitchFamily="34" charset="0"/>
            </a:endParaRPr>
          </a:p>
          <a:p>
            <a:endParaRPr lang="en-GB" sz="2000" dirty="0">
              <a:solidFill>
                <a:srgbClr val="FF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HSAB Multi-Agency Safeguarding Adults Awareness</a:t>
            </a:r>
            <a:r>
              <a:rPr lang="en-GB" dirty="0">
                <a:solidFill>
                  <a:srgbClr val="A80000"/>
                </a:solidFill>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Perinatal Training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b="1" dirty="0">
                <a:solidFill>
                  <a:schemeClr val="tx2"/>
                </a:solidFill>
                <a:latin typeface="Arial" panose="020B0604020202020204" pitchFamily="34" charset="0"/>
                <a:cs typeface="Arial" panose="020B0604020202020204" pitchFamily="34" charset="0"/>
                <a:hlinkClick r:id="rId27" action="ppaction://hlinksldjump"/>
              </a:rPr>
              <a:t>Trauma Awareness </a:t>
            </a:r>
            <a:endParaRPr lang="en-GB" b="1"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solidFill>
                  <a:srgbClr val="0070C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Introduction to Children &amp; Young People’s Mental Health </a:t>
            </a:r>
            <a:r>
              <a:rPr lang="en-GB" b="1" dirty="0">
                <a:solidFill>
                  <a:srgbClr val="0070C0"/>
                </a:solidFill>
                <a:latin typeface="Arial" panose="020B0604020202020204" pitchFamily="34" charset="0"/>
                <a:cs typeface="Arial" panose="020B0604020202020204" pitchFamily="34" charset="0"/>
              </a:rPr>
              <a:t>and Emotional Wellbeing</a:t>
            </a:r>
          </a:p>
          <a:p>
            <a:pPr marL="285750" indent="-285750">
              <a:buFont typeface="Arial" panose="020B0604020202020204" pitchFamily="34" charset="0"/>
              <a:buChar char="•"/>
            </a:pPr>
            <a:r>
              <a:rPr lang="en-GB" b="1" u="sng" dirty="0">
                <a:solidFill>
                  <a:srgbClr val="0070C0"/>
                </a:solidFill>
                <a:latin typeface="Arial" panose="020B0604020202020204" pitchFamily="34" charset="0"/>
                <a:cs typeface="Arial" panose="020B0604020202020204" pitchFamily="34" charset="0"/>
              </a:rPr>
              <a:t>Power and Identity (the social GGRRAAACCEEESS)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160158427"/>
              </p:ext>
            </p:extLst>
          </p:nvPr>
        </p:nvGraphicFramePr>
        <p:xfrm>
          <a:off x="2057400" y="10919050"/>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24 Mar 2025 14:00 to 15:30</a:t>
                      </a:r>
                    </a:p>
                  </a:txBody>
                  <a:tcPr/>
                </a:tc>
                <a:tc>
                  <a:txBody>
                    <a:bodyPr/>
                    <a:lstStyle/>
                    <a:p>
                      <a:r>
                        <a:rPr lang="en-GB" dirty="0"/>
                        <a:t>Places available </a:t>
                      </a:r>
                    </a:p>
                  </a:txBody>
                  <a:tcPr/>
                </a:tc>
                <a:extLst>
                  <a:ext uri="{0D108BD9-81ED-4DB2-BD59-A6C34878D82A}">
                    <a16:rowId xmlns:a16="http://schemas.microsoft.com/office/drawing/2014/main" val="310549104"/>
                  </a:ext>
                </a:extLst>
              </a:tr>
              <a:tr h="370840">
                <a:tc>
                  <a:txBody>
                    <a:bodyPr/>
                    <a:lstStyle/>
                    <a:p>
                      <a:r>
                        <a:rPr lang="en-GB" dirty="0"/>
                        <a:t>05 June 2025 9:30 to 11:00</a:t>
                      </a:r>
                    </a:p>
                  </a:txBody>
                  <a:tcPr/>
                </a:tc>
                <a:tc>
                  <a:txBody>
                    <a:bodyPr/>
                    <a:lstStyle/>
                    <a:p>
                      <a:r>
                        <a:rPr lang="en-GB" dirty="0"/>
                        <a:t>Places available</a:t>
                      </a:r>
                    </a:p>
                  </a:txBody>
                  <a:tcPr/>
                </a:tc>
                <a:extLst>
                  <a:ext uri="{0D108BD9-81ED-4DB2-BD59-A6C34878D82A}">
                    <a16:rowId xmlns:a16="http://schemas.microsoft.com/office/drawing/2014/main" val="1333660223"/>
                  </a:ext>
                </a:extLst>
              </a:tr>
              <a:tr h="370840">
                <a:tc>
                  <a:txBody>
                    <a:bodyPr/>
                    <a:lstStyle/>
                    <a:p>
                      <a:r>
                        <a:rPr lang="en-GB" dirty="0"/>
                        <a:t>11 Sept 2025 09:30 to 11:00</a:t>
                      </a:r>
                    </a:p>
                  </a:txBody>
                  <a:tcPr/>
                </a:tc>
                <a:tc>
                  <a:txBody>
                    <a:bodyPr/>
                    <a:lstStyle/>
                    <a:p>
                      <a:r>
                        <a:rPr lang="en-GB" dirty="0"/>
                        <a:t>Places available</a:t>
                      </a:r>
                    </a:p>
                  </a:txBody>
                  <a:tcPr/>
                </a:tc>
                <a:extLst>
                  <a:ext uri="{0D108BD9-81ED-4DB2-BD59-A6C34878D82A}">
                    <a16:rowId xmlns:a16="http://schemas.microsoft.com/office/drawing/2014/main" val="893683839"/>
                  </a:ext>
                </a:extLst>
              </a:tr>
              <a:tr h="370840">
                <a:tc>
                  <a:txBody>
                    <a:bodyPr/>
                    <a:lstStyle/>
                    <a:p>
                      <a:r>
                        <a:rPr lang="en-GB" dirty="0"/>
                        <a:t>08 Jan 2026 09:30 to 11:00</a:t>
                      </a:r>
                    </a:p>
                  </a:txBody>
                  <a:tcPr/>
                </a:tc>
                <a:tc>
                  <a:txBody>
                    <a:bodyPr/>
                    <a:lstStyle/>
                    <a:p>
                      <a:r>
                        <a:rPr lang="en-GB" dirty="0"/>
                        <a:t>Places available</a:t>
                      </a:r>
                    </a:p>
                  </a:txBody>
                  <a:tcPr/>
                </a:tc>
                <a:extLst>
                  <a:ext uri="{0D108BD9-81ED-4DB2-BD59-A6C34878D82A}">
                    <a16:rowId xmlns:a16="http://schemas.microsoft.com/office/drawing/2014/main" val="1638575237"/>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271654262"/>
              </p:ext>
            </p:extLst>
          </p:nvPr>
        </p:nvGraphicFramePr>
        <p:xfrm>
          <a:off x="2032000" y="11380210"/>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Jan 2025 10:00 to 14:30 </a:t>
                      </a:r>
                    </a:p>
                  </a:txBody>
                  <a:tcPr/>
                </a:tc>
                <a:tc>
                  <a:txBody>
                    <a:bodyPr/>
                    <a:lstStyle/>
                    <a:p>
                      <a:r>
                        <a:rPr lang="en-GB" dirty="0"/>
                        <a:t>Places available </a:t>
                      </a:r>
                    </a:p>
                  </a:txBody>
                  <a:tcPr/>
                </a:tc>
                <a:extLst>
                  <a:ext uri="{0D108BD9-81ED-4DB2-BD59-A6C34878D82A}">
                    <a16:rowId xmlns:a16="http://schemas.microsoft.com/office/drawing/2014/main" val="3653313249"/>
                  </a:ext>
                </a:extLst>
              </a:tr>
              <a:tr h="370840">
                <a:tc>
                  <a:txBody>
                    <a:bodyPr/>
                    <a:lstStyle/>
                    <a:p>
                      <a:r>
                        <a:rPr lang="en-GB" dirty="0"/>
                        <a:t>01 Jul 2025 10:00 to 14:30</a:t>
                      </a:r>
                    </a:p>
                  </a:txBody>
                  <a:tcPr/>
                </a:tc>
                <a:tc>
                  <a:txBody>
                    <a:bodyPr/>
                    <a:lstStyle/>
                    <a:p>
                      <a:r>
                        <a:rPr lang="en-GB" dirty="0"/>
                        <a:t>Places available</a:t>
                      </a:r>
                    </a:p>
                  </a:txBody>
                  <a:tcPr/>
                </a:tc>
                <a:extLst>
                  <a:ext uri="{0D108BD9-81ED-4DB2-BD59-A6C34878D82A}">
                    <a16:rowId xmlns:a16="http://schemas.microsoft.com/office/drawing/2014/main" val="3868500619"/>
                  </a:ext>
                </a:extLst>
              </a:tr>
              <a:tr h="370840">
                <a:tc>
                  <a:txBody>
                    <a:bodyPr/>
                    <a:lstStyle/>
                    <a:p>
                      <a:r>
                        <a:rPr lang="en-GB" dirty="0"/>
                        <a:t>30 Sep 2025 10:00 to 14:30 </a:t>
                      </a:r>
                    </a:p>
                  </a:txBody>
                  <a:tcPr/>
                </a:tc>
                <a:tc>
                  <a:txBody>
                    <a:bodyPr/>
                    <a:lstStyle/>
                    <a:p>
                      <a:r>
                        <a:rPr lang="en-GB" dirty="0"/>
                        <a:t>Places available </a:t>
                      </a:r>
                    </a:p>
                  </a:txBody>
                  <a:tcPr/>
                </a:tc>
                <a:extLst>
                  <a:ext uri="{0D108BD9-81ED-4DB2-BD59-A6C34878D82A}">
                    <a16:rowId xmlns:a16="http://schemas.microsoft.com/office/drawing/2014/main" val="2137181932"/>
                  </a:ext>
                </a:extLst>
              </a:tr>
              <a:tr h="370840">
                <a:tc>
                  <a:txBody>
                    <a:bodyPr/>
                    <a:lstStyle/>
                    <a:p>
                      <a:r>
                        <a:rPr lang="en-GB" dirty="0"/>
                        <a:t>03 Feb 2025 10:00 to 14:30</a:t>
                      </a:r>
                    </a:p>
                  </a:txBody>
                  <a:tcPr/>
                </a:tc>
                <a:tc>
                  <a:txBody>
                    <a:bodyPr/>
                    <a:lstStyle/>
                    <a:p>
                      <a:r>
                        <a:rPr lang="en-GB" dirty="0"/>
                        <a:t>Places available</a:t>
                      </a:r>
                    </a:p>
                  </a:txBody>
                  <a:tcPr/>
                </a:tc>
                <a:extLst>
                  <a:ext uri="{0D108BD9-81ED-4DB2-BD59-A6C34878D82A}">
                    <a16:rowId xmlns:a16="http://schemas.microsoft.com/office/drawing/2014/main" val="279954415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33600" y="141276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5663089"/>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Body Image and Self Esteem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endParaRPr lang="en-GB" sz="2000" b="1"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explore the concepts of body-image and self esteem, looking at how they are interlinked with children and young people’s mental health and emotional wellbeing</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develop knowledge surrounding the factors that impact on young people’s body image and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build confidence in using the principles of self-compassion and individuality to develop strategies to support young people who are experiencing negative body image and/or low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be made aware of relevant local and national service information to assist with signposting children and young people to appropriate support</a:t>
            </a:r>
          </a:p>
          <a:p>
            <a:endParaRPr lang="en-GB" sz="20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161533284"/>
              </p:ext>
            </p:extLst>
          </p:nvPr>
        </p:nvGraphicFramePr>
        <p:xfrm>
          <a:off x="1943100" y="99451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April 2025 2pm to 3:30pm</a:t>
                      </a:r>
                    </a:p>
                  </a:txBody>
                  <a:tcPr/>
                </a:tc>
                <a:tc>
                  <a:txBody>
                    <a:bodyPr/>
                    <a:lstStyle/>
                    <a:p>
                      <a:r>
                        <a:rPr lang="en-GB" dirty="0"/>
                        <a:t>Fully booked</a:t>
                      </a:r>
                    </a:p>
                  </a:txBody>
                  <a:tcPr/>
                </a:tc>
                <a:extLst>
                  <a:ext uri="{0D108BD9-81ED-4DB2-BD59-A6C34878D82A}">
                    <a16:rowId xmlns:a16="http://schemas.microsoft.com/office/drawing/2014/main" val="366230264"/>
                  </a:ext>
                </a:extLst>
              </a:tr>
              <a:tr h="370840">
                <a:tc>
                  <a:txBody>
                    <a:bodyPr/>
                    <a:lstStyle/>
                    <a:p>
                      <a:r>
                        <a:rPr lang="en-GB" dirty="0"/>
                        <a:t>New date to be agreed</a:t>
                      </a:r>
                    </a:p>
                  </a:txBody>
                  <a:tcPr/>
                </a:tc>
                <a:tc>
                  <a:txBody>
                    <a:bodyPr/>
                    <a:lstStyle/>
                    <a:p>
                      <a:endParaRPr lang="en-GB" dirty="0"/>
                    </a:p>
                  </a:txBody>
                  <a:tcPr/>
                </a:tc>
                <a:extLst>
                  <a:ext uri="{0D108BD9-81ED-4DB2-BD59-A6C34878D82A}">
                    <a16:rowId xmlns:a16="http://schemas.microsoft.com/office/drawing/2014/main" val="346993420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32894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7213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3501290"/>
              </p:ext>
            </p:extLst>
          </p:nvPr>
        </p:nvGraphicFramePr>
        <p:xfrm>
          <a:off x="2032000" y="9863794"/>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4 Feb 2025</a:t>
                      </a:r>
                    </a:p>
                  </a:txBody>
                  <a:tcPr/>
                </a:tc>
                <a:tc>
                  <a:txBody>
                    <a:bodyPr/>
                    <a:lstStyle/>
                    <a:p>
                      <a:r>
                        <a:rPr lang="en-GB" dirty="0"/>
                        <a:t>FULLY BOOKED </a:t>
                      </a:r>
                    </a:p>
                  </a:txBody>
                  <a:tcPr/>
                </a:tc>
                <a:extLst>
                  <a:ext uri="{0D108BD9-81ED-4DB2-BD59-A6C34878D82A}">
                    <a16:rowId xmlns:a16="http://schemas.microsoft.com/office/drawing/2014/main" val="2203046027"/>
                  </a:ext>
                </a:extLst>
              </a:tr>
            </a:tbl>
          </a:graphicData>
        </a:graphic>
      </p:graphicFrame>
      <p:sp>
        <p:nvSpPr>
          <p:cNvPr id="2" name="Rectangle: Rounded Corners 1">
            <a:extLst>
              <a:ext uri="{FF2B5EF4-FFF2-40B4-BE49-F238E27FC236}">
                <a16:creationId xmlns:a16="http://schemas.microsoft.com/office/drawing/2014/main" id="{C48A125A-F54F-ABBF-B4A7-C6484FB479F9}"/>
              </a:ext>
            </a:extLst>
          </p:cNvPr>
          <p:cNvSpPr/>
          <p:nvPr/>
        </p:nvSpPr>
        <p:spPr>
          <a:xfrm>
            <a:off x="779236" y="118302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1972508"/>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Extra Familial Harm, Contextual Safeguarding and Intersecting Risks </a:t>
            </a:r>
          </a:p>
          <a:p>
            <a:endParaRPr lang="en-GB" sz="32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Barnes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r>
              <a:rPr lang="en-GB" sz="2800" b="1" dirty="0">
                <a:solidFill>
                  <a:srgbClr val="2A2A2A"/>
                </a:solidFill>
                <a:latin typeface="Arial" panose="020B0604020202020204" pitchFamily="34" charset="0"/>
                <a:cs typeface="Arial" panose="020B0604020202020204" pitchFamily="34" charset="0"/>
              </a:rPr>
              <a:t>VIA MS TEAMS</a:t>
            </a: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2725351744"/>
              </p:ext>
            </p:extLst>
          </p:nvPr>
        </p:nvGraphicFramePr>
        <p:xfrm>
          <a:off x="1828800" y="10688374"/>
          <a:ext cx="8420100" cy="274320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2062508448"/>
                    </a:ext>
                  </a:extLst>
                </a:gridCol>
                <a:gridCol w="421005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Jan 2025 09:30 to 13:30 </a:t>
                      </a:r>
                    </a:p>
                  </a:txBody>
                  <a:tcPr/>
                </a:tc>
                <a:tc>
                  <a:txBody>
                    <a:bodyPr/>
                    <a:lstStyle/>
                    <a:p>
                      <a:r>
                        <a:rPr lang="en-GB" dirty="0"/>
                        <a:t>Full booked</a:t>
                      </a:r>
                    </a:p>
                  </a:txBody>
                  <a:tcPr/>
                </a:tc>
                <a:extLst>
                  <a:ext uri="{0D108BD9-81ED-4DB2-BD59-A6C34878D82A}">
                    <a16:rowId xmlns:a16="http://schemas.microsoft.com/office/drawing/2014/main" val="2553424193"/>
                  </a:ext>
                </a:extLst>
              </a:tr>
              <a:tr h="370840">
                <a:tc>
                  <a:txBody>
                    <a:bodyPr/>
                    <a:lstStyle/>
                    <a:p>
                      <a:r>
                        <a:rPr lang="en-GB" dirty="0"/>
                        <a:t>06 Mar 2025 09:30 to 13:30</a:t>
                      </a:r>
                    </a:p>
                  </a:txBody>
                  <a:tcPr/>
                </a:tc>
                <a:tc>
                  <a:txBody>
                    <a:bodyPr/>
                    <a:lstStyle/>
                    <a:p>
                      <a:r>
                        <a:rPr lang="en-GB" dirty="0"/>
                        <a:t>Places available</a:t>
                      </a:r>
                    </a:p>
                  </a:txBody>
                  <a:tcPr/>
                </a:tc>
                <a:extLst>
                  <a:ext uri="{0D108BD9-81ED-4DB2-BD59-A6C34878D82A}">
                    <a16:rowId xmlns:a16="http://schemas.microsoft.com/office/drawing/2014/main" val="2297132538"/>
                  </a:ext>
                </a:extLst>
              </a:tr>
              <a:tr h="370840">
                <a:tc>
                  <a:txBody>
                    <a:bodyPr/>
                    <a:lstStyle/>
                    <a:p>
                      <a:r>
                        <a:rPr lang="en-GB" dirty="0"/>
                        <a:t>25 Apr 2025 09:30 to 13:30</a:t>
                      </a:r>
                    </a:p>
                  </a:txBody>
                  <a:tcPr/>
                </a:tc>
                <a:tc>
                  <a:txBody>
                    <a:bodyPr/>
                    <a:lstStyle/>
                    <a:p>
                      <a:r>
                        <a:rPr lang="en-GB" dirty="0"/>
                        <a:t>Places available</a:t>
                      </a:r>
                    </a:p>
                  </a:txBody>
                  <a:tcPr/>
                </a:tc>
                <a:extLst>
                  <a:ext uri="{0D108BD9-81ED-4DB2-BD59-A6C34878D82A}">
                    <a16:rowId xmlns:a16="http://schemas.microsoft.com/office/drawing/2014/main" val="2927110412"/>
                  </a:ext>
                </a:extLst>
              </a:tr>
              <a:tr h="370840">
                <a:tc>
                  <a:txBody>
                    <a:bodyPr/>
                    <a:lstStyle/>
                    <a:p>
                      <a:r>
                        <a:rPr lang="en-GB" dirty="0"/>
                        <a:t>07 July 2025 09:30 to 13:30</a:t>
                      </a:r>
                    </a:p>
                  </a:txBody>
                  <a:tcPr/>
                </a:tc>
                <a:tc>
                  <a:txBody>
                    <a:bodyPr/>
                    <a:lstStyle/>
                    <a:p>
                      <a:r>
                        <a:rPr lang="en-GB" dirty="0"/>
                        <a:t>Places available</a:t>
                      </a:r>
                    </a:p>
                  </a:txBody>
                  <a:tcPr/>
                </a:tc>
                <a:extLst>
                  <a:ext uri="{0D108BD9-81ED-4DB2-BD59-A6C34878D82A}">
                    <a16:rowId xmlns:a16="http://schemas.microsoft.com/office/drawing/2014/main" val="2360078998"/>
                  </a:ext>
                </a:extLst>
              </a:tr>
              <a:tr h="370840">
                <a:tc>
                  <a:txBody>
                    <a:bodyPr/>
                    <a:lstStyle/>
                    <a:p>
                      <a:r>
                        <a:rPr lang="en-GB" dirty="0"/>
                        <a:t>23 Sep 2025 09:30 to 13:30</a:t>
                      </a:r>
                    </a:p>
                  </a:txBody>
                  <a:tcPr/>
                </a:tc>
                <a:tc>
                  <a:txBody>
                    <a:bodyPr/>
                    <a:lstStyle/>
                    <a:p>
                      <a:r>
                        <a:rPr lang="en-GB" dirty="0"/>
                        <a:t>Places available</a:t>
                      </a:r>
                    </a:p>
                  </a:txBody>
                  <a:tcPr/>
                </a:tc>
                <a:extLst>
                  <a:ext uri="{0D108BD9-81ED-4DB2-BD59-A6C34878D82A}">
                    <a16:rowId xmlns:a16="http://schemas.microsoft.com/office/drawing/2014/main" val="2764961237"/>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595040139"/>
              </p:ext>
            </p:extLst>
          </p:nvPr>
        </p:nvGraphicFramePr>
        <p:xfrm>
          <a:off x="1737093" y="11799559"/>
          <a:ext cx="8717814" cy="9144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30 Jan 2025 9:30am</a:t>
                      </a:r>
                    </a:p>
                  </a:txBody>
                  <a:tcPr/>
                </a:tc>
                <a:tc>
                  <a:txBody>
                    <a:bodyPr/>
                    <a:lstStyle/>
                    <a:p>
                      <a:r>
                        <a:rPr lang="en-GB" dirty="0"/>
                        <a:t>Places available </a:t>
                      </a:r>
                    </a:p>
                  </a:txBody>
                  <a:tcPr/>
                </a:tc>
                <a:extLst>
                  <a:ext uri="{0D108BD9-81ED-4DB2-BD59-A6C34878D82A}">
                    <a16:rowId xmlns:a16="http://schemas.microsoft.com/office/drawing/2014/main" val="93407673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560771078"/>
              </p:ext>
            </p:extLst>
          </p:nvPr>
        </p:nvGraphicFramePr>
        <p:xfrm>
          <a:off x="2291316" y="12373599"/>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Feb 2025 9:30am</a:t>
                      </a:r>
                    </a:p>
                  </a:txBody>
                  <a:tcPr/>
                </a:tc>
                <a:tc>
                  <a:txBody>
                    <a:bodyPr/>
                    <a:lstStyle/>
                    <a:p>
                      <a:r>
                        <a:rPr lang="en-GB" dirty="0"/>
                        <a:t>Places available </a:t>
                      </a:r>
                    </a:p>
                  </a:txBody>
                  <a:tcPr/>
                </a:tc>
                <a:extLst>
                  <a:ext uri="{0D108BD9-81ED-4DB2-BD59-A6C34878D82A}">
                    <a16:rowId xmlns:a16="http://schemas.microsoft.com/office/drawing/2014/main" val="426611327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20626514"/>
              </p:ext>
            </p:extLst>
          </p:nvPr>
        </p:nvGraphicFramePr>
        <p:xfrm>
          <a:off x="2120900" y="1248027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Feb 2025 09:30 – 11:30</a:t>
                      </a:r>
                    </a:p>
                  </a:txBody>
                  <a:tcPr/>
                </a:tc>
                <a:tc>
                  <a:txBody>
                    <a:bodyPr/>
                    <a:lstStyle/>
                    <a:p>
                      <a:r>
                        <a:rPr lang="en-GB" dirty="0"/>
                        <a:t>Places available </a:t>
                      </a:r>
                    </a:p>
                  </a:txBody>
                  <a:tcPr/>
                </a:tc>
                <a:extLst>
                  <a:ext uri="{0D108BD9-81ED-4DB2-BD59-A6C34878D82A}">
                    <a16:rowId xmlns:a16="http://schemas.microsoft.com/office/drawing/2014/main" val="729440357"/>
                  </a:ext>
                </a:extLst>
              </a:tr>
              <a:tr h="370840">
                <a:tc>
                  <a:txBody>
                    <a:bodyPr/>
                    <a:lstStyle/>
                    <a:p>
                      <a:r>
                        <a:rPr lang="en-GB" dirty="0"/>
                        <a:t>10 Jul 2025 09:30 – 11:30</a:t>
                      </a:r>
                    </a:p>
                  </a:txBody>
                  <a:tcPr/>
                </a:tc>
                <a:tc>
                  <a:txBody>
                    <a:bodyPr/>
                    <a:lstStyle/>
                    <a:p>
                      <a:r>
                        <a:rPr lang="en-GB" dirty="0"/>
                        <a:t>Places available</a:t>
                      </a:r>
                    </a:p>
                  </a:txBody>
                  <a:tcPr/>
                </a:tc>
                <a:extLst>
                  <a:ext uri="{0D108BD9-81ED-4DB2-BD59-A6C34878D82A}">
                    <a16:rowId xmlns:a16="http://schemas.microsoft.com/office/drawing/2014/main" val="1695593804"/>
                  </a:ext>
                </a:extLst>
              </a:tr>
              <a:tr h="370840">
                <a:tc>
                  <a:txBody>
                    <a:bodyPr/>
                    <a:lstStyle/>
                    <a:p>
                      <a:r>
                        <a:rPr lang="en-GB" dirty="0"/>
                        <a:t>18 Sep 2025 09:30 – 11:30</a:t>
                      </a:r>
                    </a:p>
                  </a:txBody>
                  <a:tcPr/>
                </a:tc>
                <a:tc>
                  <a:txBody>
                    <a:bodyPr/>
                    <a:lstStyle/>
                    <a:p>
                      <a:r>
                        <a:rPr lang="en-GB" dirty="0"/>
                        <a:t>Places available</a:t>
                      </a:r>
                    </a:p>
                  </a:txBody>
                  <a:tcPr/>
                </a:tc>
                <a:extLst>
                  <a:ext uri="{0D108BD9-81ED-4DB2-BD59-A6C34878D82A}">
                    <a16:rowId xmlns:a16="http://schemas.microsoft.com/office/drawing/2014/main" val="392210057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564929048"/>
              </p:ext>
            </p:extLst>
          </p:nvPr>
        </p:nvGraphicFramePr>
        <p:xfrm>
          <a:off x="1384300" y="10919050"/>
          <a:ext cx="8801100" cy="182880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Mar 2025 10:00 – 11:30</a:t>
                      </a:r>
                    </a:p>
                  </a:txBody>
                  <a:tcPr/>
                </a:tc>
                <a:tc>
                  <a:txBody>
                    <a:bodyPr/>
                    <a:lstStyle/>
                    <a:p>
                      <a:r>
                        <a:rPr lang="en-GB" dirty="0"/>
                        <a:t>Places available </a:t>
                      </a:r>
                    </a:p>
                  </a:txBody>
                  <a:tcPr/>
                </a:tc>
                <a:extLst>
                  <a:ext uri="{0D108BD9-81ED-4DB2-BD59-A6C34878D82A}">
                    <a16:rowId xmlns:a16="http://schemas.microsoft.com/office/drawing/2014/main" val="806304122"/>
                  </a:ext>
                </a:extLst>
              </a:tr>
              <a:tr h="370840">
                <a:tc>
                  <a:txBody>
                    <a:bodyPr/>
                    <a:lstStyle/>
                    <a:p>
                      <a:r>
                        <a:rPr lang="en-GB" dirty="0"/>
                        <a:t>26 Jun 2025 10:00 – 11:30</a:t>
                      </a:r>
                    </a:p>
                  </a:txBody>
                  <a:tcPr/>
                </a:tc>
                <a:tc>
                  <a:txBody>
                    <a:bodyPr/>
                    <a:lstStyle/>
                    <a:p>
                      <a:r>
                        <a:rPr lang="en-GB" dirty="0"/>
                        <a:t>Places available</a:t>
                      </a:r>
                    </a:p>
                  </a:txBody>
                  <a:tcPr/>
                </a:tc>
                <a:extLst>
                  <a:ext uri="{0D108BD9-81ED-4DB2-BD59-A6C34878D82A}">
                    <a16:rowId xmlns:a16="http://schemas.microsoft.com/office/drawing/2014/main" val="250510878"/>
                  </a:ext>
                </a:extLst>
              </a:tr>
              <a:tr h="370840">
                <a:tc>
                  <a:txBody>
                    <a:bodyPr/>
                    <a:lstStyle/>
                    <a:p>
                      <a:r>
                        <a:rPr lang="en-GB" dirty="0"/>
                        <a:t>25 Sep 2025 10:00 – 11:30</a:t>
                      </a:r>
                    </a:p>
                  </a:txBody>
                  <a:tcPr/>
                </a:tc>
                <a:tc>
                  <a:txBody>
                    <a:bodyPr/>
                    <a:lstStyle/>
                    <a:p>
                      <a:r>
                        <a:rPr lang="en-GB" dirty="0"/>
                        <a:t>Places available</a:t>
                      </a:r>
                    </a:p>
                  </a:txBody>
                  <a:tcPr/>
                </a:tc>
                <a:extLst>
                  <a:ext uri="{0D108BD9-81ED-4DB2-BD59-A6C34878D82A}">
                    <a16:rowId xmlns:a16="http://schemas.microsoft.com/office/drawing/2014/main" val="180703714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700382183"/>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January 2025 10:00 – 14:45</a:t>
                      </a:r>
                    </a:p>
                  </a:txBody>
                  <a:tcPr/>
                </a:tc>
                <a:tc>
                  <a:txBody>
                    <a:bodyPr/>
                    <a:lstStyle/>
                    <a:p>
                      <a:r>
                        <a:rPr lang="en-GB" dirty="0"/>
                        <a:t>Fully booked</a:t>
                      </a:r>
                    </a:p>
                  </a:txBody>
                  <a:tcPr/>
                </a:tc>
                <a:extLst>
                  <a:ext uri="{0D108BD9-81ED-4DB2-BD59-A6C34878D82A}">
                    <a16:rowId xmlns:a16="http://schemas.microsoft.com/office/drawing/2014/main" val="415098789"/>
                  </a:ext>
                </a:extLst>
              </a:tr>
              <a:tr h="370840">
                <a:tc>
                  <a:txBody>
                    <a:bodyPr/>
                    <a:lstStyle/>
                    <a:p>
                      <a:r>
                        <a:rPr lang="en-GB" dirty="0"/>
                        <a:t>12 Jun 2025 10:00 – 14:45</a:t>
                      </a:r>
                    </a:p>
                  </a:txBody>
                  <a:tcPr/>
                </a:tc>
                <a:tc>
                  <a:txBody>
                    <a:bodyPr/>
                    <a:lstStyle/>
                    <a:p>
                      <a:r>
                        <a:rPr lang="en-GB" dirty="0"/>
                        <a:t>Places available</a:t>
                      </a:r>
                    </a:p>
                  </a:txBody>
                  <a:tcPr/>
                </a:tc>
                <a:extLst>
                  <a:ext uri="{0D108BD9-81ED-4DB2-BD59-A6C34878D82A}">
                    <a16:rowId xmlns:a16="http://schemas.microsoft.com/office/drawing/2014/main" val="177423618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568498251"/>
              </p:ext>
            </p:extLst>
          </p:nvPr>
        </p:nvGraphicFramePr>
        <p:xfrm>
          <a:off x="2082800" y="10098446"/>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January 2025 1:30 to 4pm</a:t>
                      </a:r>
                    </a:p>
                  </a:txBody>
                  <a:tcPr/>
                </a:tc>
                <a:tc>
                  <a:txBody>
                    <a:bodyPr/>
                    <a:lstStyle/>
                    <a:p>
                      <a:r>
                        <a:rPr lang="en-GB" dirty="0"/>
                        <a:t>Places available</a:t>
                      </a:r>
                    </a:p>
                  </a:txBody>
                  <a:tcPr/>
                </a:tc>
                <a:extLst>
                  <a:ext uri="{0D108BD9-81ED-4DB2-BD59-A6C34878D82A}">
                    <a16:rowId xmlns:a16="http://schemas.microsoft.com/office/drawing/2014/main" val="87915542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1571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495728"/>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endParaRPr lang="en-GB" dirty="0">
              <a:solidFill>
                <a:srgbClr val="2A2A2A"/>
              </a:solidFill>
              <a:latin typeface="Arial" panose="020B0604020202020204" pitchFamily="34" charset="0"/>
            </a:endParaRPr>
          </a:p>
          <a:p>
            <a:r>
              <a:rPr lang="en-GB" b="1" dirty="0">
                <a:solidFill>
                  <a:srgbClr val="2A2A2A"/>
                </a:solidFill>
                <a:latin typeface="Arial" panose="020B0604020202020204" pitchFamily="34" charset="0"/>
              </a:rPr>
              <a:t>Facilitator: </a:t>
            </a:r>
          </a:p>
          <a:p>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is a two-day course</a:t>
            </a:r>
            <a:r>
              <a:rPr lang="en-GB" b="1" dirty="0">
                <a:solidFill>
                  <a:srgbClr val="FF0000"/>
                </a:solidFill>
                <a:latin typeface="Arial" panose="020B0604020202020204" pitchFamily="34" charset="0"/>
              </a:rPr>
              <a:t>, which must be completed in the sets outlined below</a:t>
            </a:r>
            <a:r>
              <a:rPr lang="en-GB" b="1" i="0" dirty="0">
                <a:solidFill>
                  <a:srgbClr val="FF0000"/>
                </a:solidFill>
                <a:effectLst/>
                <a:latin typeface="Arial" panose="020B0604020202020204" pitchFamily="34" charset="0"/>
              </a:rPr>
              <a:t>.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981051420"/>
              </p:ext>
            </p:extLst>
          </p:nvPr>
        </p:nvGraphicFramePr>
        <p:xfrm>
          <a:off x="2044700" y="13258800"/>
          <a:ext cx="7594601" cy="1336182"/>
        </p:xfrm>
        <a:graphic>
          <a:graphicData uri="http://schemas.openxmlformats.org/drawingml/2006/table">
            <a:tbl>
              <a:tblPr firstRow="1" firstCol="1" bandRow="1">
                <a:tableStyleId>{5C22544A-7EE6-4342-B048-85BDC9FD1C3A}</a:tableStyleId>
              </a:tblPr>
              <a:tblGrid>
                <a:gridCol w="2531253">
                  <a:extLst>
                    <a:ext uri="{9D8B030D-6E8A-4147-A177-3AD203B41FA5}">
                      <a16:colId xmlns:a16="http://schemas.microsoft.com/office/drawing/2014/main" val="2151011093"/>
                    </a:ext>
                  </a:extLst>
                </a:gridCol>
                <a:gridCol w="2531253">
                  <a:extLst>
                    <a:ext uri="{9D8B030D-6E8A-4147-A177-3AD203B41FA5}">
                      <a16:colId xmlns:a16="http://schemas.microsoft.com/office/drawing/2014/main" val="3103932968"/>
                    </a:ext>
                  </a:extLst>
                </a:gridCol>
                <a:gridCol w="2532095">
                  <a:extLst>
                    <a:ext uri="{9D8B030D-6E8A-4147-A177-3AD203B41FA5}">
                      <a16:colId xmlns:a16="http://schemas.microsoft.com/office/drawing/2014/main" val="4001132743"/>
                    </a:ext>
                  </a:extLst>
                </a:gridCol>
              </a:tblGrid>
              <a:tr h="349194">
                <a:tc>
                  <a:txBody>
                    <a:bodyPr/>
                    <a:lstStyle/>
                    <a:p>
                      <a:pPr>
                        <a:lnSpc>
                          <a:spcPct val="107000"/>
                        </a:lnSpc>
                        <a:spcAft>
                          <a:spcPts val="800"/>
                        </a:spcAft>
                      </a:pPr>
                      <a:r>
                        <a:rPr lang="en-GB" sz="2000" kern="100" dirty="0">
                          <a:effectLst/>
                        </a:rPr>
                        <a:t>1</a:t>
                      </a:r>
                      <a:r>
                        <a:rPr lang="en-GB" sz="2000" kern="100" baseline="30000" dirty="0">
                          <a:effectLst/>
                        </a:rPr>
                        <a:t>st</a:t>
                      </a:r>
                      <a:r>
                        <a:rPr lang="en-GB" sz="2000" kern="100" dirty="0">
                          <a:effectLst/>
                        </a:rPr>
                        <a:t> Date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2</a:t>
                      </a:r>
                      <a:r>
                        <a:rPr lang="en-GB" sz="2000" kern="100" baseline="30000">
                          <a:effectLst/>
                        </a:rPr>
                        <a:t>nd</a:t>
                      </a:r>
                      <a:r>
                        <a:rPr lang="en-GB" sz="2000" kern="100">
                          <a:effectLst/>
                        </a:rPr>
                        <a:t> Date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Availability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3885642"/>
                  </a:ext>
                </a:extLst>
              </a:tr>
              <a:tr h="349194">
                <a:tc>
                  <a:txBody>
                    <a:bodyPr/>
                    <a:lstStyle/>
                    <a:p>
                      <a:pPr>
                        <a:lnSpc>
                          <a:spcPct val="107000"/>
                        </a:lnSpc>
                        <a:spcAft>
                          <a:spcPts val="800"/>
                        </a:spcAft>
                      </a:pPr>
                      <a:r>
                        <a:rPr lang="en-GB" sz="2000" kern="100" dirty="0">
                          <a:effectLst/>
                        </a:rPr>
                        <a:t>13 November 2024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20 November 2024</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Fully booked</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680998"/>
                  </a:ext>
                </a:extLst>
              </a:tr>
              <a:tr h="349194">
                <a:tc>
                  <a:txBody>
                    <a:bodyPr/>
                    <a:lstStyle/>
                    <a:p>
                      <a:pPr>
                        <a:lnSpc>
                          <a:spcPct val="107000"/>
                        </a:lnSpc>
                        <a:spcAft>
                          <a:spcPts val="800"/>
                        </a:spcAft>
                      </a:pP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New dates to be agreed</a:t>
                      </a:r>
                    </a:p>
                  </a:txBody>
                  <a:tcPr marL="68580" marR="68580" marT="0" marB="0"/>
                </a:tc>
                <a:tc>
                  <a:txBody>
                    <a:bodyPr/>
                    <a:lstStyle/>
                    <a:p>
                      <a:pPr>
                        <a:lnSpc>
                          <a:spcPct val="107000"/>
                        </a:lnSpc>
                        <a:spcAft>
                          <a:spcPts val="800"/>
                        </a:spcAft>
                      </a:pP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320380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14807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217087"/>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MACE Panel </a:t>
            </a:r>
          </a:p>
          <a:p>
            <a:r>
              <a:rPr lang="en-GB" sz="4000" b="1" dirty="0">
                <a:latin typeface="Arial" panose="020B0604020202020204" pitchFamily="34" charset="0"/>
                <a:cs typeface="Arial" panose="020B0604020202020204" pitchFamily="34" charset="0"/>
              </a:rPr>
              <a:t>(Multi-agency Child Exploitation)</a:t>
            </a:r>
          </a:p>
          <a:p>
            <a:endParaRPr lang="en-GB" sz="2000" b="1"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If you were unable to attend one of our Lunch &amp; Learn sessions to raise awareness of the processes and function of the MACE Panel, you can watch the recording of one of the sessions on our website. </a:t>
            </a:r>
          </a:p>
          <a:p>
            <a:endParaRPr lang="en-GB" sz="48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The sessions explained what the structure of MACE is, how referrals are received and to emphasise the joint responsibilities in relation to safeguarding and preventing exploitation of children.</a:t>
            </a:r>
          </a:p>
          <a:p>
            <a:r>
              <a:rPr lang="en-GB" sz="2000" dirty="0">
                <a:solidFill>
                  <a:srgbClr val="2A2A2A"/>
                </a:solidFill>
                <a:latin typeface="Arial" panose="020B0604020202020204" pitchFamily="34" charset="0"/>
                <a:cs typeface="Arial" panose="020B0604020202020204" pitchFamily="34" charset="0"/>
              </a:rPr>
              <a:t>There will be a brief explanation of contextualised approaches and extra familial harm, with one / two case studies which demonstrates how a multi-agency approach works in this context</a:t>
            </a:r>
          </a:p>
          <a:p>
            <a:endParaRPr lang="en-GB" dirty="0">
              <a:solidFill>
                <a:srgbClr val="2A2A2A"/>
              </a:solidFill>
              <a:latin typeface="Arial" panose="020B0604020202020204" pitchFamily="34" charset="0"/>
            </a:endParaRPr>
          </a:p>
          <a:p>
            <a:r>
              <a:rPr lang="en-GB" sz="2400" dirty="0">
                <a:latin typeface="Arial" panose="020B0604020202020204" pitchFamily="34" charset="0"/>
                <a:cs typeface="Arial" panose="020B0604020202020204" pitchFamily="34" charset="0"/>
              </a:rPr>
              <a:t>Link to </a:t>
            </a:r>
            <a:r>
              <a:rPr lang="en-GB" sz="2400" dirty="0">
                <a:latin typeface="Arial" panose="020B0604020202020204" pitchFamily="34" charset="0"/>
                <a:cs typeface="Arial" panose="020B0604020202020204" pitchFamily="34" charset="0"/>
                <a:hlinkClick r:id="rId2"/>
              </a:rPr>
              <a:t>video</a:t>
            </a:r>
            <a:r>
              <a:rPr lang="en-GB" sz="2400" dirty="0">
                <a:latin typeface="Arial" panose="020B0604020202020204" pitchFamily="34" charset="0"/>
                <a:cs typeface="Arial" panose="020B0604020202020204" pitchFamily="34" charset="0"/>
              </a:rPr>
              <a:t> (scroll down to ‘Resources </a:t>
            </a:r>
            <a:r>
              <a:rPr lang="en-GB" sz="2400" dirty="0">
                <a:latin typeface="Arial" panose="020B0604020202020204" pitchFamily="34" charset="0"/>
                <a:cs typeface="Arial" panose="020B0604020202020204" pitchFamily="34" charset="0"/>
                <a:sym typeface="Wingdings" panose="05000000000000000000" pitchFamily="2" charset="2"/>
              </a:rPr>
              <a:t> HSCP posters, leaflets and videos</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7FBB714-BD76-2749-F60E-14D730A07CF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977656" y="9355907"/>
            <a:ext cx="7834199" cy="4529560"/>
          </a:xfrm>
          <a:prstGeom prst="rect">
            <a:avLst/>
          </a:prstGeom>
        </p:spPr>
      </p:pic>
    </p:spTree>
    <p:extLst>
      <p:ext uri="{BB962C8B-B14F-4D97-AF65-F5344CB8AC3E}">
        <p14:creationId xmlns:p14="http://schemas.microsoft.com/office/powerpoint/2010/main" val="180104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70952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Child Sexual Exploitation </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dirty="0">
                <a:solidFill>
                  <a:srgbClr val="2A2A2A"/>
                </a:solidFill>
                <a:effectLst/>
                <a:latin typeface="Arial" panose="020B0604020202020204" pitchFamily="34" charset="0"/>
              </a:rPr>
              <a:t>To increase participants awareness of:</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What Child Sexual Exploitation means</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identify the vulnerability and risk factors of children/young people who are at risk of CSE and the reasons why they may become involved in, or targeted for, CSE</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The impact of CSE on a child/young person</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respond to concerns and share information, including making referrals to appropriate services in order to both protect and support the child/young person</a:t>
            </a: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32515946"/>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 Feb 2025 11:00 – 13:00</a:t>
                      </a:r>
                    </a:p>
                  </a:txBody>
                  <a:tcPr/>
                </a:tc>
                <a:tc>
                  <a:txBody>
                    <a:bodyPr/>
                    <a:lstStyle/>
                    <a:p>
                      <a:r>
                        <a:rPr lang="en-GB" dirty="0"/>
                        <a:t>Places available </a:t>
                      </a:r>
                    </a:p>
                  </a:txBody>
                  <a:tcPr/>
                </a:tc>
                <a:extLst>
                  <a:ext uri="{0D108BD9-81ED-4DB2-BD59-A6C34878D82A}">
                    <a16:rowId xmlns:a16="http://schemas.microsoft.com/office/drawing/2014/main" val="2242916274"/>
                  </a:ext>
                </a:extLst>
              </a:tr>
              <a:tr h="370840">
                <a:tc>
                  <a:txBody>
                    <a:bodyPr/>
                    <a:lstStyle/>
                    <a:p>
                      <a:r>
                        <a:rPr lang="en-GB" dirty="0"/>
                        <a:t>19 May 2025 13:00 – 15:00</a:t>
                      </a:r>
                    </a:p>
                  </a:txBody>
                  <a:tcPr/>
                </a:tc>
                <a:tc>
                  <a:txBody>
                    <a:bodyPr/>
                    <a:lstStyle/>
                    <a:p>
                      <a:r>
                        <a:rPr lang="en-GB" dirty="0"/>
                        <a:t>Places available</a:t>
                      </a:r>
                    </a:p>
                  </a:txBody>
                  <a:tcPr/>
                </a:tc>
                <a:extLst>
                  <a:ext uri="{0D108BD9-81ED-4DB2-BD59-A6C34878D82A}">
                    <a16:rowId xmlns:a16="http://schemas.microsoft.com/office/drawing/2014/main" val="244056605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282620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430914" y="2606494"/>
            <a:ext cx="10947400" cy="14142911"/>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endParaRPr lang="en-GB" sz="2400" dirty="0">
              <a:latin typeface="Arial" panose="020B060402020202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Trauma Awareness </a:t>
            </a:r>
          </a:p>
          <a:p>
            <a:pPr algn="l"/>
            <a:r>
              <a:rPr lang="en-GB" sz="2400" b="0" i="0" dirty="0">
                <a:solidFill>
                  <a:srgbClr val="2A2A2A"/>
                </a:solidFill>
                <a:effectLst/>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pPr algn="l"/>
            <a:r>
              <a:rPr lang="en-GB" sz="2400" b="0" i="0" dirty="0">
                <a:solidFill>
                  <a:srgbClr val="2A2A2A"/>
                </a:solidFill>
                <a:effectLst/>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pPr algn="l"/>
            <a:r>
              <a:rPr lang="en-GB" sz="2400" b="0" i="0" dirty="0">
                <a:solidFill>
                  <a:srgbClr val="2A2A2A"/>
                </a:solidFill>
                <a:effectLst/>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a:t>
            </a:r>
          </a:p>
          <a:p>
            <a:pPr algn="l"/>
            <a:r>
              <a:rPr lang="en-GB" sz="2400" b="0" i="0" dirty="0">
                <a:solidFill>
                  <a:srgbClr val="2A2A2A"/>
                </a:solidFill>
                <a:effectLst/>
                <a:latin typeface="Arial" panose="020B0604020202020204" pitchFamily="34" charset="0"/>
              </a:rPr>
              <a:t>This introduction to trauma e-learning module has been developed by a multi agency panel and is essential for ALL those that work with children and / or adults.</a:t>
            </a:r>
            <a:endParaRPr lang="en-GB" sz="24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GB" sz="2400" dirty="0">
              <a:solidFill>
                <a:srgbClr val="2A2A2A"/>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Introduction to Child and Young People’s Mental Health and Emotional Wellbeing </a:t>
            </a:r>
          </a:p>
          <a:p>
            <a:endParaRPr lang="en-GB" sz="2400" b="1" dirty="0">
              <a:latin typeface="Arial" panose="020B0604020202020204" pitchFamily="34" charset="0"/>
              <a:cs typeface="Arial" panose="020B0604020202020204" pitchFamily="34" charset="0"/>
            </a:endParaRPr>
          </a:p>
          <a:p>
            <a:r>
              <a:rPr lang="en-GB" sz="2400" b="0" i="0" dirty="0">
                <a:solidFill>
                  <a:srgbClr val="2A2A2A"/>
                </a:solidFill>
                <a:effectLst/>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2400" b="1" i="0" dirty="0">
              <a:solidFill>
                <a:srgbClr val="2A2A2A"/>
              </a:solidFill>
              <a:effectLst/>
              <a:latin typeface="Arial" panose="020B0604020202020204" pitchFamily="34" charset="0"/>
              <a:cs typeface="Arial" panose="020B0604020202020204" pitchFamily="34" charset="0"/>
            </a:endParaRPr>
          </a:p>
          <a:p>
            <a:endParaRPr lang="en-GB" sz="2400" b="1" dirty="0">
              <a:solidFill>
                <a:srgbClr val="2A2A2A"/>
              </a:solidFill>
              <a:latin typeface="Arial" panose="020B0604020202020204" pitchFamily="34" charset="0"/>
              <a:cs typeface="Arial" panose="020B0604020202020204" pitchFamily="34" charset="0"/>
            </a:endParaRPr>
          </a:p>
          <a:p>
            <a:r>
              <a:rPr lang="en-GB" sz="2400" b="1" dirty="0">
                <a:solidFill>
                  <a:srgbClr val="2A2A2A"/>
                </a:solidFill>
                <a:latin typeface="Arial" panose="020B0604020202020204" pitchFamily="34" charset="0"/>
                <a:cs typeface="Arial" panose="020B0604020202020204" pitchFamily="34" charset="0"/>
                <a:hlinkClick r:id="rId3"/>
              </a:rPr>
              <a:t>E-learning link </a:t>
            </a:r>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solidFill>
                <a:srgbClr val="FF0000"/>
              </a:solidFill>
            </a:endParaRPr>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1642091648"/>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Feb 2025 10:00 – 14:45</a:t>
                      </a:r>
                    </a:p>
                  </a:txBody>
                  <a:tcPr/>
                </a:tc>
                <a:tc>
                  <a:txBody>
                    <a:bodyPr/>
                    <a:lstStyle/>
                    <a:p>
                      <a:r>
                        <a:rPr lang="en-GB" dirty="0"/>
                        <a:t>Places available </a:t>
                      </a:r>
                    </a:p>
                  </a:txBody>
                  <a:tcPr/>
                </a:tc>
                <a:extLst>
                  <a:ext uri="{0D108BD9-81ED-4DB2-BD59-A6C34878D82A}">
                    <a16:rowId xmlns:a16="http://schemas.microsoft.com/office/drawing/2014/main" val="1472358417"/>
                  </a:ext>
                </a:extLst>
              </a:tr>
              <a:tr h="370840">
                <a:tc>
                  <a:txBody>
                    <a:bodyPr/>
                    <a:lstStyle/>
                    <a:p>
                      <a:r>
                        <a:rPr lang="en-GB" dirty="0"/>
                        <a:t>07 May 2025 10:00 – 14:45</a:t>
                      </a:r>
                    </a:p>
                  </a:txBody>
                  <a:tcPr/>
                </a:tc>
                <a:tc>
                  <a:txBody>
                    <a:bodyPr/>
                    <a:lstStyle/>
                    <a:p>
                      <a:r>
                        <a:rPr lang="en-GB" dirty="0"/>
                        <a:t>Places available</a:t>
                      </a:r>
                    </a:p>
                  </a:txBody>
                  <a:tcPr/>
                </a:tc>
                <a:extLst>
                  <a:ext uri="{0D108BD9-81ED-4DB2-BD59-A6C34878D82A}">
                    <a16:rowId xmlns:a16="http://schemas.microsoft.com/office/drawing/2014/main" val="2481023249"/>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757070716"/>
              </p:ext>
            </p:extLst>
          </p:nvPr>
        </p:nvGraphicFramePr>
        <p:xfrm>
          <a:off x="2032000" y="1054762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30 Jan 2025</a:t>
                      </a:r>
                    </a:p>
                  </a:txBody>
                  <a:tcPr/>
                </a:tc>
                <a:tc>
                  <a:txBody>
                    <a:bodyPr/>
                    <a:lstStyle/>
                    <a:p>
                      <a:r>
                        <a:rPr lang="en-GB" dirty="0"/>
                        <a:t>Fully booked</a:t>
                      </a:r>
                    </a:p>
                  </a:txBody>
                  <a:tcPr/>
                </a:tc>
                <a:extLst>
                  <a:ext uri="{0D108BD9-81ED-4DB2-BD59-A6C34878D82A}">
                    <a16:rowId xmlns:a16="http://schemas.microsoft.com/office/drawing/2014/main" val="792943544"/>
                  </a:ext>
                </a:extLst>
              </a:tr>
              <a:tr h="370840">
                <a:tc>
                  <a:txBody>
                    <a:bodyPr/>
                    <a:lstStyle/>
                    <a:p>
                      <a:r>
                        <a:rPr lang="en-GB" dirty="0"/>
                        <a:t>13 May 2025 09:30 – 12:00</a:t>
                      </a:r>
                    </a:p>
                  </a:txBody>
                  <a:tcPr/>
                </a:tc>
                <a:tc>
                  <a:txBody>
                    <a:bodyPr/>
                    <a:lstStyle/>
                    <a:p>
                      <a:r>
                        <a:rPr lang="en-GB" dirty="0"/>
                        <a:t>Places available</a:t>
                      </a:r>
                    </a:p>
                  </a:txBody>
                  <a:tcPr/>
                </a:tc>
                <a:extLst>
                  <a:ext uri="{0D108BD9-81ED-4DB2-BD59-A6C34878D82A}">
                    <a16:rowId xmlns:a16="http://schemas.microsoft.com/office/drawing/2014/main" val="960300512"/>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3322492466"/>
              </p:ext>
            </p:extLst>
          </p:nvPr>
        </p:nvGraphicFramePr>
        <p:xfrm>
          <a:off x="2082800" y="1180509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Awaiting new dates</a:t>
                      </a:r>
                    </a:p>
                  </a:txBody>
                  <a:tcPr/>
                </a:tc>
                <a:tc>
                  <a:txBody>
                    <a:bodyPr/>
                    <a:lstStyle/>
                    <a:p>
                      <a:r>
                        <a:rPr lang="en-GB" dirty="0"/>
                        <a:t>Places available </a:t>
                      </a:r>
                    </a:p>
                  </a:txBody>
                  <a:tcPr/>
                </a:tc>
                <a:extLst>
                  <a:ext uri="{0D108BD9-81ED-4DB2-BD59-A6C34878D82A}">
                    <a16:rowId xmlns:a16="http://schemas.microsoft.com/office/drawing/2014/main" val="216878456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a:t>
            </a:r>
            <a:r>
              <a:rPr lang="en-GB" sz="3600" b="1">
                <a:latin typeface="Arial" panose="020B0604020202020204" pitchFamily="34" charset="0"/>
                <a:cs typeface="Arial" panose="020B0604020202020204" pitchFamily="34" charset="0"/>
              </a:rPr>
              <a:t>Early Help </a:t>
            </a:r>
            <a:endParaRPr lang="en-GB" sz="36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3709987642"/>
              </p:ext>
            </p:extLst>
          </p:nvPr>
        </p:nvGraphicFramePr>
        <p:xfrm>
          <a:off x="26543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190090">
                <a:tc>
                  <a:txBody>
                    <a:bodyPr/>
                    <a:lstStyle/>
                    <a:p>
                      <a:r>
                        <a:rPr lang="en-GB" dirty="0"/>
                        <a:t>06 Feb 2025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2138649699"/>
                  </a:ext>
                </a:extLst>
              </a:tr>
              <a:tr h="190090">
                <a:tc>
                  <a:txBody>
                    <a:bodyPr/>
                    <a:lstStyle/>
                    <a:p>
                      <a:r>
                        <a:rPr lang="en-GB" dirty="0"/>
                        <a:t>29 Apr 2025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 available</a:t>
                      </a:r>
                    </a:p>
                  </a:txBody>
                  <a:tcPr/>
                </a:tc>
                <a:extLst>
                  <a:ext uri="{0D108BD9-81ED-4DB2-BD59-A6C34878D82A}">
                    <a16:rowId xmlns:a16="http://schemas.microsoft.com/office/drawing/2014/main" val="3275307676"/>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114724487"/>
              </p:ext>
            </p:extLst>
          </p:nvPr>
        </p:nvGraphicFramePr>
        <p:xfrm>
          <a:off x="2044700" y="912596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19 Mar 2025</a:t>
                      </a:r>
                    </a:p>
                  </a:txBody>
                  <a:tcPr/>
                </a:tc>
                <a:tc>
                  <a:txBody>
                    <a:bodyPr/>
                    <a:lstStyle/>
                    <a:p>
                      <a:r>
                        <a:rPr lang="en-GB" dirty="0"/>
                        <a:t>Places available </a:t>
                      </a:r>
                    </a:p>
                  </a:txBody>
                  <a:tcPr/>
                </a:tc>
                <a:extLst>
                  <a:ext uri="{0D108BD9-81ED-4DB2-BD59-A6C34878D82A}">
                    <a16:rowId xmlns:a16="http://schemas.microsoft.com/office/drawing/2014/main" val="3124083813"/>
                  </a:ext>
                </a:extLst>
              </a:tr>
              <a:tr h="421640">
                <a:tc>
                  <a:txBody>
                    <a:bodyPr/>
                    <a:lstStyle/>
                    <a:p>
                      <a:r>
                        <a:rPr lang="en-GB" dirty="0"/>
                        <a:t>09 Apr 2025</a:t>
                      </a:r>
                    </a:p>
                  </a:txBody>
                  <a:tcPr/>
                </a:tc>
                <a:tc>
                  <a:txBody>
                    <a:bodyPr/>
                    <a:lstStyle/>
                    <a:p>
                      <a:r>
                        <a:rPr lang="en-GB" dirty="0"/>
                        <a:t>Places available </a:t>
                      </a:r>
                    </a:p>
                  </a:txBody>
                  <a:tcPr/>
                </a:tc>
                <a:extLst>
                  <a:ext uri="{0D108BD9-81ED-4DB2-BD59-A6C34878D82A}">
                    <a16:rowId xmlns:a16="http://schemas.microsoft.com/office/drawing/2014/main" val="224089521"/>
                  </a:ext>
                </a:extLst>
              </a:tr>
              <a:tr h="421640">
                <a:tc>
                  <a:txBody>
                    <a:bodyPr/>
                    <a:lstStyle/>
                    <a:p>
                      <a:r>
                        <a:rPr lang="en-GB" dirty="0"/>
                        <a:t>22 May 2025</a:t>
                      </a:r>
                    </a:p>
                  </a:txBody>
                  <a:tcPr/>
                </a:tc>
                <a:tc>
                  <a:txBody>
                    <a:bodyPr/>
                    <a:lstStyle/>
                    <a:p>
                      <a:r>
                        <a:rPr lang="en-GB" dirty="0"/>
                        <a:t>Places available</a:t>
                      </a:r>
                    </a:p>
                  </a:txBody>
                  <a:tcPr/>
                </a:tc>
                <a:extLst>
                  <a:ext uri="{0D108BD9-81ED-4DB2-BD59-A6C34878D82A}">
                    <a16:rowId xmlns:a16="http://schemas.microsoft.com/office/drawing/2014/main" val="1537958805"/>
                  </a:ext>
                </a:extLst>
              </a:tr>
              <a:tr h="421640">
                <a:tc>
                  <a:txBody>
                    <a:bodyPr/>
                    <a:lstStyle/>
                    <a:p>
                      <a:r>
                        <a:rPr lang="en-GB" dirty="0"/>
                        <a:t>24 June 2025</a:t>
                      </a:r>
                    </a:p>
                  </a:txBody>
                  <a:tcPr/>
                </a:tc>
                <a:tc>
                  <a:txBody>
                    <a:bodyPr/>
                    <a:lstStyle/>
                    <a:p>
                      <a:r>
                        <a:rPr lang="en-GB" dirty="0"/>
                        <a:t>Places available</a:t>
                      </a:r>
                    </a:p>
                  </a:txBody>
                  <a:tcPr/>
                </a:tc>
                <a:extLst>
                  <a:ext uri="{0D108BD9-81ED-4DB2-BD59-A6C34878D82A}">
                    <a16:rowId xmlns:a16="http://schemas.microsoft.com/office/drawing/2014/main" val="2546206330"/>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NEW DATES TO BE SCHEDULE FOR 2024/25</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08729993"/>
              </p:ext>
            </p:extLst>
          </p:nvPr>
        </p:nvGraphicFramePr>
        <p:xfrm>
          <a:off x="2162628" y="10294037"/>
          <a:ext cx="8128000" cy="128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582243">
                <a:tc>
                  <a:txBody>
                    <a:bodyPr/>
                    <a:lstStyle/>
                    <a:p>
                      <a:r>
                        <a:rPr lang="en-GB" dirty="0"/>
                        <a:t>11 Feb 2025 9:30am to 11:30am</a:t>
                      </a:r>
                    </a:p>
                  </a:txBody>
                  <a:tcPr/>
                </a:tc>
                <a:tc>
                  <a:txBody>
                    <a:bodyPr/>
                    <a:lstStyle/>
                    <a:p>
                      <a:r>
                        <a:rPr lang="en-GB" dirty="0"/>
                        <a:t>Places available </a:t>
                      </a:r>
                    </a:p>
                  </a:txBody>
                  <a:tcPr/>
                </a:tc>
                <a:extLst>
                  <a:ext uri="{0D108BD9-81ED-4DB2-BD59-A6C34878D82A}">
                    <a16:rowId xmlns:a16="http://schemas.microsoft.com/office/drawing/2014/main" val="3057573965"/>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902997568"/>
              </p:ext>
            </p:extLst>
          </p:nvPr>
        </p:nvGraphicFramePr>
        <p:xfrm>
          <a:off x="2162628" y="10953428"/>
          <a:ext cx="8128000" cy="9998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542612">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Mar 2025 1pm to 2:45pm</a:t>
                      </a:r>
                    </a:p>
                  </a:txBody>
                  <a:tcPr/>
                </a:tc>
                <a:tc>
                  <a:txBody>
                    <a:bodyPr/>
                    <a:lstStyle/>
                    <a:p>
                      <a:r>
                        <a:rPr lang="en-GB" dirty="0"/>
                        <a:t>Places available </a:t>
                      </a:r>
                    </a:p>
                  </a:txBody>
                  <a:tcPr/>
                </a:tc>
                <a:extLst>
                  <a:ext uri="{0D108BD9-81ED-4DB2-BD59-A6C34878D82A}">
                    <a16:rowId xmlns:a16="http://schemas.microsoft.com/office/drawing/2014/main" val="3694913787"/>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187404"/>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4257963441"/>
              </p:ext>
            </p:extLst>
          </p:nvPr>
        </p:nvGraphicFramePr>
        <p:xfrm>
          <a:off x="1917700" y="13728972"/>
          <a:ext cx="8128000" cy="9144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3 Feb 2025 9:30am to 12noon</a:t>
                      </a:r>
                    </a:p>
                  </a:txBody>
                  <a:tcPr/>
                </a:tc>
                <a:tc>
                  <a:txBody>
                    <a:bodyPr/>
                    <a:lstStyle/>
                    <a:p>
                      <a:r>
                        <a:rPr lang="en-GB" dirty="0"/>
                        <a:t>Fully booked</a:t>
                      </a:r>
                    </a:p>
                  </a:txBody>
                  <a:tcPr/>
                </a:tc>
                <a:extLst>
                  <a:ext uri="{0D108BD9-81ED-4DB2-BD59-A6C34878D82A}">
                    <a16:rowId xmlns:a16="http://schemas.microsoft.com/office/drawing/2014/main" val="755968834"/>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09452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Two 3hr sessions available; one starting at 9:30am and the second starting at 13:30pm,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Practitioners from all agencies working with Families and Young People</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970669185"/>
              </p:ext>
            </p:extLst>
          </p:nvPr>
        </p:nvGraphicFramePr>
        <p:xfrm>
          <a:off x="1974850" y="1116906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Feb 2025 09:30 – 12:30</a:t>
                      </a:r>
                    </a:p>
                  </a:txBody>
                  <a:tcPr/>
                </a:tc>
                <a:tc>
                  <a:txBody>
                    <a:bodyPr/>
                    <a:lstStyle/>
                    <a:p>
                      <a:r>
                        <a:rPr lang="en-GB" dirty="0"/>
                        <a:t>Places available </a:t>
                      </a:r>
                    </a:p>
                  </a:txBody>
                  <a:tcPr/>
                </a:tc>
                <a:extLst>
                  <a:ext uri="{0D108BD9-81ED-4DB2-BD59-A6C34878D82A}">
                    <a16:rowId xmlns:a16="http://schemas.microsoft.com/office/drawing/2014/main" val="3596823310"/>
                  </a:ext>
                </a:extLst>
              </a:tr>
              <a:tr h="370840">
                <a:tc>
                  <a:txBody>
                    <a:bodyPr/>
                    <a:lstStyle/>
                    <a:p>
                      <a:r>
                        <a:rPr lang="en-GB" dirty="0"/>
                        <a:t>13 Feb 2025 13:30 – 16:30</a:t>
                      </a:r>
                    </a:p>
                  </a:txBody>
                  <a:tcPr/>
                </a:tc>
                <a:tc>
                  <a:txBody>
                    <a:bodyPr/>
                    <a:lstStyle/>
                    <a:p>
                      <a:r>
                        <a:rPr lang="en-GB" dirty="0"/>
                        <a:t>Places available</a:t>
                      </a:r>
                    </a:p>
                  </a:txBody>
                  <a:tcPr/>
                </a:tc>
                <a:extLst>
                  <a:ext uri="{0D108BD9-81ED-4DB2-BD59-A6C34878D82A}">
                    <a16:rowId xmlns:a16="http://schemas.microsoft.com/office/drawing/2014/main" val="362632922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L&amp;D Bulletin</Template>
  <TotalTime>41065</TotalTime>
  <Words>6447</Words>
  <Application>Microsoft Office PowerPoint</Application>
  <PresentationFormat>Custom</PresentationFormat>
  <Paragraphs>670</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Andrea Lemaire</cp:lastModifiedBy>
  <cp:revision>490</cp:revision>
  <dcterms:created xsi:type="dcterms:W3CDTF">2020-05-19T08:36:46Z</dcterms:created>
  <dcterms:modified xsi:type="dcterms:W3CDTF">2024-12-17T13:06:54Z</dcterms:modified>
</cp:coreProperties>
</file>