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75" r:id="rId2"/>
    <p:sldId id="334" r:id="rId3"/>
    <p:sldId id="347" r:id="rId4"/>
    <p:sldId id="344" r:id="rId5"/>
    <p:sldId id="268" r:id="rId6"/>
    <p:sldId id="270" r:id="rId7"/>
    <p:sldId id="260" r:id="rId8"/>
    <p:sldId id="266" r:id="rId9"/>
    <p:sldId id="259" r:id="rId10"/>
    <p:sldId id="276" r:id="rId11"/>
    <p:sldId id="263" r:id="rId12"/>
    <p:sldId id="258" r:id="rId13"/>
    <p:sldId id="313" r:id="rId14"/>
    <p:sldId id="314" r:id="rId15"/>
    <p:sldId id="315" r:id="rId16"/>
    <p:sldId id="317" r:id="rId17"/>
    <p:sldId id="322" r:id="rId18"/>
    <p:sldId id="324" r:id="rId19"/>
    <p:sldId id="325" r:id="rId20"/>
    <p:sldId id="326" r:id="rId21"/>
    <p:sldId id="310" r:id="rId22"/>
    <p:sldId id="341" r:id="rId23"/>
    <p:sldId id="342" r:id="rId24"/>
    <p:sldId id="343" r:id="rId25"/>
    <p:sldId id="345" r:id="rId26"/>
    <p:sldId id="336" r:id="rId27"/>
    <p:sldId id="294" r:id="rId28"/>
    <p:sldId id="306" r:id="rId29"/>
    <p:sldId id="340" r:id="rId30"/>
    <p:sldId id="346" r:id="rId31"/>
    <p:sldId id="261" r:id="rId32"/>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B1B5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6357" autoAdjust="0"/>
  </p:normalViewPr>
  <p:slideViewPr>
    <p:cSldViewPr snapToGrid="0">
      <p:cViewPr varScale="1">
        <p:scale>
          <a:sx n="45" d="100"/>
          <a:sy n="45" d="100"/>
        </p:scale>
        <p:origin x="295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a:prstGeom prst="rect">
            <a:avLst/>
          </a:prstGeo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4263086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4327407"/>
            <a:ext cx="10515600" cy="1031428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177164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73789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838200" y="4327407"/>
            <a:ext cx="10515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0231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a:prstGeom prst="rect">
            <a:avLst/>
          </a:prstGeo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a:prstGeom prst="rect">
            <a:avLst/>
          </a:prstGeo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5" name="Footer Placeholder 4"/>
          <p:cNvSpPr>
            <a:spLocks noGrp="1"/>
          </p:cNvSpPr>
          <p:nvPr>
            <p:ph type="ftr" sz="quarter" idx="11"/>
          </p:nvPr>
        </p:nvSpPr>
        <p:spPr>
          <a:xfrm>
            <a:off x="4038600" y="15066908"/>
            <a:ext cx="4114800" cy="865481"/>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799613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65485"/>
            <a:ext cx="10515600" cy="314207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959691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8" name="Footer Placeholder 7"/>
          <p:cNvSpPr>
            <a:spLocks noGrp="1"/>
          </p:cNvSpPr>
          <p:nvPr>
            <p:ph type="ftr" sz="quarter" idx="11"/>
          </p:nvPr>
        </p:nvSpPr>
        <p:spPr>
          <a:xfrm>
            <a:off x="4038600" y="15066908"/>
            <a:ext cx="4114800" cy="865481"/>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68997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ABFD30B-CF3C-49A0-B477-8703B376791F}"/>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
            <a:extLst>
              <a:ext uri="{FF2B5EF4-FFF2-40B4-BE49-F238E27FC236}">
                <a16:creationId xmlns:a16="http://schemas.microsoft.com/office/drawing/2014/main" id="{47822718-4E97-402D-92AC-314D15AB93A3}"/>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8" name="Picture 7" descr="HSAB logo">
            <a:extLst>
              <a:ext uri="{FF2B5EF4-FFF2-40B4-BE49-F238E27FC236}">
                <a16:creationId xmlns:a16="http://schemas.microsoft.com/office/drawing/2014/main" id="{48F7B7C5-D1FD-4398-BC45-846031CCC471}"/>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9" name="Title 2">
            <a:extLst>
              <a:ext uri="{FF2B5EF4-FFF2-40B4-BE49-F238E27FC236}">
                <a16:creationId xmlns:a16="http://schemas.microsoft.com/office/drawing/2014/main" id="{DCBEE2E4-97A0-44FC-8CFE-3CA739C41FF0}"/>
              </a:ext>
            </a:extLst>
          </p:cNvPr>
          <p:cNvSpPr>
            <a:spLocks noGrp="1"/>
          </p:cNvSpPr>
          <p:nvPr>
            <p:ph type="title" hasCustomPrompt="1"/>
          </p:nvPr>
        </p:nvSpPr>
        <p:spPr>
          <a:xfrm>
            <a:off x="0" y="46745"/>
            <a:ext cx="12192000" cy="2066535"/>
          </a:xfrm>
          <a:prstGeom prst="rect">
            <a:avLst/>
          </a:prstGeom>
        </p:spPr>
        <p:txBody>
          <a:bodyPr>
            <a:normAutofit/>
          </a:bodyPr>
          <a:lstStyle>
            <a:lvl1pPr algn="ctr">
              <a:defRPr sz="4400">
                <a:solidFill>
                  <a:schemeClr val="bg1"/>
                </a:solidFill>
              </a:defRPr>
            </a:lvl1pPr>
          </a:lstStyle>
          <a:p>
            <a:pPr algn="ctr"/>
            <a:r>
              <a:rPr lang="en-GB" sz="4800" dirty="0">
                <a:solidFill>
                  <a:schemeClr val="bg1"/>
                </a:solidFill>
                <a:latin typeface="Arial Black" panose="020B0A04020102020204" pitchFamily="34" charset="0"/>
              </a:rPr>
              <a:t>HSCP/HSAB L&amp;D </a:t>
            </a:r>
            <a:br>
              <a:rPr lang="en-GB" sz="4800" dirty="0">
                <a:solidFill>
                  <a:schemeClr val="bg1"/>
                </a:solidFill>
                <a:latin typeface="Arial Black" panose="020B0A04020102020204" pitchFamily="34" charset="0"/>
              </a:rPr>
            </a:br>
            <a:r>
              <a:rPr lang="en-GB" sz="4800" dirty="0">
                <a:solidFill>
                  <a:schemeClr val="bg1"/>
                </a:solidFill>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30503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3" name="Footer Placeholder 2"/>
          <p:cNvSpPr>
            <a:spLocks noGrp="1"/>
          </p:cNvSpPr>
          <p:nvPr>
            <p:ph type="ftr" sz="quarter" idx="11"/>
          </p:nvPr>
        </p:nvSpPr>
        <p:spPr>
          <a:xfrm>
            <a:off x="4038600" y="15066908"/>
            <a:ext cx="4114800" cy="865481"/>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19318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2048793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a:prstGeom prst="rect">
            <a:avLst/>
          </a:prstGeo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a:prstGeom prst="rect">
            <a:avLst/>
          </a:prstGeo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US" dirty="0"/>
          </a:p>
        </p:txBody>
      </p:sp>
      <p:sp>
        <p:nvSpPr>
          <p:cNvPr id="4" name="Text Placeholder 3"/>
          <p:cNvSpPr>
            <a:spLocks noGrp="1"/>
          </p:cNvSpPr>
          <p:nvPr>
            <p:ph type="body" sz="half" idx="2"/>
          </p:nvPr>
        </p:nvSpPr>
        <p:spPr>
          <a:xfrm>
            <a:off x="839788" y="4876800"/>
            <a:ext cx="3932237" cy="9034875"/>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a:xfrm>
            <a:off x="838200" y="15066908"/>
            <a:ext cx="2743200" cy="865481"/>
          </a:xfrm>
          <a:prstGeom prst="rect">
            <a:avLst/>
          </a:prstGeom>
        </p:spPr>
        <p:txBody>
          <a:bodyPr/>
          <a:lstStyle/>
          <a:p>
            <a:fld id="{91267CF5-F049-4AAE-9318-9EEF2162864B}" type="datetimeFigureOut">
              <a:rPr lang="en-GB" smtClean="0"/>
              <a:t>13/06/2023</a:t>
            </a:fld>
            <a:endParaRPr lang="en-GB"/>
          </a:p>
        </p:txBody>
      </p:sp>
      <p:sp>
        <p:nvSpPr>
          <p:cNvPr id="6" name="Footer Placeholder 5"/>
          <p:cNvSpPr>
            <a:spLocks noGrp="1"/>
          </p:cNvSpPr>
          <p:nvPr>
            <p:ph type="ftr" sz="quarter" idx="11"/>
          </p:nvPr>
        </p:nvSpPr>
        <p:spPr>
          <a:xfrm>
            <a:off x="4038600" y="15066908"/>
            <a:ext cx="4114800" cy="865481"/>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15066908"/>
            <a:ext cx="2743200" cy="865481"/>
          </a:xfrm>
          <a:prstGeom prst="rect">
            <a:avLst/>
          </a:prstGeom>
        </p:spPr>
        <p:txBody>
          <a:bodyPr/>
          <a:lstStyle/>
          <a:p>
            <a:fld id="{738C1E83-7734-41F5-A347-EF95AF50C3AD}" type="slidenum">
              <a:rPr lang="en-GB" smtClean="0"/>
              <a:t>‹#›</a:t>
            </a:fld>
            <a:endParaRPr lang="en-GB"/>
          </a:p>
        </p:txBody>
      </p:sp>
    </p:spTree>
    <p:extLst>
      <p:ext uri="{BB962C8B-B14F-4D97-AF65-F5344CB8AC3E}">
        <p14:creationId xmlns:p14="http://schemas.microsoft.com/office/powerpoint/2010/main" val="614831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3FDA261-F3B4-4C47-A50A-A92F9BCD477E}"/>
              </a:ext>
              <a:ext uri="{C183D7F6-B498-43B3-948B-1728B52AA6E4}">
                <adec:decorative xmlns:adec="http://schemas.microsoft.com/office/drawing/2017/decorative" val="1"/>
              </a:ext>
            </a:extLst>
          </p:cNvPr>
          <p:cNvSpPr/>
          <p:nvPr userDrawn="1"/>
        </p:nvSpPr>
        <p:spPr>
          <a:xfrm>
            <a:off x="0" y="0"/>
            <a:ext cx="12192000" cy="2413158"/>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Logo">
            <a:extLst>
              <a:ext uri="{FF2B5EF4-FFF2-40B4-BE49-F238E27FC236}">
                <a16:creationId xmlns:a16="http://schemas.microsoft.com/office/drawing/2014/main" id="{30A3C521-70A6-449E-8590-8DB1A1300067}"/>
              </a:ext>
            </a:extLst>
          </p:cNvPr>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41301" y="185690"/>
            <a:ext cx="2037080" cy="751570"/>
          </a:xfrm>
          <a:prstGeom prst="rect">
            <a:avLst/>
          </a:prstGeom>
          <a:noFill/>
        </p:spPr>
      </p:pic>
      <p:pic>
        <p:nvPicPr>
          <p:cNvPr id="9" name="Picture 8" descr="HSAB logo">
            <a:extLst>
              <a:ext uri="{FF2B5EF4-FFF2-40B4-BE49-F238E27FC236}">
                <a16:creationId xmlns:a16="http://schemas.microsoft.com/office/drawing/2014/main" id="{D66B4E62-14E6-46D6-973A-2B3BEA64D7B9}"/>
              </a:ext>
            </a:extLst>
          </p:cNvPr>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385425" y="185690"/>
            <a:ext cx="1685925" cy="990600"/>
          </a:xfrm>
          <a:prstGeom prst="rect">
            <a:avLst/>
          </a:prstGeom>
          <a:noFill/>
          <a:ln>
            <a:noFill/>
          </a:ln>
        </p:spPr>
      </p:pic>
      <p:sp>
        <p:nvSpPr>
          <p:cNvPr id="10" name="Title 2">
            <a:extLst>
              <a:ext uri="{FF2B5EF4-FFF2-40B4-BE49-F238E27FC236}">
                <a16:creationId xmlns:a16="http://schemas.microsoft.com/office/drawing/2014/main" id="{46072D1F-4A19-4998-AF0C-42C3355ECB97}"/>
              </a:ext>
            </a:extLst>
          </p:cNvPr>
          <p:cNvSpPr txBox="1">
            <a:spLocks/>
          </p:cNvSpPr>
          <p:nvPr userDrawn="1"/>
        </p:nvSpPr>
        <p:spPr>
          <a:xfrm>
            <a:off x="0" y="46745"/>
            <a:ext cx="12192000" cy="2066535"/>
          </a:xfrm>
          <a:prstGeom prst="rect">
            <a:avLst/>
          </a:prstGeom>
        </p:spPr>
        <p:txBody>
          <a:bodyPr>
            <a:normAutofit/>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4800" dirty="0">
                <a:latin typeface="Arial Black" panose="020B0A04020102020204" pitchFamily="34" charset="0"/>
              </a:rPr>
              <a:t>HSCP/HSAB L&amp;D </a:t>
            </a:r>
            <a:br>
              <a:rPr lang="en-GB" sz="4800" dirty="0">
                <a:latin typeface="Arial Black" panose="020B0A04020102020204" pitchFamily="34" charset="0"/>
              </a:rPr>
            </a:br>
            <a:r>
              <a:rPr lang="en-GB" sz="4800" dirty="0">
                <a:latin typeface="Arial Black" panose="020B0A04020102020204" pitchFamily="34" charset="0"/>
              </a:rPr>
              <a:t>PROGRAMME</a:t>
            </a:r>
            <a:endParaRPr lang="en-GB" sz="4800" dirty="0"/>
          </a:p>
        </p:txBody>
      </p:sp>
    </p:spTree>
    <p:extLst>
      <p:ext uri="{BB962C8B-B14F-4D97-AF65-F5344CB8AC3E}">
        <p14:creationId xmlns:p14="http://schemas.microsoft.com/office/powerpoint/2010/main" val="24896241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3.xml"/><Relationship Id="rId18" Type="http://schemas.openxmlformats.org/officeDocument/2006/relationships/slide" Target="slide18.xml"/><Relationship Id="rId26" Type="http://schemas.openxmlformats.org/officeDocument/2006/relationships/slide" Target="slide25.xml"/><Relationship Id="rId3" Type="http://schemas.openxmlformats.org/officeDocument/2006/relationships/slide" Target="slide2.xml"/><Relationship Id="rId21" Type="http://schemas.openxmlformats.org/officeDocument/2006/relationships/slide" Target="slide26.xml"/><Relationship Id="rId7" Type="http://schemas.openxmlformats.org/officeDocument/2006/relationships/slide" Target="slide7.xml"/><Relationship Id="rId12" Type="http://schemas.openxmlformats.org/officeDocument/2006/relationships/slide" Target="slide12.xml"/><Relationship Id="rId17" Type="http://schemas.openxmlformats.org/officeDocument/2006/relationships/slide" Target="slide17.xml"/><Relationship Id="rId25" Type="http://schemas.openxmlformats.org/officeDocument/2006/relationships/slide" Target="slide24.xml"/><Relationship Id="rId2" Type="http://schemas.openxmlformats.org/officeDocument/2006/relationships/slide" Target="slide31.xml"/><Relationship Id="rId16" Type="http://schemas.openxmlformats.org/officeDocument/2006/relationships/slide" Target="slide16.xml"/><Relationship Id="rId20" Type="http://schemas.openxmlformats.org/officeDocument/2006/relationships/slide" Target="slide20.xml"/><Relationship Id="rId29" Type="http://schemas.openxmlformats.org/officeDocument/2006/relationships/slide" Target="slide29.xml"/><Relationship Id="rId1" Type="http://schemas.openxmlformats.org/officeDocument/2006/relationships/slideLayout" Target="../slideLayouts/slideLayout6.xml"/><Relationship Id="rId6" Type="http://schemas.openxmlformats.org/officeDocument/2006/relationships/slide" Target="slide6.xml"/><Relationship Id="rId11" Type="http://schemas.openxmlformats.org/officeDocument/2006/relationships/slide" Target="slide11.xml"/><Relationship Id="rId24" Type="http://schemas.openxmlformats.org/officeDocument/2006/relationships/slide" Target="slide23.xml"/><Relationship Id="rId5" Type="http://schemas.openxmlformats.org/officeDocument/2006/relationships/slide" Target="slide5.xml"/><Relationship Id="rId15" Type="http://schemas.openxmlformats.org/officeDocument/2006/relationships/slide" Target="slide15.xml"/><Relationship Id="rId23" Type="http://schemas.openxmlformats.org/officeDocument/2006/relationships/slide" Target="slide22.xml"/><Relationship Id="rId28" Type="http://schemas.openxmlformats.org/officeDocument/2006/relationships/slide" Target="slide28.xml"/><Relationship Id="rId10" Type="http://schemas.openxmlformats.org/officeDocument/2006/relationships/slide" Target="slide10.xml"/><Relationship Id="rId19" Type="http://schemas.openxmlformats.org/officeDocument/2006/relationships/slide" Target="slide19.xml"/><Relationship Id="rId4" Type="http://schemas.openxmlformats.org/officeDocument/2006/relationships/slide" Target="slide3.xml"/><Relationship Id="rId9" Type="http://schemas.openxmlformats.org/officeDocument/2006/relationships/slide" Target="slide9.xml"/><Relationship Id="rId14" Type="http://schemas.openxmlformats.org/officeDocument/2006/relationships/slide" Target="slide14.xml"/><Relationship Id="rId22" Type="http://schemas.openxmlformats.org/officeDocument/2006/relationships/slide" Target="slide21.xml"/><Relationship Id="rId27" Type="http://schemas.openxmlformats.org/officeDocument/2006/relationships/slide" Target="slide27.xml"/><Relationship Id="rId30" Type="http://schemas.openxmlformats.org/officeDocument/2006/relationships/slide" Target="slide30.xml"/></Relationships>
</file>

<file path=ppt/slides/_rels/slide1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hertfordshire.gov.uk/ufs/CSF_TBS_USER.eb?ebd=0&amp;ebz=4_1666709735236"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hyperlink" Target="https://hscb.event-booking.org.uk/" TargetMode="External"/><Relationship Id="rId2" Type="http://schemas.openxmlformats.org/officeDocument/2006/relationships/hyperlink" Target="https://hscb.event-booking.org.uk/events-list"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https://www.safeguardinglewisham.org.uk/lsab/lsab/publications/safeguarding-adult-reviews" TargetMode="External"/><Relationship Id="rId2" Type="http://schemas.openxmlformats.org/officeDocument/2006/relationships/hyperlink" Target="https://www.safeguardinglewisham.org.uk/assets/2/lsab_eileen_dean_sar_report.pdf" TargetMode="External"/><Relationship Id="rId1" Type="http://schemas.openxmlformats.org/officeDocument/2006/relationships/slideLayout" Target="../slideLayouts/slideLayout6.xml"/><Relationship Id="rId4" Type="http://schemas.openxmlformats.org/officeDocument/2006/relationships/hyperlink" Target="https://hscb.event-booking.org.uk/"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hertfordshire.gov.uk/services/childrens-social-care/child-protection/hertfordshire-safeguarding-children-partnership/professionals-and-volunteers/training-and-learning/training-and-learning.aspx" TargetMode="External"/><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hscb.event-booking.org.uk/"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hertsscb.proceduresonline.com/pdfs/bruising_suspicious_marks.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CDCDAC9-B54A-40FA-88B1-AEC9BAD2035B}"/>
              </a:ext>
            </a:extLst>
          </p:cNvPr>
          <p:cNvSpPr>
            <a:spLocks noGrp="1"/>
          </p:cNvSpPr>
          <p:nvPr>
            <p:ph type="title"/>
          </p:nvPr>
        </p:nvSpPr>
        <p:spPr>
          <a:xfrm>
            <a:off x="0" y="46746"/>
            <a:ext cx="12192000" cy="1335488"/>
          </a:xfrm>
        </p:spPr>
        <p:txBody>
          <a:bodyPr>
            <a:noAutofit/>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6" name="Title 11">
            <a:extLst>
              <a:ext uri="{FF2B5EF4-FFF2-40B4-BE49-F238E27FC236}">
                <a16:creationId xmlns:a16="http://schemas.microsoft.com/office/drawing/2014/main" id="{3073F758-035B-488B-AC09-5BABC4C97EB6}"/>
              </a:ext>
            </a:extLst>
          </p:cNvPr>
          <p:cNvSpPr txBox="1">
            <a:spLocks/>
          </p:cNvSpPr>
          <p:nvPr/>
        </p:nvSpPr>
        <p:spPr>
          <a:xfrm>
            <a:off x="0" y="1357523"/>
            <a:ext cx="12192000" cy="598868"/>
          </a:xfrm>
          <a:prstGeom prst="rect">
            <a:avLst/>
          </a:prstGeom>
        </p:spPr>
        <p:txBody>
          <a:bodyPr>
            <a:normAutofit fontScale="97500"/>
          </a:bodyPr>
          <a:lstStyle>
            <a:lvl1pPr algn="ctr" defTabSz="1219170" rtl="0" eaLnBrk="1" latinLnBrk="0" hangingPunct="1">
              <a:lnSpc>
                <a:spcPct val="90000"/>
              </a:lnSpc>
              <a:spcBef>
                <a:spcPct val="0"/>
              </a:spcBef>
              <a:buNone/>
              <a:defRPr sz="4400" kern="1200">
                <a:solidFill>
                  <a:schemeClr val="bg1"/>
                </a:solidFill>
                <a:latin typeface="+mj-lt"/>
                <a:ea typeface="+mj-ea"/>
                <a:cs typeface="+mj-cs"/>
              </a:defRPr>
            </a:lvl1pPr>
          </a:lstStyle>
          <a:p>
            <a:r>
              <a:rPr lang="en-GB" sz="2800" dirty="0">
                <a:latin typeface="Arial Black" panose="020B0A04020102020204" pitchFamily="34" charset="0"/>
              </a:rPr>
              <a:t>June 2023</a:t>
            </a:r>
            <a:endParaRPr lang="en-GB" sz="2800" dirty="0"/>
          </a:p>
        </p:txBody>
      </p:sp>
      <p:sp>
        <p:nvSpPr>
          <p:cNvPr id="20" name="Rectangle 19">
            <a:extLst>
              <a:ext uri="{FF2B5EF4-FFF2-40B4-BE49-F238E27FC236}">
                <a16:creationId xmlns:a16="http://schemas.microsoft.com/office/drawing/2014/main" id="{29A1C992-A055-4BC7-881E-02CB156FFB2B}"/>
              </a:ext>
            </a:extLst>
          </p:cNvPr>
          <p:cNvSpPr/>
          <p:nvPr/>
        </p:nvSpPr>
        <p:spPr>
          <a:xfrm>
            <a:off x="0" y="2209799"/>
            <a:ext cx="12192000" cy="1858245"/>
          </a:xfrm>
          <a:prstGeom prst="rect">
            <a:avLst/>
          </a:prstGeom>
          <a:solidFill>
            <a:srgbClr val="B1B514"/>
          </a:solidFill>
          <a:ln>
            <a:solidFill>
              <a:srgbClr val="B1B5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latin typeface="Arial" panose="020B0604020202020204" pitchFamily="34" charset="0"/>
                <a:cs typeface="Arial" panose="020B0604020202020204" pitchFamily="34" charset="0"/>
              </a:rPr>
              <a:t>Join us for live webinars and learn about the latest safeguarding practice</a:t>
            </a:r>
            <a:endParaRPr lang="en-GB" sz="2400" b="1" dirty="0">
              <a:solidFill>
                <a:schemeClr val="tx1"/>
              </a:solidFill>
              <a:latin typeface="Arial" panose="020B0604020202020204" pitchFamily="34" charset="0"/>
              <a:cs typeface="Arial" panose="020B0604020202020204" pitchFamily="34" charset="0"/>
            </a:endParaRPr>
          </a:p>
          <a:p>
            <a:pPr algn="ctr"/>
            <a:r>
              <a:rPr lang="en-GB" sz="1600" b="1" dirty="0">
                <a:solidFill>
                  <a:schemeClr val="tx1"/>
                </a:solidFill>
                <a:latin typeface="Arial" panose="020B0604020202020204" pitchFamily="34" charset="0"/>
                <a:cs typeface="Arial" panose="020B0604020202020204" pitchFamily="34" charset="0"/>
                <a:hlinkClick r:id="rId2" action="ppaction://hlinksldjump">
                  <a:extLst>
                    <a:ext uri="{A12FA001-AC4F-418D-AE19-62706E023703}">
                      <ahyp:hlinkClr xmlns:ahyp="http://schemas.microsoft.com/office/drawing/2018/hyperlinkcolor" val="tx"/>
                    </a:ext>
                  </a:extLst>
                </a:hlinkClick>
              </a:rPr>
              <a:t>Booking Conditions</a:t>
            </a:r>
            <a:endParaRPr lang="en-GB" sz="1600" b="1" dirty="0">
              <a:solidFill>
                <a:schemeClr val="tx1"/>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4FFCE0D-1234-4295-A321-87EC5CFE2C9F}"/>
              </a:ext>
            </a:extLst>
          </p:cNvPr>
          <p:cNvSpPr txBox="1"/>
          <p:nvPr/>
        </p:nvSpPr>
        <p:spPr>
          <a:xfrm>
            <a:off x="403904" y="4068044"/>
            <a:ext cx="11384192" cy="15419606"/>
          </a:xfrm>
          <a:prstGeom prst="rect">
            <a:avLst/>
          </a:prstGeom>
          <a:noFill/>
        </p:spPr>
        <p:txBody>
          <a:bodyPr wrap="square" rtlCol="0">
            <a:spAutoFit/>
          </a:bodyPr>
          <a:lstStyle/>
          <a:p>
            <a:pPr algn="ctr"/>
            <a:r>
              <a:rPr lang="en-GB" sz="4000" b="1" dirty="0">
                <a:latin typeface="Arial" panose="020B0604020202020204" pitchFamily="34" charset="0"/>
                <a:cs typeface="Arial" panose="020B0604020202020204" pitchFamily="34" charset="0"/>
              </a:rPr>
              <a:t>Index of Training Offer</a:t>
            </a:r>
          </a:p>
          <a:p>
            <a:pPr algn="ctr"/>
            <a:r>
              <a:rPr lang="en-GB" sz="2400" b="1" dirty="0">
                <a:latin typeface="Arial" panose="020B0604020202020204" pitchFamily="34" charset="0"/>
                <a:cs typeface="Arial" panose="020B0604020202020204" pitchFamily="34" charset="0"/>
              </a:rPr>
              <a:t>Click on course name for further details and booking</a:t>
            </a:r>
          </a:p>
          <a:p>
            <a:r>
              <a:rPr lang="en-GB" sz="3200" b="1" dirty="0">
                <a:latin typeface="Arial" panose="020B0604020202020204" pitchFamily="34" charset="0"/>
                <a:cs typeface="Arial" panose="020B0604020202020204" pitchFamily="34" charset="0"/>
              </a:rPr>
              <a:t>Children</a:t>
            </a:r>
          </a:p>
          <a:p>
            <a:pPr marL="444500" indent="-444500">
              <a:buFont typeface="Arial" panose="020B0604020202020204" pitchFamily="34" charset="0"/>
              <a:buChar char="•"/>
            </a:pPr>
            <a:r>
              <a:rPr lang="en-GB" b="1" dirty="0">
                <a:solidFill>
                  <a:srgbClr val="00B050"/>
                </a:solidFill>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LEARNING HUBS – Violence Against Women and Girls</a:t>
            </a:r>
            <a:r>
              <a:rPr lang="en-GB" b="1" dirty="0">
                <a:solidFill>
                  <a:srgbClr val="00B050"/>
                </a:solidFill>
                <a:latin typeface="Arial" panose="020B0604020202020204" pitchFamily="34" charset="0"/>
                <a:cs typeface="Arial" panose="020B0604020202020204" pitchFamily="34" charset="0"/>
              </a:rPr>
              <a:t> </a:t>
            </a:r>
          </a:p>
          <a:p>
            <a:pPr marL="444500" indent="-444500">
              <a:buFont typeface="Arial" panose="020B0604020202020204" pitchFamily="34" charset="0"/>
              <a:buChar char="•"/>
            </a:pPr>
            <a:r>
              <a:rPr lang="en-GB" b="1"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TWILIGHT SESSIONS (SCHOOLS ONLY) Continuum of Need and LADO Service</a:t>
            </a:r>
            <a:endPar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4" action="ppaction://hlinksldjump">
                  <a:extLst>
                    <a:ext uri="{A12FA001-AC4F-418D-AE19-62706E023703}">
                      <ahyp:hlinkClr xmlns:ahyp="http://schemas.microsoft.com/office/drawing/2018/hyperlinkcolor" val="tx"/>
                    </a:ext>
                  </a:extLst>
                </a:hlinkClick>
              </a:rPr>
              <a:t>Working with Mothers with Emotionally Unstable Personality Disorder (EUPD)</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5" action="ppaction://hlinksldjump">
                  <a:extLst>
                    <a:ext uri="{A12FA001-AC4F-418D-AE19-62706E023703}">
                      <ahyp:hlinkClr xmlns:ahyp="http://schemas.microsoft.com/office/drawing/2018/hyperlinkcolor" val="tx"/>
                    </a:ext>
                  </a:extLst>
                </a:hlinkClick>
              </a:rPr>
              <a:t>Graded Care Profile – a tool to be used when on-going Neglect is a concern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6" action="ppaction://hlinksldjump">
                  <a:extLst>
                    <a:ext uri="{A12FA001-AC4F-418D-AE19-62706E023703}">
                      <ahyp:hlinkClr xmlns:ahyp="http://schemas.microsoft.com/office/drawing/2018/hyperlinkcolor" val="tx"/>
                    </a:ext>
                  </a:extLst>
                </a:hlinkClick>
              </a:rPr>
              <a:t>Understanding and Identifying Neglect with a focus on Early Help</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7" action="ppaction://hlinksldjump">
                  <a:extLst>
                    <a:ext uri="{A12FA001-AC4F-418D-AE19-62706E023703}">
                      <ahyp:hlinkClr xmlns:ahyp="http://schemas.microsoft.com/office/drawing/2018/hyperlinkcolor" val="tx"/>
                    </a:ext>
                  </a:extLst>
                </a:hlinkClick>
              </a:rPr>
              <a:t>Safeguarding and Child Protection Multi Agency Course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8" action="ppaction://hlinksldjump">
                  <a:extLst>
                    <a:ext uri="{A12FA001-AC4F-418D-AE19-62706E023703}">
                      <ahyp:hlinkClr xmlns:ahyp="http://schemas.microsoft.com/office/drawing/2018/hyperlinkcolor" val="tx"/>
                    </a:ext>
                  </a:extLst>
                </a:hlinkClick>
              </a:rPr>
              <a:t>Child Sexual Exploitation Prevention, Protection &amp; Investigation</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9" action="ppaction://hlinksldjump">
                  <a:extLst>
                    <a:ext uri="{A12FA001-AC4F-418D-AE19-62706E023703}">
                      <ahyp:hlinkClr xmlns:ahyp="http://schemas.microsoft.com/office/drawing/2018/hyperlinkcolor" val="tx"/>
                    </a:ext>
                  </a:extLst>
                </a:hlinkClick>
              </a:rPr>
              <a:t>Physical Abuse in Children (previously the ‘Bruising Lite Bite’)</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0" action="ppaction://hlinksldjump">
                  <a:extLst>
                    <a:ext uri="{A12FA001-AC4F-418D-AE19-62706E023703}">
                      <ahyp:hlinkClr xmlns:ahyp="http://schemas.microsoft.com/office/drawing/2018/hyperlinkcolor" val="tx"/>
                    </a:ext>
                  </a:extLst>
                </a:hlinkClick>
              </a:rPr>
              <a:t>Child Protection Conference Training</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1" action="ppaction://hlinksldjump">
                  <a:extLst>
                    <a:ext uri="{A12FA001-AC4F-418D-AE19-62706E023703}">
                      <ahyp:hlinkClr xmlns:ahyp="http://schemas.microsoft.com/office/drawing/2018/hyperlinkcolor" val="tx"/>
                    </a:ext>
                  </a:extLst>
                </a:hlinkClick>
              </a:rPr>
              <a:t>Disguised Compliance &amp; Avoidant Families</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2" action="ppaction://hlinksldjump">
                  <a:extLst>
                    <a:ext uri="{A12FA001-AC4F-418D-AE19-62706E023703}">
                      <ahyp:hlinkClr xmlns:ahyp="http://schemas.microsoft.com/office/drawing/2018/hyperlinkcolor" val="tx"/>
                    </a:ext>
                  </a:extLst>
                </a:hlinkClick>
              </a:rPr>
              <a:t>The Trio of Risk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3" action="ppaction://hlinksldjump">
                  <a:extLst>
                    <a:ext uri="{A12FA001-AC4F-418D-AE19-62706E023703}">
                      <ahyp:hlinkClr xmlns:ahyp="http://schemas.microsoft.com/office/drawing/2018/hyperlinkcolor" val="tx"/>
                    </a:ext>
                  </a:extLst>
                </a:hlinkClick>
              </a:rPr>
              <a:t>Emotional Wellbeing and Coping Strategies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Prevention Course)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5" action="ppaction://hlinksldjump">
                  <a:extLst>
                    <a:ext uri="{A12FA001-AC4F-418D-AE19-62706E023703}">
                      <ahyp:hlinkClr xmlns:ahyp="http://schemas.microsoft.com/office/drawing/2018/hyperlinkcolor" val="tx"/>
                    </a:ext>
                  </a:extLst>
                </a:hlinkClick>
              </a:rPr>
              <a:t>How to have conversations with Adolescents about Mental Health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6" action="ppaction://hlinksldjump">
                  <a:extLst>
                    <a:ext uri="{A12FA001-AC4F-418D-AE19-62706E023703}">
                      <ahyp:hlinkClr xmlns:ahyp="http://schemas.microsoft.com/office/drawing/2018/hyperlinkcolor" val="tx"/>
                    </a:ext>
                  </a:extLst>
                </a:hlinkClick>
              </a:rPr>
              <a:t>Voice of the Child </a:t>
            </a:r>
            <a:endParaRPr lang="en-GB"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7" action="ppaction://hlinksldjump">
                  <a:extLst>
                    <a:ext uri="{A12FA001-AC4F-418D-AE19-62706E023703}">
                      <ahyp:hlinkClr xmlns:ahyp="http://schemas.microsoft.com/office/drawing/2018/hyperlinkcolor" val="tx"/>
                    </a:ext>
                  </a:extLst>
                </a:hlinkClick>
              </a:rPr>
              <a:t>Contextual Safeguarding and Intersecting Risks in Adolescents </a:t>
            </a:r>
            <a:r>
              <a:rPr lang="en-GB" dirty="0">
                <a:solidFill>
                  <a:srgbClr val="FF0000"/>
                </a:solidFill>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8" action="ppaction://hlinksldjump">
                  <a:extLst>
                    <a:ext uri="{A12FA001-AC4F-418D-AE19-62706E023703}">
                      <ahyp:hlinkClr xmlns:ahyp="http://schemas.microsoft.com/office/drawing/2018/hyperlinkcolor" val="tx"/>
                    </a:ext>
                  </a:extLst>
                </a:hlinkClick>
              </a:rPr>
              <a:t>Eating Disorders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19" action="ppaction://hlinksldjump">
                  <a:extLst>
                    <a:ext uri="{A12FA001-AC4F-418D-AE19-62706E023703}">
                      <ahyp:hlinkClr xmlns:ahyp="http://schemas.microsoft.com/office/drawing/2018/hyperlinkcolor" val="tx"/>
                    </a:ext>
                  </a:extLst>
                </a:hlinkClick>
              </a:rPr>
              <a:t>Self Harm in Children and Young People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0" action="ppaction://hlinksldjump">
                  <a:extLst>
                    <a:ext uri="{A12FA001-AC4F-418D-AE19-62706E023703}">
                      <ahyp:hlinkClr xmlns:ahyp="http://schemas.microsoft.com/office/drawing/2018/hyperlinkcolor" val="tx"/>
                    </a:ext>
                  </a:extLst>
                </a:hlinkClick>
              </a:rPr>
              <a:t>Anxiety in Children and Young People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1" action="ppaction://hlinksldjump">
                  <a:extLst>
                    <a:ext uri="{A12FA001-AC4F-418D-AE19-62706E023703}">
                      <ahyp:hlinkClr xmlns:ahyp="http://schemas.microsoft.com/office/drawing/2018/hyperlinkcolor" val="tx"/>
                    </a:ext>
                  </a:extLst>
                </a:hlinkClick>
              </a:rPr>
              <a:t>Early Help Module – Families First Assessment and Team Around the Family Training</a:t>
            </a:r>
            <a:r>
              <a:rPr lang="en-GB" dirty="0">
                <a:solidFill>
                  <a:srgbClr val="00B050"/>
                </a:solidFill>
                <a:latin typeface="Arial" panose="020B0604020202020204" pitchFamily="34" charset="0"/>
                <a:cs typeface="Arial" panose="020B0604020202020204" pitchFamily="34" charset="0"/>
              </a:rPr>
              <a: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2" action="ppaction://hlinksldjump">
                  <a:extLst>
                    <a:ext uri="{A12FA001-AC4F-418D-AE19-62706E023703}">
                      <ahyp:hlinkClr xmlns:ahyp="http://schemas.microsoft.com/office/drawing/2018/hyperlinkcolor" val="tx"/>
                    </a:ext>
                  </a:extLst>
                </a:hlinkClick>
              </a:rPr>
              <a:t>Introduction to Mental Health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3" action="ppaction://hlinksldjump">
                  <a:extLst>
                    <a:ext uri="{A12FA001-AC4F-418D-AE19-62706E023703}">
                      <ahyp:hlinkClr xmlns:ahyp="http://schemas.microsoft.com/office/drawing/2018/hyperlinkcolor" val="tx"/>
                    </a:ext>
                  </a:extLst>
                </a:hlinkClick>
              </a:rPr>
              <a:t>Adolescent Neglect </a:t>
            </a:r>
            <a:endParaRPr lang="en-GB" dirty="0">
              <a:solidFill>
                <a:srgbClr val="FF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4" action="ppaction://hlinksldjump">
                  <a:extLst>
                    <a:ext uri="{A12FA001-AC4F-418D-AE19-62706E023703}">
                      <ahyp:hlinkClr xmlns:ahyp="http://schemas.microsoft.com/office/drawing/2018/hyperlinkcolor" val="tx"/>
                    </a:ext>
                  </a:extLst>
                </a:hlinkClick>
              </a:rPr>
              <a:t>Safeguarding Vulnerable Groups </a:t>
            </a:r>
            <a:endParaRPr lang="en-GB" dirty="0">
              <a:solidFill>
                <a:srgbClr val="00B05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5" action="ppaction://hlinksldjump">
                  <a:extLst>
                    <a:ext uri="{A12FA001-AC4F-418D-AE19-62706E023703}">
                      <ahyp:hlinkClr xmlns:ahyp="http://schemas.microsoft.com/office/drawing/2018/hyperlinkcolor" val="tx"/>
                    </a:ext>
                  </a:extLst>
                </a:hlinkClick>
              </a:rPr>
              <a:t>Lunch &amp; Learn – Multi-Agency Contextual Safeguarding (MACE) Panel </a:t>
            </a:r>
            <a:r>
              <a:rPr lang="en-GB" dirty="0">
                <a:solidFill>
                  <a:srgbClr val="00B050"/>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NEW </a:t>
            </a:r>
          </a:p>
          <a:p>
            <a:pPr marL="457200" indent="-457200">
              <a:buFont typeface="Arial" panose="020B0604020202020204" pitchFamily="34" charset="0"/>
              <a:buChar char="•"/>
            </a:pPr>
            <a:r>
              <a:rPr lang="en-GB" dirty="0">
                <a:solidFill>
                  <a:srgbClr val="00B050"/>
                </a:solidFill>
                <a:latin typeface="Arial" panose="020B0604020202020204" pitchFamily="34" charset="0"/>
                <a:cs typeface="Arial" panose="020B0604020202020204" pitchFamily="34" charset="0"/>
                <a:hlinkClick r:id="rId26" action="ppaction://hlinksldjump">
                  <a:extLst>
                    <a:ext uri="{A12FA001-AC4F-418D-AE19-62706E023703}">
                      <ahyp:hlinkClr xmlns:ahyp="http://schemas.microsoft.com/office/drawing/2018/hyperlinkcolor" val="tx"/>
                    </a:ext>
                  </a:extLst>
                </a:hlinkClick>
              </a:rPr>
              <a:t>Lunch &amp; Learn – Parental Consent </a:t>
            </a:r>
            <a:r>
              <a:rPr lang="en-GB" dirty="0">
                <a:solidFill>
                  <a:srgbClr val="FF0000"/>
                </a:solidFill>
                <a:latin typeface="Arial" panose="020B0604020202020204" pitchFamily="34" charset="0"/>
                <a:cs typeface="Arial" panose="020B0604020202020204" pitchFamily="34" charset="0"/>
              </a:rPr>
              <a:t>NEW </a:t>
            </a:r>
            <a:endParaRPr lang="en-GB" dirty="0">
              <a:solidFill>
                <a:srgbClr val="00B050"/>
              </a:solidFill>
              <a:latin typeface="Arial" panose="020B0604020202020204" pitchFamily="34" charset="0"/>
              <a:cs typeface="Arial" panose="020B0604020202020204" pitchFamily="34" charset="0"/>
            </a:endParaRPr>
          </a:p>
          <a:p>
            <a:endParaRPr lang="en-GB" sz="2000" dirty="0">
              <a:solidFill>
                <a:srgbClr val="FF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Adults</a:t>
            </a:r>
            <a:r>
              <a:rPr lang="en-GB" sz="2000" dirty="0">
                <a:latin typeface="Arial" panose="020B0604020202020204" pitchFamily="34" charset="0"/>
                <a:cs typeface="Arial" panose="020B0604020202020204" pitchFamily="34" charset="0"/>
              </a:rPr>
              <a:t> </a:t>
            </a: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27" action="ppaction://hlinksldjump">
                  <a:extLst>
                    <a:ext uri="{A12FA001-AC4F-418D-AE19-62706E023703}">
                      <ahyp:hlinkClr xmlns:ahyp="http://schemas.microsoft.com/office/drawing/2018/hyperlinkcolor" val="tx"/>
                    </a:ext>
                  </a:extLst>
                </a:hlinkClick>
              </a:rPr>
              <a:t>HSAB Multi-Agency Safeguarding Adults Awareness</a:t>
            </a:r>
            <a:endParaRPr lang="en-GB"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rPr>
              <a:t>  </a:t>
            </a:r>
            <a:r>
              <a:rPr lang="en-GB" dirty="0">
                <a:solidFill>
                  <a:srgbClr val="C00000"/>
                </a:solidFill>
                <a:latin typeface="Arial" panose="020B0604020202020204" pitchFamily="34" charset="0"/>
                <a:cs typeface="Arial" panose="020B0604020202020204" pitchFamily="34" charset="0"/>
                <a:hlinkClick r:id="rId28" action="ppaction://hlinksldjump">
                  <a:extLst>
                    <a:ext uri="{A12FA001-AC4F-418D-AE19-62706E023703}">
                      <ahyp:hlinkClr xmlns:ahyp="http://schemas.microsoft.com/office/drawing/2018/hyperlinkcolor" val="tx"/>
                    </a:ext>
                  </a:extLst>
                </a:hlinkClick>
              </a:rPr>
              <a:t>Recorded webinars available to watch on demand</a:t>
            </a:r>
            <a:endParaRPr lang="en-GB"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solidFill>
                  <a:srgbClr val="C00000"/>
                </a:solidFill>
                <a:latin typeface="Arial" panose="020B0604020202020204" pitchFamily="34" charset="0"/>
                <a:cs typeface="Arial" panose="020B0604020202020204" pitchFamily="34" charset="0"/>
              </a:rPr>
              <a:t>  </a:t>
            </a:r>
            <a:r>
              <a:rPr lang="en-GB" dirty="0">
                <a:solidFill>
                  <a:srgbClr val="A80000"/>
                </a:solidFill>
                <a:latin typeface="Arial" panose="020B0604020202020204" pitchFamily="34" charset="0"/>
                <a:cs typeface="Arial" panose="020B0604020202020204" pitchFamily="34" charset="0"/>
                <a:hlinkClick r:id="rId29" action="ppaction://hlinksldjump">
                  <a:extLst>
                    <a:ext uri="{A12FA001-AC4F-418D-AE19-62706E023703}">
                      <ahyp:hlinkClr xmlns:ahyp="http://schemas.microsoft.com/office/drawing/2018/hyperlinkcolor" val="tx"/>
                    </a:ext>
                  </a:extLst>
                </a:hlinkClick>
              </a:rPr>
              <a:t>HSAB Professional Curiosity &amp; Difficult Conversations</a:t>
            </a:r>
            <a:endParaRPr lang="en-GB" dirty="0">
              <a:solidFill>
                <a:srgbClr val="A8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dirty="0">
                <a:solidFill>
                  <a:srgbClr val="A80000"/>
                </a:solidFill>
                <a:latin typeface="Arial" panose="020B0604020202020204" pitchFamily="34" charset="0"/>
                <a:cs typeface="Arial" panose="020B0604020202020204" pitchFamily="34" charset="0"/>
                <a:hlinkClick r:id="rId30" action="ppaction://hlinksldjump">
                  <a:extLst>
                    <a:ext uri="{A12FA001-AC4F-418D-AE19-62706E023703}">
                      <ahyp:hlinkClr xmlns:ahyp="http://schemas.microsoft.com/office/drawing/2018/hyperlinkcolor" val="tx"/>
                    </a:ext>
                  </a:extLst>
                </a:hlinkClick>
              </a:rPr>
              <a:t>HSAB Safeguarding Forum – Safeguarding Adult Review </a:t>
            </a:r>
            <a:r>
              <a:rPr lang="en-GB" dirty="0">
                <a:latin typeface="Arial" panose="020B0604020202020204" pitchFamily="34" charset="0"/>
                <a:cs typeface="Arial" panose="020B0604020202020204" pitchFamily="34" charset="0"/>
              </a:rPr>
              <a:t>NEW</a:t>
            </a:r>
          </a:p>
          <a:p>
            <a:endParaRPr lang="en-GB" sz="2000" dirty="0">
              <a:solidFill>
                <a:srgbClr val="A80000"/>
              </a:solidFill>
              <a:latin typeface="Arial" panose="020B0604020202020204" pitchFamily="34" charset="0"/>
              <a:cs typeface="Arial" panose="020B0604020202020204" pitchFamily="34" charset="0"/>
            </a:endParaRPr>
          </a:p>
          <a:p>
            <a:r>
              <a:rPr lang="en-GB" sz="3200" b="1" dirty="0">
                <a:latin typeface="Arial" panose="020B0604020202020204" pitchFamily="34" charset="0"/>
                <a:cs typeface="Arial" panose="020B0604020202020204" pitchFamily="34" charset="0"/>
              </a:rPr>
              <a:t>Joint Children &amp; Adults </a:t>
            </a:r>
            <a:endParaRPr lang="en-GB" sz="20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hlinkClick r:id="rId14" action="ppaction://hlinksldjump">
                  <a:extLst>
                    <a:ext uri="{A12FA001-AC4F-418D-AE19-62706E023703}">
                      <ahyp:hlinkClr xmlns:ahyp="http://schemas.microsoft.com/office/drawing/2018/hyperlinkcolor" val="tx"/>
                    </a:ext>
                  </a:extLst>
                </a:hlinkClick>
              </a:rPr>
              <a:t>Spot the Signs (Youth Suicide Prevent Course) </a:t>
            </a:r>
            <a:r>
              <a:rPr lang="en-GB" dirty="0">
                <a:latin typeface="Arial" panose="020B0604020202020204" pitchFamily="34" charset="0"/>
                <a:cs typeface="Arial" panose="020B0604020202020204" pitchFamily="34" charset="0"/>
              </a:rPr>
              <a:t>9yrs to 20yrs</a:t>
            </a:r>
          </a:p>
          <a:p>
            <a:pPr marL="342900" indent="-342900">
              <a:buFont typeface="Arial" panose="020B0604020202020204" pitchFamily="34" charset="0"/>
              <a:buChar char="•"/>
            </a:pPr>
            <a:r>
              <a:rPr lang="en-GB" b="1" dirty="0">
                <a:latin typeface="Arial" panose="020B0604020202020204" pitchFamily="34" charset="0"/>
                <a:cs typeface="Arial" panose="020B0604020202020204" pitchFamily="34" charset="0"/>
                <a:hlinkClick r:id="rId3" action="ppaction://hlinksldjump">
                  <a:extLst>
                    <a:ext uri="{A12FA001-AC4F-418D-AE19-62706E023703}">
                      <ahyp:hlinkClr xmlns:ahyp="http://schemas.microsoft.com/office/drawing/2018/hyperlinkcolor" val="tx"/>
                    </a:ext>
                  </a:extLst>
                </a:hlinkClick>
              </a:rPr>
              <a:t>LEARNING HUBS – Violence Against Women and Girls</a:t>
            </a:r>
            <a:r>
              <a:rPr lang="en-GB" b="1"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endParaRPr lang="en-GB" sz="3200" b="1" dirty="0">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endParaRPr lang="en-GB" sz="2000" dirty="0">
              <a:solidFill>
                <a:srgbClr val="A8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b="1" dirty="0">
              <a:solidFill>
                <a:srgbClr val="FF0000"/>
              </a:solidFill>
              <a:latin typeface="Arial" panose="020B0604020202020204" pitchFamily="34" charset="0"/>
              <a:cs typeface="Arial" panose="020B0604020202020204" pitchFamily="34" charset="0"/>
            </a:endParaRPr>
          </a:p>
          <a:p>
            <a:endParaRPr lang="en-GB" sz="2000" b="1"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dirty="0">
              <a:solidFill>
                <a:srgbClr val="FF0000"/>
              </a:solidFill>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879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2" name="TextBox 11">
            <a:extLst>
              <a:ext uri="{FF2B5EF4-FFF2-40B4-BE49-F238E27FC236}">
                <a16:creationId xmlns:a16="http://schemas.microsoft.com/office/drawing/2014/main" id="{EC6EC489-2C02-44F8-91FF-C6B486D6B448}"/>
              </a:ext>
            </a:extLst>
          </p:cNvPr>
          <p:cNvSpPr txBox="1"/>
          <p:nvPr/>
        </p:nvSpPr>
        <p:spPr>
          <a:xfrm>
            <a:off x="605155" y="2939294"/>
            <a:ext cx="10947400" cy="8125301"/>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Child Protection Conference Training</a:t>
            </a:r>
            <a:r>
              <a:rPr lang="en-GB" sz="2800" b="1" dirty="0">
                <a:latin typeface="Arial" panose="020B0604020202020204" pitchFamily="34" charset="0"/>
                <a:cs typeface="Arial" panose="020B0604020202020204" pitchFamily="34" charset="0"/>
              </a:rPr>
              <a:t>	</a:t>
            </a:r>
          </a:p>
          <a:p>
            <a:r>
              <a:rPr lang="en-GB" sz="2800" b="1" dirty="0">
                <a:latin typeface="Arial" panose="020B0604020202020204" pitchFamily="34" charset="0"/>
                <a:cs typeface="Arial" panose="020B0604020202020204" pitchFamily="34" charset="0"/>
              </a:rPr>
              <a:t>	</a:t>
            </a:r>
            <a:endParaRPr lang="en-GB" sz="40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1hr 45min session , via MS Teams (equivalent to a half day training session)</a:t>
            </a: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Health Services (GPs, health visitors, midwives, school nurses), School staff, Early Help staff, Probation, Children’s Services staff (domestic abuse practitioners, mental health practitioners), Community Adolescent Mental Health Service, Community Mental Health Team, Adult services, Children’s Centre staff.</a:t>
            </a:r>
          </a:p>
          <a:p>
            <a:r>
              <a:rPr lang="en-GB" sz="2000" b="1" dirty="0">
                <a:latin typeface="Arial" panose="020B0604020202020204" pitchFamily="34" charset="0"/>
                <a:cs typeface="Arial" panose="020B0604020202020204" pitchFamily="34" charset="0"/>
              </a:rPr>
              <a:t>Attendance Criteria: </a:t>
            </a:r>
            <a:r>
              <a:rPr lang="en-GB" sz="2000" dirty="0">
                <a:latin typeface="Arial" panose="020B0604020202020204" pitchFamily="34" charset="0"/>
                <a:cs typeface="Arial" panose="020B0604020202020204" pitchFamily="34" charset="0"/>
              </a:rPr>
              <a:t>Delegates must have completed mandatory Basic/Stage 1 Safeguarding/Child Protection training within their own agency. </a:t>
            </a: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learn about the structure and processes associated with a Child Protection conference and the methods and responsibilities of those involved.</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Information on the conference style and structure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Children’s views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is expected of you – your role and responsibilities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role of the Child Protection Conference Chair</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Reports to conferences – how to write them, where to send them and what should be included.</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Timescales.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Decision making process.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Outcomes of a plan, process of monitoring progresses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Differences between Child in Need and Child Protection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Child protection process beyond the conference</a:t>
            </a: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B790BD14-D558-420D-B944-3C579913DC7D}"/>
              </a:ext>
            </a:extLst>
          </p:cNvPr>
          <p:cNvGraphicFramePr>
            <a:graphicFrameLocks noGrp="1"/>
          </p:cNvGraphicFramePr>
          <p:nvPr>
            <p:extLst>
              <p:ext uri="{D42A27DB-BD31-4B8C-83A1-F6EECF244321}">
                <p14:modId xmlns:p14="http://schemas.microsoft.com/office/powerpoint/2010/main" val="2897108198"/>
              </p:ext>
            </p:extLst>
          </p:nvPr>
        </p:nvGraphicFramePr>
        <p:xfrm>
          <a:off x="2162628" y="10953428"/>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19 July 2023 1pm</a:t>
                      </a:r>
                    </a:p>
                  </a:txBody>
                  <a:tcPr/>
                </a:tc>
                <a:tc>
                  <a:txBody>
                    <a:bodyPr/>
                    <a:lstStyle/>
                    <a:p>
                      <a:r>
                        <a:rPr lang="en-GB" dirty="0"/>
                        <a:t>Places available </a:t>
                      </a:r>
                    </a:p>
                  </a:txBody>
                  <a:tcPr/>
                </a:tc>
                <a:extLst>
                  <a:ext uri="{0D108BD9-81ED-4DB2-BD59-A6C34878D82A}">
                    <a16:rowId xmlns:a16="http://schemas.microsoft.com/office/drawing/2014/main" val="2212695268"/>
                  </a:ext>
                </a:extLst>
              </a:tr>
              <a:tr h="370840">
                <a:tc>
                  <a:txBody>
                    <a:bodyPr/>
                    <a:lstStyle/>
                    <a:p>
                      <a:r>
                        <a:rPr lang="en-GB" dirty="0"/>
                        <a:t>5 December 2023 10am</a:t>
                      </a:r>
                    </a:p>
                  </a:txBody>
                  <a:tcPr/>
                </a:tc>
                <a:tc>
                  <a:txBody>
                    <a:bodyPr/>
                    <a:lstStyle/>
                    <a:p>
                      <a:r>
                        <a:rPr lang="en-GB" dirty="0"/>
                        <a:t>Places available </a:t>
                      </a:r>
                    </a:p>
                  </a:txBody>
                  <a:tcPr/>
                </a:tc>
                <a:extLst>
                  <a:ext uri="{0D108BD9-81ED-4DB2-BD59-A6C34878D82A}">
                    <a16:rowId xmlns:a16="http://schemas.microsoft.com/office/drawing/2014/main" val="1415604709"/>
                  </a:ext>
                </a:extLst>
              </a:tr>
            </a:tbl>
          </a:graphicData>
        </a:graphic>
      </p:graphicFrame>
      <p:sp>
        <p:nvSpPr>
          <p:cNvPr id="8" name="Rectangle: Rounded Corners 7">
            <a:extLst>
              <a:ext uri="{FF2B5EF4-FFF2-40B4-BE49-F238E27FC236}">
                <a16:creationId xmlns:a16="http://schemas.microsoft.com/office/drawing/2014/main" id="{37991B50-4D31-4733-A049-1A10A0464117}"/>
              </a:ext>
            </a:extLst>
          </p:cNvPr>
          <p:cNvSpPr/>
          <p:nvPr/>
        </p:nvSpPr>
        <p:spPr>
          <a:xfrm>
            <a:off x="2162628" y="14583796"/>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67316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B6139F-2BAE-4604-A017-8BD5FF681A28}"/>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3F44A90D-32AA-4F01-BADE-ACE409925232}"/>
              </a:ext>
            </a:extLst>
          </p:cNvPr>
          <p:cNvSpPr txBox="1"/>
          <p:nvPr/>
        </p:nvSpPr>
        <p:spPr>
          <a:xfrm>
            <a:off x="537210" y="2827424"/>
            <a:ext cx="11117580" cy="9879628"/>
          </a:xfrm>
          <a:prstGeom prst="rect">
            <a:avLst/>
          </a:prstGeom>
          <a:noFill/>
        </p:spPr>
        <p:txBody>
          <a:bodyPr wrap="square" rtlCol="0">
            <a:spAutoFit/>
          </a:bodyPr>
          <a:lstStyle/>
          <a:p>
            <a:r>
              <a:rPr lang="en-GB" sz="4400" b="1" dirty="0">
                <a:latin typeface="Arial" panose="020B0604020202020204" pitchFamily="34" charset="0"/>
                <a:cs typeface="Arial" panose="020B0604020202020204" pitchFamily="34" charset="0"/>
              </a:rPr>
              <a:t>Disguised Compliance &amp; Avoidant Families</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2hr 30min session, via MS Teams (equivalent to a half day training session)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Trainers: </a:t>
            </a:r>
            <a:r>
              <a:rPr lang="en-GB" sz="2000" dirty="0">
                <a:latin typeface="Arial" panose="020B0604020202020204" pitchFamily="34" charset="0"/>
                <a:cs typeface="Arial" panose="020B0604020202020204" pitchFamily="34" charset="0"/>
              </a:rPr>
              <a:t>Health and Children’s Services Partners</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This is a multi-agency course giving practitioners the opportunity to recognise, deal with, and at times challenge, the behaviours of resistance and avoidance tactics employed by potentially aggressive parents.</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Pre-course Work: </a:t>
            </a:r>
            <a:r>
              <a:rPr lang="en-GB" sz="2000" dirty="0">
                <a:latin typeface="Arial" panose="020B0604020202020204" pitchFamily="34" charset="0"/>
                <a:cs typeface="Arial" panose="020B0604020202020204" pitchFamily="34" charset="0"/>
              </a:rPr>
              <a:t>Please see the 'Download Course Materials’ on our training website where, under the 'Pre-course' section, you will be able to access the schedule for the training session, a copy of the Disguised Compliance Top Tips booklet and a pre-course worksheet.</a:t>
            </a:r>
          </a:p>
          <a:p>
            <a:r>
              <a:rPr lang="en-GB" sz="2000" b="1" u="sng" dirty="0">
                <a:latin typeface="Arial" panose="020B0604020202020204" pitchFamily="34" charset="0"/>
                <a:cs typeface="Arial" panose="020B0604020202020204" pitchFamily="34" charset="0"/>
              </a:rPr>
              <a:t>Please note</a:t>
            </a:r>
            <a:r>
              <a:rPr lang="en-GB" sz="2000" b="1" dirty="0">
                <a:latin typeface="Arial" panose="020B0604020202020204" pitchFamily="34" charset="0"/>
                <a:cs typeface="Arial" panose="020B0604020202020204" pitchFamily="34" charset="0"/>
              </a:rPr>
              <a:t> – It is very important that the pre-course work is completed fully by all delegates prior to attending the training as it will form the basis for the first part of the session.</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improve the confidence and skills of professionals dealing with issues of disguised compliance.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Offer challenge and peer support to staff no matter what level in order to facilitate discussions with families exhibiting possible disguised compliance tactics.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increase knowledge, skills and competence of staff to recognise the signs and respond appropriately when working with avoidant families.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To meet a locally identified need by service providers and commissioners.</a:t>
            </a:r>
          </a:p>
        </p:txBody>
      </p:sp>
      <p:graphicFrame>
        <p:nvGraphicFramePr>
          <p:cNvPr id="4" name="Table 3">
            <a:extLst>
              <a:ext uri="{FF2B5EF4-FFF2-40B4-BE49-F238E27FC236}">
                <a16:creationId xmlns:a16="http://schemas.microsoft.com/office/drawing/2014/main" id="{2BDD753A-B2D0-4F34-B1EC-6C6BCED6FF4F}"/>
              </a:ext>
            </a:extLst>
          </p:cNvPr>
          <p:cNvGraphicFramePr>
            <a:graphicFrameLocks noGrp="1"/>
          </p:cNvGraphicFramePr>
          <p:nvPr>
            <p:extLst>
              <p:ext uri="{D42A27DB-BD31-4B8C-83A1-F6EECF244321}">
                <p14:modId xmlns:p14="http://schemas.microsoft.com/office/powerpoint/2010/main" val="3600274834"/>
              </p:ext>
            </p:extLst>
          </p:nvPr>
        </p:nvGraphicFramePr>
        <p:xfrm>
          <a:off x="2032000" y="12782625"/>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102067129"/>
                    </a:ext>
                  </a:extLst>
                </a:gridCol>
                <a:gridCol w="4064000">
                  <a:extLst>
                    <a:ext uri="{9D8B030D-6E8A-4147-A177-3AD203B41FA5}">
                      <a16:colId xmlns:a16="http://schemas.microsoft.com/office/drawing/2014/main" val="3883628869"/>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2653397753"/>
                  </a:ext>
                </a:extLst>
              </a:tr>
              <a:tr h="370840">
                <a:tc>
                  <a:txBody>
                    <a:bodyPr/>
                    <a:lstStyle/>
                    <a:p>
                      <a:r>
                        <a:rPr lang="en-GB" dirty="0"/>
                        <a:t>13 June 2023 9:30am</a:t>
                      </a:r>
                    </a:p>
                  </a:txBody>
                  <a:tcPr/>
                </a:tc>
                <a:tc>
                  <a:txBody>
                    <a:bodyPr/>
                    <a:lstStyle/>
                    <a:p>
                      <a:r>
                        <a:rPr lang="en-GB" dirty="0"/>
                        <a:t>FULLY BOOKED </a:t>
                      </a:r>
                    </a:p>
                  </a:txBody>
                  <a:tcPr/>
                </a:tc>
                <a:extLst>
                  <a:ext uri="{0D108BD9-81ED-4DB2-BD59-A6C34878D82A}">
                    <a16:rowId xmlns:a16="http://schemas.microsoft.com/office/drawing/2014/main" val="1990684762"/>
                  </a:ext>
                </a:extLst>
              </a:tr>
              <a:tr h="370840">
                <a:tc>
                  <a:txBody>
                    <a:bodyPr/>
                    <a:lstStyle/>
                    <a:p>
                      <a:r>
                        <a:rPr lang="en-GB" dirty="0"/>
                        <a:t>17 October 2023 1:30pm </a:t>
                      </a:r>
                    </a:p>
                  </a:txBody>
                  <a:tcPr/>
                </a:tc>
                <a:tc>
                  <a:txBody>
                    <a:bodyPr/>
                    <a:lstStyle/>
                    <a:p>
                      <a:r>
                        <a:rPr lang="en-GB" dirty="0"/>
                        <a:t>FULLY BOOKED </a:t>
                      </a:r>
                    </a:p>
                  </a:txBody>
                  <a:tcPr/>
                </a:tc>
                <a:extLst>
                  <a:ext uri="{0D108BD9-81ED-4DB2-BD59-A6C34878D82A}">
                    <a16:rowId xmlns:a16="http://schemas.microsoft.com/office/drawing/2014/main" val="97076563"/>
                  </a:ext>
                </a:extLst>
              </a:tr>
              <a:tr h="370840">
                <a:tc>
                  <a:txBody>
                    <a:bodyPr/>
                    <a:lstStyle/>
                    <a:p>
                      <a:r>
                        <a:rPr lang="en-GB" dirty="0"/>
                        <a:t>9 February 2024 9:30am</a:t>
                      </a:r>
                    </a:p>
                  </a:txBody>
                  <a:tcPr/>
                </a:tc>
                <a:tc>
                  <a:txBody>
                    <a:bodyPr/>
                    <a:lstStyle/>
                    <a:p>
                      <a:r>
                        <a:rPr lang="en-GB" dirty="0"/>
                        <a:t>Places available </a:t>
                      </a:r>
                    </a:p>
                  </a:txBody>
                  <a:tcPr/>
                </a:tc>
                <a:extLst>
                  <a:ext uri="{0D108BD9-81ED-4DB2-BD59-A6C34878D82A}">
                    <a16:rowId xmlns:a16="http://schemas.microsoft.com/office/drawing/2014/main" val="3676825068"/>
                  </a:ext>
                </a:extLst>
              </a:tr>
            </a:tbl>
          </a:graphicData>
        </a:graphic>
      </p:graphicFrame>
    </p:spTree>
    <p:extLst>
      <p:ext uri="{BB962C8B-B14F-4D97-AF65-F5344CB8AC3E}">
        <p14:creationId xmlns:p14="http://schemas.microsoft.com/office/powerpoint/2010/main" val="281984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094524"/>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The Trio of Risk </a:t>
            </a:r>
          </a:p>
          <a:p>
            <a:r>
              <a:rPr lang="en-GB" sz="2800" b="1" dirty="0">
                <a:latin typeface="Arial" panose="020B0604020202020204" pitchFamily="34" charset="0"/>
                <a:cs typeface="Arial" panose="020B0604020202020204" pitchFamily="34" charset="0"/>
              </a:rPr>
              <a:t>(Domestic Abuse, Mental Health and Substance Misuse)</a:t>
            </a:r>
            <a:endParaRPr lang="en-GB" sz="2400" b="1" dirty="0">
              <a:latin typeface="Arial" panose="020B0604020202020204" pitchFamily="34" charset="0"/>
              <a:cs typeface="Arial" panose="020B0604020202020204" pitchFamily="34" charset="0"/>
            </a:endParaRPr>
          </a:p>
          <a:p>
            <a:endParaRPr lang="en-GB" sz="28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Two 3hr sessions available; one starting at 9:30am and the second starting at 13:30pm,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Practitioners from all agencies working with Families and Young People</a:t>
            </a:r>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To raise awareness of the impact that Parental Mental Health, Parental Substance Misuse and Domestic Abuse has on children and young people.</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improve the knowledge, skills and working practices to better identify substance misuse, mental health and domestic abuse and the risks to children and the roles and responsibilities of agencies.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explore the impact of substance misuse, mental health and domestic abuse on families and parenting from the perspective of the children.</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review and identify the signs associated with substance misuse, domestic abuse and mental health in parents and their extended families.</a:t>
            </a:r>
          </a:p>
          <a:p>
            <a:pPr marL="285750" indent="-285750">
              <a:buFont typeface="Wingdings" panose="05000000000000000000" pitchFamily="2" charset="2"/>
              <a:buChar char="Ø"/>
            </a:pPr>
            <a:r>
              <a:rPr lang="en-GB" sz="2400" dirty="0">
                <a:latin typeface="Arial" panose="020B0604020202020204" pitchFamily="34" charset="0"/>
                <a:cs typeface="Arial" panose="020B0604020202020204" pitchFamily="34" charset="0"/>
              </a:rPr>
              <a:t>provide harm reduction advice</a:t>
            </a:r>
          </a:p>
          <a:p>
            <a:endParaRPr lang="en-GB" sz="1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406796171"/>
              </p:ext>
            </p:extLst>
          </p:nvPr>
        </p:nvGraphicFramePr>
        <p:xfrm>
          <a:off x="1974850" y="11169068"/>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27 June 2023 9:30am</a:t>
                      </a:r>
                    </a:p>
                  </a:txBody>
                  <a:tcPr/>
                </a:tc>
                <a:tc>
                  <a:txBody>
                    <a:bodyPr/>
                    <a:lstStyle/>
                    <a:p>
                      <a:r>
                        <a:rPr lang="en-GB" dirty="0"/>
                        <a:t>1 place available </a:t>
                      </a:r>
                    </a:p>
                  </a:txBody>
                  <a:tcPr/>
                </a:tc>
                <a:extLst>
                  <a:ext uri="{0D108BD9-81ED-4DB2-BD59-A6C34878D82A}">
                    <a16:rowId xmlns:a16="http://schemas.microsoft.com/office/drawing/2014/main" val="368874303"/>
                  </a:ext>
                </a:extLst>
              </a:tr>
              <a:tr h="370840">
                <a:tc>
                  <a:txBody>
                    <a:bodyPr/>
                    <a:lstStyle/>
                    <a:p>
                      <a:r>
                        <a:rPr lang="en-GB" dirty="0"/>
                        <a:t>27 June 2023 1:30pm </a:t>
                      </a:r>
                    </a:p>
                  </a:txBody>
                  <a:tcPr/>
                </a:tc>
                <a:tc>
                  <a:txBody>
                    <a:bodyPr/>
                    <a:lstStyle/>
                    <a:p>
                      <a:r>
                        <a:rPr lang="en-GB" dirty="0"/>
                        <a:t>Fully booked </a:t>
                      </a:r>
                    </a:p>
                  </a:txBody>
                  <a:tcPr/>
                </a:tc>
                <a:extLst>
                  <a:ext uri="{0D108BD9-81ED-4DB2-BD59-A6C34878D82A}">
                    <a16:rowId xmlns:a16="http://schemas.microsoft.com/office/drawing/2014/main" val="1118959969"/>
                  </a:ext>
                </a:extLst>
              </a:tr>
              <a:tr h="370840">
                <a:tc>
                  <a:txBody>
                    <a:bodyPr/>
                    <a:lstStyle/>
                    <a:p>
                      <a:r>
                        <a:rPr lang="en-GB" dirty="0"/>
                        <a:t>11 Oct 2023 9:30am </a:t>
                      </a:r>
                    </a:p>
                  </a:txBody>
                  <a:tcPr/>
                </a:tc>
                <a:tc>
                  <a:txBody>
                    <a:bodyPr/>
                    <a:lstStyle/>
                    <a:p>
                      <a:r>
                        <a:rPr lang="en-GB" dirty="0"/>
                        <a:t>Places available </a:t>
                      </a:r>
                    </a:p>
                  </a:txBody>
                  <a:tcPr/>
                </a:tc>
                <a:extLst>
                  <a:ext uri="{0D108BD9-81ED-4DB2-BD59-A6C34878D82A}">
                    <a16:rowId xmlns:a16="http://schemas.microsoft.com/office/drawing/2014/main" val="2832848750"/>
                  </a:ext>
                </a:extLst>
              </a:tr>
              <a:tr h="370840">
                <a:tc>
                  <a:txBody>
                    <a:bodyPr/>
                    <a:lstStyle/>
                    <a:p>
                      <a:r>
                        <a:rPr lang="en-GB" dirty="0"/>
                        <a:t>11 Oct 2023 1:30pm</a:t>
                      </a:r>
                    </a:p>
                  </a:txBody>
                  <a:tcPr/>
                </a:tc>
                <a:tc>
                  <a:txBody>
                    <a:bodyPr/>
                    <a:lstStyle/>
                    <a:p>
                      <a:r>
                        <a:rPr lang="en-GB" dirty="0"/>
                        <a:t>Places available </a:t>
                      </a:r>
                    </a:p>
                  </a:txBody>
                  <a:tcPr/>
                </a:tc>
                <a:extLst>
                  <a:ext uri="{0D108BD9-81ED-4DB2-BD59-A6C34878D82A}">
                    <a16:rowId xmlns:a16="http://schemas.microsoft.com/office/drawing/2014/main" val="1246070919"/>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071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4135967"/>
            <a:ext cx="10947400" cy="606319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Emotional Wellbeing and Coping Strategies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 and young people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24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focuses on how to maintain positive mental health. It gives a brief overview of the psycho-social emotional climate in young people and 3 key steps in how to identify emotions without judgement and choosing a response. You will learn research-based self-help strategies for positive emotional wellbeing relevant to young children and young adults, how to establish when further support is needed and how to access other support available.</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819203976"/>
              </p:ext>
            </p:extLst>
          </p:nvPr>
        </p:nvGraphicFramePr>
        <p:xfrm>
          <a:off x="2057400" y="1091905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7 Dec 2023 1:30pm to 3pm</a:t>
                      </a:r>
                    </a:p>
                  </a:txBody>
                  <a:tcPr/>
                </a:tc>
                <a:tc>
                  <a:txBody>
                    <a:bodyPr/>
                    <a:lstStyle/>
                    <a:p>
                      <a:r>
                        <a:rPr lang="en-GB" dirty="0"/>
                        <a:t>Places available </a:t>
                      </a:r>
                    </a:p>
                  </a:txBody>
                  <a:tcPr/>
                </a:tc>
                <a:extLst>
                  <a:ext uri="{0D108BD9-81ED-4DB2-BD59-A6C34878D82A}">
                    <a16:rowId xmlns:a16="http://schemas.microsoft.com/office/drawing/2014/main" val="1452614826"/>
                  </a:ext>
                </a:extLst>
              </a:tr>
              <a:tr h="370840">
                <a:tc>
                  <a:txBody>
                    <a:bodyPr/>
                    <a:lstStyle/>
                    <a:p>
                      <a:r>
                        <a:rPr lang="en-GB" dirty="0"/>
                        <a:t>8 Feb 2024 10am to 11:30pm</a:t>
                      </a:r>
                    </a:p>
                  </a:txBody>
                  <a:tcPr/>
                </a:tc>
                <a:tc>
                  <a:txBody>
                    <a:bodyPr/>
                    <a:lstStyle/>
                    <a:p>
                      <a:r>
                        <a:rPr lang="en-GB" dirty="0"/>
                        <a:t>Places available </a:t>
                      </a:r>
                    </a:p>
                  </a:txBody>
                  <a:tcPr/>
                </a:tc>
                <a:extLst>
                  <a:ext uri="{0D108BD9-81ED-4DB2-BD59-A6C34878D82A}">
                    <a16:rowId xmlns:a16="http://schemas.microsoft.com/office/drawing/2014/main" val="2462647084"/>
                  </a:ext>
                </a:extLst>
              </a:tr>
            </a:tbl>
          </a:graphicData>
        </a:graphic>
      </p:graphicFrame>
      <p:sp>
        <p:nvSpPr>
          <p:cNvPr id="7" name="Rectangle: Rounded Corners 6">
            <a:extLst>
              <a:ext uri="{FF2B5EF4-FFF2-40B4-BE49-F238E27FC236}">
                <a16:creationId xmlns:a16="http://schemas.microsoft.com/office/drawing/2014/main" id="{D1D88206-A15C-4EE1-AE57-EC2D64C2E2F9}"/>
              </a:ext>
            </a:extLst>
          </p:cNvPr>
          <p:cNvSpPr/>
          <p:nvPr/>
        </p:nvSpPr>
        <p:spPr>
          <a:xfrm>
            <a:off x="986971" y="13392377"/>
            <a:ext cx="10633529" cy="2176167"/>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solidFill>
                  <a:schemeClr val="accent1">
                    <a:lumMod val="50000"/>
                  </a:schemeClr>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3386969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8556188"/>
          </a:xfrm>
          <a:prstGeom prst="rect">
            <a:avLst/>
          </a:prstGeom>
          <a:noFill/>
        </p:spPr>
        <p:txBody>
          <a:bodyPr wrap="square" rtlCol="0">
            <a:spAutoFit/>
          </a:bodyPr>
          <a:lstStyle/>
          <a:p>
            <a:r>
              <a:rPr lang="en-GB" sz="4800" b="1" dirty="0">
                <a:latin typeface="Arial" panose="020B0604020202020204" pitchFamily="34" charset="0"/>
                <a:cs typeface="Arial" panose="020B0604020202020204" pitchFamily="34" charset="0"/>
              </a:rPr>
              <a:t>Spot the Signs (Youth Suicide Prevention Course) </a:t>
            </a:r>
          </a:p>
          <a:p>
            <a:endParaRPr lang="en-GB" sz="14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and young people aged 9yrs to 20yrs.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Overview: </a:t>
            </a:r>
          </a:p>
          <a:p>
            <a:r>
              <a:rPr lang="en-GB" sz="2000" dirty="0">
                <a:solidFill>
                  <a:srgbClr val="2A2A2A"/>
                </a:solidFill>
                <a:effectLst/>
                <a:latin typeface="Arial" panose="020B0604020202020204" pitchFamily="34" charset="0"/>
                <a:cs typeface="Arial" panose="020B0604020202020204" pitchFamily="34" charset="0"/>
              </a:rPr>
              <a:t>The purpose of this session is to increase participants’ knowledge and awareness about youth suicide. We will explore information about which groups of young people are most at risk and why, protective factors and increase confidence in using practical strategies for identifying and responding to signs of risk in young people. You will be provided with some of the latest information and statistics in regard to suicide in young people. We will also explore the effects of media and contagion on youth suicide, with the internet having an important contemporary role. This session is most suitable for individuals working/ caring for 9-year to 20-year olds.</a:t>
            </a:r>
          </a:p>
          <a:p>
            <a:endParaRPr lang="en-GB" sz="2000" dirty="0">
              <a:solidFill>
                <a:srgbClr val="2A2A2A"/>
              </a:solidFill>
              <a:effectLst/>
              <a:latin typeface="Arial" panose="020B0604020202020204" pitchFamily="34" charset="0"/>
              <a:cs typeface="Arial" panose="020B0604020202020204" pitchFamily="34" charset="0"/>
            </a:endParaRPr>
          </a:p>
          <a:p>
            <a:r>
              <a:rPr lang="en-GB" sz="2000" b="1" dirty="0">
                <a:solidFill>
                  <a:srgbClr val="2A2A2A"/>
                </a:solidFill>
                <a:effectLst/>
                <a:latin typeface="Arial" panose="020B0604020202020204" pitchFamily="34" charset="0"/>
                <a:cs typeface="Arial" panose="020B0604020202020204" pitchFamily="34" charset="0"/>
              </a:rPr>
              <a:t>Learning Outcomes: </a:t>
            </a:r>
            <a:endParaRPr lang="en-GB" sz="2000" dirty="0">
              <a:solidFill>
                <a:srgbClr val="2A2A2A"/>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 broad awareness of suicide in young people, including being able to recognise some of the latest statistics and risk factors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Understand some of the misconceptions surrounding suicide in young people and be aware of the impact of stigma.</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increased confidence in responding to and supporting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Have an increased knowledge of services available in Hertfordshire to support young people with suicidal thoughts.</a:t>
            </a:r>
          </a:p>
          <a:p>
            <a:pPr>
              <a:buFont typeface="Arial" panose="020B0604020202020204" pitchFamily="34" charset="0"/>
              <a:buChar char="•"/>
            </a:pPr>
            <a:r>
              <a:rPr lang="en-GB" sz="2000" dirty="0">
                <a:solidFill>
                  <a:srgbClr val="2A2A2A"/>
                </a:solidFill>
                <a:effectLst/>
                <a:latin typeface="Arial" panose="020B0604020202020204" pitchFamily="34" charset="0"/>
                <a:cs typeface="Arial" panose="020B0604020202020204" pitchFamily="34" charset="0"/>
              </a:rPr>
              <a:t>Know where and when to signpost young people to for additional support.</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693399919"/>
              </p:ext>
            </p:extLst>
          </p:nvPr>
        </p:nvGraphicFramePr>
        <p:xfrm>
          <a:off x="2032000" y="11380210"/>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Oct 2023 10am to 2:30pm</a:t>
                      </a:r>
                    </a:p>
                  </a:txBody>
                  <a:tcPr/>
                </a:tc>
                <a:tc>
                  <a:txBody>
                    <a:bodyPr/>
                    <a:lstStyle/>
                    <a:p>
                      <a:r>
                        <a:rPr lang="en-GB" dirty="0"/>
                        <a:t>Places available </a:t>
                      </a:r>
                    </a:p>
                  </a:txBody>
                  <a:tcPr/>
                </a:tc>
                <a:extLst>
                  <a:ext uri="{0D108BD9-81ED-4DB2-BD59-A6C34878D82A}">
                    <a16:rowId xmlns:a16="http://schemas.microsoft.com/office/drawing/2014/main" val="882406929"/>
                  </a:ext>
                </a:extLst>
              </a:tr>
              <a:tr h="370840">
                <a:tc>
                  <a:txBody>
                    <a:bodyPr/>
                    <a:lstStyle/>
                    <a:p>
                      <a:r>
                        <a:rPr lang="en-GB" dirty="0"/>
                        <a:t>23 Jan 2024 10am to 2:30pm</a:t>
                      </a:r>
                    </a:p>
                  </a:txBody>
                  <a:tcPr/>
                </a:tc>
                <a:tc>
                  <a:txBody>
                    <a:bodyPr/>
                    <a:lstStyle/>
                    <a:p>
                      <a:r>
                        <a:rPr lang="en-GB" dirty="0"/>
                        <a:t>Places available </a:t>
                      </a:r>
                    </a:p>
                  </a:txBody>
                  <a:tcPr/>
                </a:tc>
                <a:extLst>
                  <a:ext uri="{0D108BD9-81ED-4DB2-BD59-A6C34878D82A}">
                    <a16:rowId xmlns:a16="http://schemas.microsoft.com/office/drawing/2014/main" val="191518227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29609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27911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22300" y="2594246"/>
            <a:ext cx="10947400" cy="9941183"/>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How to have conversations with Adolescents about Mental Health</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a:t>
            </a:r>
            <a:r>
              <a:rPr lang="en-GB" sz="2400" dirty="0">
                <a:latin typeface="Arial" panose="020B0604020202020204" pitchFamily="34" charset="0"/>
                <a:cs typeface="Arial" panose="020B0604020202020204" pitchFamily="34" charset="0"/>
              </a:rPr>
              <a:t> </a:t>
            </a:r>
          </a:p>
          <a:p>
            <a:r>
              <a:rPr lang="en-GB" sz="2400" dirty="0">
                <a:latin typeface="Arial" panose="020B0604020202020204" pitchFamily="34" charset="0"/>
                <a:cs typeface="Arial" panose="020B0604020202020204" pitchFamily="34" charset="0"/>
              </a:rPr>
              <a:t>In this workshop we discuss mental health stigma, how adolescence is perceived and how to navigate interpersonal interactions in a way that promotes emotional wellbeing. This will be done in the context of the types of changes adolescents experience socially, psychologically and biologically. Content centred on how to improve resilience and communication will explore the benefits of talking openly, developing a support network, managing expectations and what to do if a conversation around mental health has not gone as planned. Attendees will receive a signposting guide of organisations to contact if they are ever in need of external support.</a:t>
            </a:r>
          </a:p>
          <a:p>
            <a:r>
              <a:rPr lang="en-GB" sz="2400" dirty="0">
                <a:latin typeface="Arial" panose="020B0604020202020204" pitchFamily="34" charset="0"/>
                <a:cs typeface="Arial" panose="020B0604020202020204" pitchFamily="34" charset="0"/>
              </a:rPr>
              <a:t> </a:t>
            </a:r>
          </a:p>
          <a:p>
            <a:r>
              <a:rPr lang="en-GB" sz="2400" b="1" dirty="0">
                <a:latin typeface="Arial" panose="020B0604020202020204" pitchFamily="34" charset="0"/>
                <a:cs typeface="Arial" panose="020B0604020202020204" pitchFamily="34" charset="0"/>
              </a:rPr>
              <a:t>Learning Outcomes: </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Have an increased global understanding of the adolescent experience and a broader understanding of mental health</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Feel more confident holding and/or instigating a conversation around mental health and wellbeing</a:t>
            </a:r>
          </a:p>
          <a:p>
            <a:pPr>
              <a:buFont typeface="Arial" panose="020B0604020202020204" pitchFamily="34" charset="0"/>
              <a:buChar char="•"/>
            </a:pPr>
            <a:r>
              <a:rPr lang="en-GB" sz="2400" dirty="0">
                <a:latin typeface="Arial" panose="020B0604020202020204" pitchFamily="34" charset="0"/>
                <a:cs typeface="Arial" panose="020B0604020202020204" pitchFamily="34" charset="0"/>
              </a:rPr>
              <a:t>An understanding of how to foster resilience in young people</a:t>
            </a:r>
          </a:p>
          <a:p>
            <a:r>
              <a:rPr lang="en-GB" sz="2400" dirty="0">
                <a:solidFill>
                  <a:srgbClr val="2A2A2A"/>
                </a:solidFill>
                <a:effectLst/>
                <a:latin typeface="Arial" panose="020B0604020202020204" pitchFamily="34" charset="0"/>
                <a:cs typeface="Arial" panose="020B0604020202020204" pitchFamily="34" charset="0"/>
              </a:rPr>
              <a:t>.</a:t>
            </a:r>
          </a:p>
          <a:p>
            <a:endParaRPr lang="en-GB" sz="24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2063414"/>
              </p:ext>
            </p:extLst>
          </p:nvPr>
        </p:nvGraphicFramePr>
        <p:xfrm>
          <a:off x="2032000" y="12290154"/>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22 June 2023 10am to 11:30am</a:t>
                      </a:r>
                    </a:p>
                  </a:txBody>
                  <a:tcPr/>
                </a:tc>
                <a:tc>
                  <a:txBody>
                    <a:bodyPr/>
                    <a:lstStyle/>
                    <a:p>
                      <a:r>
                        <a:rPr lang="en-GB" dirty="0"/>
                        <a:t>Places available </a:t>
                      </a:r>
                    </a:p>
                  </a:txBody>
                  <a:tcPr/>
                </a:tc>
                <a:extLst>
                  <a:ext uri="{0D108BD9-81ED-4DB2-BD59-A6C34878D82A}">
                    <a16:rowId xmlns:a16="http://schemas.microsoft.com/office/drawing/2014/main" val="1472972310"/>
                  </a:ext>
                </a:extLst>
              </a:tr>
              <a:tr h="370840">
                <a:tc>
                  <a:txBody>
                    <a:bodyPr/>
                    <a:lstStyle/>
                    <a:p>
                      <a:r>
                        <a:rPr lang="en-GB" dirty="0"/>
                        <a:t>14 Nov 2023 1:30pm to 3pm</a:t>
                      </a:r>
                    </a:p>
                  </a:txBody>
                  <a:tcPr/>
                </a:tc>
                <a:tc>
                  <a:txBody>
                    <a:bodyPr/>
                    <a:lstStyle/>
                    <a:p>
                      <a:r>
                        <a:rPr lang="en-GB" dirty="0"/>
                        <a:t>Places available </a:t>
                      </a:r>
                    </a:p>
                  </a:txBody>
                  <a:tcPr/>
                </a:tc>
                <a:extLst>
                  <a:ext uri="{0D108BD9-81ED-4DB2-BD59-A6C34878D82A}">
                    <a16:rowId xmlns:a16="http://schemas.microsoft.com/office/drawing/2014/main" val="2065868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32000" y="15066314"/>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436712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7602081"/>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Voice of the Child – Opening Doors </a:t>
            </a:r>
          </a:p>
          <a:p>
            <a:r>
              <a:rPr lang="en-GB" sz="3600" b="1" dirty="0">
                <a:latin typeface="Arial" panose="020B0604020202020204" pitchFamily="34" charset="0"/>
                <a:cs typeface="Arial" panose="020B0604020202020204" pitchFamily="34" charset="0"/>
              </a:rPr>
              <a:t>Facilitator: Triangle  </a:t>
            </a:r>
          </a:p>
          <a:p>
            <a:endParaRPr lang="en-GB"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Aims:</a:t>
            </a:r>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Adult responses to early concerns are key to children’s safety. Guidance to front line staff can be very prohibitive, often telling people what not to do. This programme takes the opposite approach and will give participants: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observational commentary and how this can help a child to tell.</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An understanding of the elements of good forensic questioning, including question types and why they matter so much.</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Ways to keep an open mind when listening to children, including a range of open-ended questions and prompts that safely ‘open doors’ for children.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Approaches to quickly establish rapport with children and set safe expectations when exploring initial concerns, including strategies for working with children in the presence of other adults.</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Knowledge about how trauma, impairment and disability can affect a child’s vulnerability and communication.</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By the end of the course, participants will be able to:	</a:t>
            </a:r>
            <a:endParaRPr lang="en-GB" sz="2000"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Open doors for disabled children and all children</a:t>
            </a:r>
          </a:p>
          <a:p>
            <a:pPr lvl="0"/>
            <a:endParaRPr lang="en-GB" sz="2000" dirty="0">
              <a:latin typeface="Arial" panose="020B0604020202020204" pitchFamily="34" charset="0"/>
              <a:cs typeface="Arial" panose="020B0604020202020204" pitchFamily="34" charset="0"/>
            </a:endParaRPr>
          </a:p>
          <a:p>
            <a:pPr lvl="0"/>
            <a:r>
              <a:rPr lang="en-GB" sz="2000" b="1" dirty="0">
                <a:latin typeface="Arial" panose="020B0604020202020204" pitchFamily="34" charset="0"/>
                <a:cs typeface="Arial" panose="020B0604020202020204" pitchFamily="34" charset="0"/>
              </a:rPr>
              <a:t>All sessions are 9:30am to 12:30PM</a:t>
            </a: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564835556"/>
              </p:ext>
            </p:extLst>
          </p:nvPr>
        </p:nvGraphicFramePr>
        <p:xfrm>
          <a:off x="2120900" y="1057008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June 2023 </a:t>
                      </a:r>
                    </a:p>
                  </a:txBody>
                  <a:tcPr/>
                </a:tc>
                <a:tc>
                  <a:txBody>
                    <a:bodyPr/>
                    <a:lstStyle/>
                    <a:p>
                      <a:r>
                        <a:rPr lang="en-GB" dirty="0"/>
                        <a:t>FULLY BOOKED </a:t>
                      </a:r>
                    </a:p>
                  </a:txBody>
                  <a:tcPr/>
                </a:tc>
                <a:extLst>
                  <a:ext uri="{0D108BD9-81ED-4DB2-BD59-A6C34878D82A}">
                    <a16:rowId xmlns:a16="http://schemas.microsoft.com/office/drawing/2014/main" val="2219186028"/>
                  </a:ext>
                </a:extLst>
              </a:tr>
              <a:tr h="370840">
                <a:tc>
                  <a:txBody>
                    <a:bodyPr/>
                    <a:lstStyle/>
                    <a:p>
                      <a:r>
                        <a:rPr lang="en-GB" dirty="0"/>
                        <a:t>15 September 2023</a:t>
                      </a:r>
                    </a:p>
                  </a:txBody>
                  <a:tcPr/>
                </a:tc>
                <a:tc>
                  <a:txBody>
                    <a:bodyPr/>
                    <a:lstStyle/>
                    <a:p>
                      <a:r>
                        <a:rPr lang="en-GB" dirty="0"/>
                        <a:t>FULLY BOOKED </a:t>
                      </a:r>
                    </a:p>
                  </a:txBody>
                  <a:tcPr/>
                </a:tc>
                <a:extLst>
                  <a:ext uri="{0D108BD9-81ED-4DB2-BD59-A6C34878D82A}">
                    <a16:rowId xmlns:a16="http://schemas.microsoft.com/office/drawing/2014/main" val="2399318794"/>
                  </a:ext>
                </a:extLst>
              </a:tr>
              <a:tr h="370840">
                <a:tc>
                  <a:txBody>
                    <a:bodyPr/>
                    <a:lstStyle/>
                    <a:p>
                      <a:r>
                        <a:rPr lang="en-GB" dirty="0"/>
                        <a:t>25 Jan 2024</a:t>
                      </a:r>
                    </a:p>
                  </a:txBody>
                  <a:tcPr/>
                </a:tc>
                <a:tc>
                  <a:txBody>
                    <a:bodyPr/>
                    <a:lstStyle/>
                    <a:p>
                      <a:r>
                        <a:rPr lang="en-GB" dirty="0"/>
                        <a:t>6 places available </a:t>
                      </a:r>
                    </a:p>
                  </a:txBody>
                  <a:tcPr/>
                </a:tc>
                <a:extLst>
                  <a:ext uri="{0D108BD9-81ED-4DB2-BD59-A6C34878D82A}">
                    <a16:rowId xmlns:a16="http://schemas.microsoft.com/office/drawing/2014/main" val="1653833001"/>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80593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539808"/>
            <a:ext cx="10947400" cy="12834283"/>
          </a:xfrm>
          <a:prstGeom prst="rect">
            <a:avLst/>
          </a:prstGeom>
          <a:noFill/>
        </p:spPr>
        <p:txBody>
          <a:bodyPr wrap="square" rtlCol="0">
            <a:spAutoFit/>
          </a:bodyPr>
          <a:lstStyle/>
          <a:p>
            <a:r>
              <a:rPr lang="en-GB" sz="3200" b="1" dirty="0">
                <a:latin typeface="Arial" panose="020B0604020202020204" pitchFamily="34" charset="0"/>
                <a:cs typeface="Arial" panose="020B0604020202020204" pitchFamily="34" charset="0"/>
              </a:rPr>
              <a:t>Contextual Safeguarding and Intersecting Risks in Adolescents </a:t>
            </a:r>
          </a:p>
          <a:p>
            <a:endParaRPr lang="en-GB" sz="16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Juliette Francis </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All professionals working with children, young people and families </a:t>
            </a:r>
          </a:p>
          <a:p>
            <a:endParaRPr lang="en-GB" sz="2800" b="1"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Timings: 9:30am to 1:30pm </a:t>
            </a:r>
          </a:p>
          <a:p>
            <a:endParaRPr lang="en-GB" sz="2000" dirty="0">
              <a:latin typeface="Arial" panose="020B0604020202020204" pitchFamily="34" charset="0"/>
              <a:cs typeface="Arial" panose="020B0604020202020204" pitchFamily="34" charset="0"/>
            </a:endParaRPr>
          </a:p>
          <a:p>
            <a:pPr algn="l"/>
            <a:r>
              <a:rPr lang="en-GB" b="0" i="0" dirty="0">
                <a:solidFill>
                  <a:srgbClr val="2A2A2A"/>
                </a:solidFill>
                <a:effectLst/>
                <a:latin typeface="Arial" panose="020B0604020202020204" pitchFamily="34" charset="0"/>
              </a:rPr>
              <a:t>Participants will:</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why many adolescents are drawn towards risk-taking behaviour.</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a clear understand of the many factors which are known to contribute towards adolescent vulnerability and heightened risk.</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Consider the messages arising from Child Safeguarding Practice Reviews relating to adolescent risk - particularly that which is extra-familial - and the impact of these messages on practice.</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Explore how unconscious bias impacts on the understanding of risk and safeguarding inequalities when working with adolescents.</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Recognise and respond to the differences and interaction between harm experienced by adolescents including Child Sexual Exploitation, Child Criminal Exploitation.</a:t>
            </a:r>
          </a:p>
          <a:p>
            <a:pPr marL="342900" indent="-342900" algn="l">
              <a:buFont typeface="Arial" panose="020B0604020202020204" pitchFamily="34" charset="0"/>
              <a:buChar char="•"/>
            </a:pPr>
            <a:r>
              <a:rPr lang="en-GB" b="0" i="0" dirty="0">
                <a:solidFill>
                  <a:srgbClr val="2A2A2A"/>
                </a:solidFill>
                <a:effectLst/>
                <a:latin typeface="Arial" panose="020B0604020202020204" pitchFamily="34" charset="0"/>
              </a:rPr>
              <a:t>Develop best practice in relation to working with adolescents who have been groomed or radicalised.</a:t>
            </a:r>
            <a:endParaRPr lang="en-GB" sz="2400" dirty="0">
              <a:solidFill>
                <a:srgbClr val="2A2A2A"/>
              </a:solidFill>
              <a:latin typeface="Arial" panose="020B0604020202020204" pitchFamily="34" charset="0"/>
              <a:cs typeface="Arial" panose="020B0604020202020204" pitchFamily="34" charset="0"/>
            </a:endParaRPr>
          </a:p>
          <a:p>
            <a:pPr algn="ctr"/>
            <a:r>
              <a:rPr lang="en-GB" sz="2800" b="1" dirty="0">
                <a:solidFill>
                  <a:srgbClr val="2A2A2A"/>
                </a:solidFill>
                <a:latin typeface="Arial" panose="020B0604020202020204" pitchFamily="34" charset="0"/>
                <a:cs typeface="Arial" panose="020B0604020202020204" pitchFamily="34" charset="0"/>
              </a:rPr>
              <a:t>VIA MS TEAMS</a:t>
            </a: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endParaRPr lang="en-GB" sz="2800" b="1" dirty="0">
              <a:solidFill>
                <a:srgbClr val="2A2A2A"/>
              </a:solidFill>
              <a:latin typeface="Arial" panose="020B0604020202020204" pitchFamily="34" charset="0"/>
              <a:cs typeface="Arial" panose="020B0604020202020204" pitchFamily="34" charset="0"/>
            </a:endParaRPr>
          </a:p>
          <a:p>
            <a:pPr algn="ctr"/>
            <a:r>
              <a:rPr lang="en-GB" sz="2800" b="1" dirty="0">
                <a:solidFill>
                  <a:srgbClr val="FF0000"/>
                </a:solidFill>
                <a:latin typeface="Arial" panose="020B0604020202020204" pitchFamily="34" charset="0"/>
                <a:cs typeface="Arial" panose="020B0604020202020204" pitchFamily="34" charset="0"/>
              </a:rPr>
              <a:t>IN PERSON- HERTS DEVELOPMENT CENTRE. STEVENAGE</a:t>
            </a:r>
          </a:p>
          <a:p>
            <a:pPr algn="ctr"/>
            <a:endParaRPr lang="en-GB" sz="2800" b="1" dirty="0">
              <a:solidFill>
                <a:srgbClr val="2A2A2A"/>
              </a:solidFill>
              <a:latin typeface="Arial" panose="020B0604020202020204" pitchFamily="34" charset="0"/>
              <a:cs typeface="Arial" panose="020B0604020202020204" pitchFamily="34" charset="0"/>
            </a:endParaRPr>
          </a:p>
          <a:p>
            <a:endParaRPr lang="en-GB" sz="2800" b="1"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algn="ctr"/>
            <a:r>
              <a:rPr lang="en-GB" sz="2800" b="1" dirty="0">
                <a:solidFill>
                  <a:srgbClr val="FF0000"/>
                </a:solidFill>
                <a:latin typeface="Arial" panose="020B0604020202020204" pitchFamily="34" charset="0"/>
                <a:cs typeface="Arial" panose="020B0604020202020204" pitchFamily="34" charset="0"/>
              </a:rPr>
              <a:t>IN PERSON – THE FORUM HEMEL HEMPSTEAD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FC0E555-211E-75FD-6DED-BFF69F5162DA}"/>
              </a:ext>
            </a:extLst>
          </p:cNvPr>
          <p:cNvGraphicFramePr>
            <a:graphicFrameLocks noGrp="1"/>
          </p:cNvGraphicFramePr>
          <p:nvPr>
            <p:extLst>
              <p:ext uri="{D42A27DB-BD31-4B8C-83A1-F6EECF244321}">
                <p14:modId xmlns:p14="http://schemas.microsoft.com/office/powerpoint/2010/main" val="1586316593"/>
              </p:ext>
            </p:extLst>
          </p:nvPr>
        </p:nvGraphicFramePr>
        <p:xfrm>
          <a:off x="2120900" y="9744945"/>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4 July 2023 </a:t>
                      </a:r>
                    </a:p>
                  </a:txBody>
                  <a:tcPr/>
                </a:tc>
                <a:tc>
                  <a:txBody>
                    <a:bodyPr/>
                    <a:lstStyle/>
                    <a:p>
                      <a:endParaRPr lang="en-GB" dirty="0"/>
                    </a:p>
                  </a:txBody>
                  <a:tcPr/>
                </a:tc>
                <a:extLst>
                  <a:ext uri="{0D108BD9-81ED-4DB2-BD59-A6C34878D82A}">
                    <a16:rowId xmlns:a16="http://schemas.microsoft.com/office/drawing/2014/main" val="2219186028"/>
                  </a:ext>
                </a:extLst>
              </a:tr>
              <a:tr h="370840">
                <a:tc>
                  <a:txBody>
                    <a:bodyPr/>
                    <a:lstStyle/>
                    <a:p>
                      <a:r>
                        <a:rPr lang="en-GB" dirty="0"/>
                        <a:t>2 October 2023 </a:t>
                      </a:r>
                    </a:p>
                  </a:txBody>
                  <a:tcPr/>
                </a:tc>
                <a:tc>
                  <a:txBody>
                    <a:bodyPr/>
                    <a:lstStyle/>
                    <a:p>
                      <a:r>
                        <a:rPr lang="en-GB" dirty="0"/>
                        <a:t>FULLY BOOKED </a:t>
                      </a:r>
                    </a:p>
                  </a:txBody>
                  <a:tcPr/>
                </a:tc>
                <a:extLst>
                  <a:ext uri="{0D108BD9-81ED-4DB2-BD59-A6C34878D82A}">
                    <a16:rowId xmlns:a16="http://schemas.microsoft.com/office/drawing/2014/main" val="2399318794"/>
                  </a:ext>
                </a:extLst>
              </a:tr>
              <a:tr h="370840">
                <a:tc>
                  <a:txBody>
                    <a:bodyPr/>
                    <a:lstStyle/>
                    <a:p>
                      <a:r>
                        <a:rPr lang="en-GB" dirty="0"/>
                        <a:t>16 January 2024</a:t>
                      </a:r>
                    </a:p>
                  </a:txBody>
                  <a:tcPr/>
                </a:tc>
                <a:tc>
                  <a:txBody>
                    <a:bodyPr/>
                    <a:lstStyle/>
                    <a:p>
                      <a:r>
                        <a:rPr lang="en-GB" dirty="0"/>
                        <a:t>FULLY BOOKED </a:t>
                      </a:r>
                    </a:p>
                  </a:txBody>
                  <a:tcPr/>
                </a:tc>
                <a:extLst>
                  <a:ext uri="{0D108BD9-81ED-4DB2-BD59-A6C34878D82A}">
                    <a16:rowId xmlns:a16="http://schemas.microsoft.com/office/drawing/2014/main" val="1406561508"/>
                  </a:ext>
                </a:extLst>
              </a:tr>
            </a:tbl>
          </a:graphicData>
        </a:graphic>
      </p:graphicFrame>
      <p:graphicFrame>
        <p:nvGraphicFramePr>
          <p:cNvPr id="4" name="Table 18">
            <a:extLst>
              <a:ext uri="{FF2B5EF4-FFF2-40B4-BE49-F238E27FC236}">
                <a16:creationId xmlns:a16="http://schemas.microsoft.com/office/drawing/2014/main" id="{049A1A55-149E-8D85-270A-DE387FDFF064}"/>
              </a:ext>
            </a:extLst>
          </p:cNvPr>
          <p:cNvGraphicFramePr>
            <a:graphicFrameLocks noGrp="1"/>
          </p:cNvGraphicFramePr>
          <p:nvPr>
            <p:extLst>
              <p:ext uri="{D42A27DB-BD31-4B8C-83A1-F6EECF244321}">
                <p14:modId xmlns:p14="http://schemas.microsoft.com/office/powerpoint/2010/main" val="797987616"/>
              </p:ext>
            </p:extLst>
          </p:nvPr>
        </p:nvGraphicFramePr>
        <p:xfrm>
          <a:off x="2120900" y="12350330"/>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38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168651">
                <a:tc>
                  <a:txBody>
                    <a:bodyPr/>
                    <a:lstStyle/>
                    <a:p>
                      <a:r>
                        <a:rPr lang="en-GB" dirty="0"/>
                        <a:t>5 July 2023</a:t>
                      </a:r>
                    </a:p>
                  </a:txBody>
                  <a:tcPr/>
                </a:tc>
                <a:tc>
                  <a:txBody>
                    <a:bodyPr/>
                    <a:lstStyle/>
                    <a:p>
                      <a:r>
                        <a:rPr lang="en-GB" dirty="0"/>
                        <a:t>FULLY BOOKED </a:t>
                      </a:r>
                    </a:p>
                  </a:txBody>
                  <a:tcPr/>
                </a:tc>
                <a:extLst>
                  <a:ext uri="{0D108BD9-81ED-4DB2-BD59-A6C34878D82A}">
                    <a16:rowId xmlns:a16="http://schemas.microsoft.com/office/drawing/2014/main" val="72114065"/>
                  </a:ext>
                </a:extLst>
              </a:tr>
            </a:tbl>
          </a:graphicData>
        </a:graphic>
      </p:graphicFrame>
      <p:graphicFrame>
        <p:nvGraphicFramePr>
          <p:cNvPr id="8" name="Table 18">
            <a:extLst>
              <a:ext uri="{FF2B5EF4-FFF2-40B4-BE49-F238E27FC236}">
                <a16:creationId xmlns:a16="http://schemas.microsoft.com/office/drawing/2014/main" id="{BA2C0652-A922-D045-8AD2-8A176A421C68}"/>
              </a:ext>
            </a:extLst>
          </p:cNvPr>
          <p:cNvGraphicFramePr>
            <a:graphicFrameLocks noGrp="1"/>
          </p:cNvGraphicFramePr>
          <p:nvPr>
            <p:extLst>
              <p:ext uri="{D42A27DB-BD31-4B8C-83A1-F6EECF244321}">
                <p14:modId xmlns:p14="http://schemas.microsoft.com/office/powerpoint/2010/main" val="946383534"/>
              </p:ext>
            </p:extLst>
          </p:nvPr>
        </p:nvGraphicFramePr>
        <p:xfrm>
          <a:off x="2120900" y="14459691"/>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3844">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168651">
                <a:tc>
                  <a:txBody>
                    <a:bodyPr/>
                    <a:lstStyle/>
                    <a:p>
                      <a:r>
                        <a:rPr lang="en-GB" dirty="0"/>
                        <a:t>21 March 2024</a:t>
                      </a:r>
                    </a:p>
                  </a:txBody>
                  <a:tcPr/>
                </a:tc>
                <a:tc>
                  <a:txBody>
                    <a:bodyPr/>
                    <a:lstStyle/>
                    <a:p>
                      <a:r>
                        <a:rPr lang="en-GB" dirty="0"/>
                        <a:t>Places available </a:t>
                      </a:r>
                    </a:p>
                  </a:txBody>
                  <a:tcPr/>
                </a:tc>
                <a:extLst>
                  <a:ext uri="{0D108BD9-81ED-4DB2-BD59-A6C34878D82A}">
                    <a16:rowId xmlns:a16="http://schemas.microsoft.com/office/drawing/2014/main" val="72114065"/>
                  </a:ext>
                </a:extLst>
              </a:tr>
            </a:tbl>
          </a:graphicData>
        </a:graphic>
      </p:graphicFrame>
    </p:spTree>
    <p:extLst>
      <p:ext uri="{BB962C8B-B14F-4D97-AF65-F5344CB8AC3E}">
        <p14:creationId xmlns:p14="http://schemas.microsoft.com/office/powerpoint/2010/main" val="2252739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8894743"/>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Eating Disorders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This session provides an overview of the types of eating disorders and how they present in children and young people. Attendees will be provided with an overview of the common warning signs of eating disorders in children and young people, both physical and emotional. The session will help improve confidence in attendees to support children and young people by identifying causes, considering the effects of myths and stigma, along with how to have conversations about eating disorders. The session closes by ensuring attendees are aware of the support available for children and young people across Hertfordshire and nationally in the form of support services, apps and websites.</a:t>
            </a:r>
          </a:p>
          <a:p>
            <a:pPr algn="l"/>
            <a:endParaRPr lang="en-GB" b="1" i="0" dirty="0">
              <a:effectLst/>
              <a:latin typeface="Arial" panose="020B0604020202020204" pitchFamily="34" charset="0"/>
              <a:cs typeface="Arial" panose="020B0604020202020204" pitchFamily="34" charset="0"/>
            </a:endParaRPr>
          </a:p>
          <a:p>
            <a:pPr algn="l"/>
            <a:r>
              <a:rPr lang="en-GB" b="0" i="0" dirty="0">
                <a:effectLst/>
                <a:latin typeface="Arial" panose="020B0604020202020204" pitchFamily="34" charset="0"/>
              </a:rPr>
              <a:t>By the end of the session, attendees will be expected to:</a:t>
            </a:r>
          </a:p>
          <a:p>
            <a:pPr algn="l"/>
            <a:endParaRPr lang="en-GB" b="0" i="0" dirty="0">
              <a:effectLst/>
              <a:latin typeface="Arial" panose="020B0604020202020204" pitchFamily="34" charset="0"/>
            </a:endParaRPr>
          </a:p>
          <a:p>
            <a:pPr marL="285750" indent="-285750" algn="l">
              <a:buFont typeface="Arial" panose="020B0604020202020204" pitchFamily="34" charset="0"/>
              <a:buChar char="•"/>
            </a:pPr>
            <a:r>
              <a:rPr lang="en-GB" b="0" i="0" dirty="0">
                <a:effectLst/>
                <a:latin typeface="Arial" panose="020B0604020202020204" pitchFamily="34" charset="0"/>
              </a:rPr>
              <a:t>Have an increased knowledge as to how eating disorders present themselves in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able to spot the warning signs of an eating disorders in children and young people, both physical and emotional</a:t>
            </a:r>
          </a:p>
          <a:p>
            <a:pPr marL="285750" indent="-285750" algn="l">
              <a:buFont typeface="Arial" panose="020B0604020202020204" pitchFamily="34" charset="0"/>
              <a:buChar char="•"/>
            </a:pPr>
            <a:r>
              <a:rPr lang="en-GB" b="0" i="0" dirty="0">
                <a:effectLst/>
                <a:latin typeface="Arial" panose="020B0604020202020204" pitchFamily="34" charset="0"/>
              </a:rPr>
              <a:t>Consider the effect of myths and stigma on how you approach the topic of eating disorders with children and young people</a:t>
            </a:r>
          </a:p>
          <a:p>
            <a:pPr marL="285750" indent="-285750" algn="l">
              <a:buFont typeface="Arial" panose="020B0604020202020204" pitchFamily="34" charset="0"/>
              <a:buChar char="•"/>
            </a:pPr>
            <a:r>
              <a:rPr lang="en-GB" b="0" i="0" dirty="0">
                <a:effectLst/>
                <a:latin typeface="Arial" panose="020B0604020202020204" pitchFamily="34" charset="0"/>
              </a:rPr>
              <a:t>Be more equipped to support children and young people who are at risk of an eating disorder or who have an eating disorder</a:t>
            </a:r>
          </a:p>
          <a:p>
            <a:pPr marL="285750" indent="-285750" algn="l">
              <a:buFont typeface="Arial" panose="020B0604020202020204" pitchFamily="34" charset="0"/>
              <a:buChar char="•"/>
            </a:pPr>
            <a:r>
              <a:rPr lang="en-GB" b="0" i="0" dirty="0">
                <a:effectLst/>
                <a:latin typeface="Arial" panose="020B0604020202020204" pitchFamily="34" charset="0"/>
              </a:rPr>
              <a:t>Have an awareness of further eating disorder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064608568"/>
              </p:ext>
            </p:extLst>
          </p:nvPr>
        </p:nvGraphicFramePr>
        <p:xfrm>
          <a:off x="1737093" y="11799559"/>
          <a:ext cx="8717814" cy="1371600"/>
        </p:xfrm>
        <a:graphic>
          <a:graphicData uri="http://schemas.openxmlformats.org/drawingml/2006/table">
            <a:tbl>
              <a:tblPr firstRow="1" bandRow="1">
                <a:tableStyleId>{5C22544A-7EE6-4342-B048-85BDC9FD1C3A}</a:tableStyleId>
              </a:tblPr>
              <a:tblGrid>
                <a:gridCol w="4358907">
                  <a:extLst>
                    <a:ext uri="{9D8B030D-6E8A-4147-A177-3AD203B41FA5}">
                      <a16:colId xmlns:a16="http://schemas.microsoft.com/office/drawing/2014/main" val="2062508448"/>
                    </a:ext>
                  </a:extLst>
                </a:gridCol>
                <a:gridCol w="4358907">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26 Sept 2023 9:30 to 11:30am</a:t>
                      </a:r>
                    </a:p>
                  </a:txBody>
                  <a:tcPr/>
                </a:tc>
                <a:tc>
                  <a:txBody>
                    <a:bodyPr/>
                    <a:lstStyle/>
                    <a:p>
                      <a:r>
                        <a:rPr lang="en-GB" dirty="0"/>
                        <a:t>Places available </a:t>
                      </a:r>
                    </a:p>
                  </a:txBody>
                  <a:tcPr/>
                </a:tc>
                <a:extLst>
                  <a:ext uri="{0D108BD9-81ED-4DB2-BD59-A6C34878D82A}">
                    <a16:rowId xmlns:a16="http://schemas.microsoft.com/office/drawing/2014/main" val="1070158841"/>
                  </a:ext>
                </a:extLst>
              </a:tr>
              <a:tr h="370840">
                <a:tc>
                  <a:txBody>
                    <a:bodyPr/>
                    <a:lstStyle/>
                    <a:p>
                      <a:r>
                        <a:rPr lang="en-GB" dirty="0"/>
                        <a:t>26 February 2024 1:30 to 3:30pm</a:t>
                      </a:r>
                    </a:p>
                  </a:txBody>
                  <a:tcPr/>
                </a:tc>
                <a:tc>
                  <a:txBody>
                    <a:bodyPr/>
                    <a:lstStyle/>
                    <a:p>
                      <a:r>
                        <a:rPr lang="en-GB" dirty="0"/>
                        <a:t>Places available </a:t>
                      </a:r>
                    </a:p>
                  </a:txBody>
                  <a:tcPr/>
                </a:tc>
                <a:extLst>
                  <a:ext uri="{0D108BD9-81ED-4DB2-BD59-A6C34878D82A}">
                    <a16:rowId xmlns:a16="http://schemas.microsoft.com/office/drawing/2014/main" val="339175428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695174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9202519"/>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Self-harm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provides an overview of types of self-harm and how they present in children and young people. Attendees will be provided with an overview of the common warning signs and causes of self-harm in children and young people. The session will help improve confidence in attendees to support children and young people by identifying causes, considering the effects of myths and stigma, along with how to have conversations about self-harming behaviours. The session closes by ensuring attendees are aware of the support available for children and young people across Hertfordshire and nationally in the form of support services, apps and websites.</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By the end of the session, attendees will be expected to:</a:t>
            </a:r>
          </a:p>
          <a:p>
            <a:pPr algn="l"/>
            <a:endParaRPr lang="en-GB" sz="2000" b="0" i="0" dirty="0">
              <a:solidFill>
                <a:srgbClr val="2A2A2A"/>
              </a:solidFill>
              <a:effectLst/>
              <a:latin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increased knowledge as to how self-harm presents in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able to spot the warning signs of self-harm in children and young people, both physical and emotional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Consider the effect of myths and stigma on how you approach the topic of self-harm with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Be more equipped to support children and young people to manage their self-harming behaviour</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Have an awareness of further self-harm support services, apps or websites for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037802161"/>
              </p:ext>
            </p:extLst>
          </p:nvPr>
        </p:nvGraphicFramePr>
        <p:xfrm>
          <a:off x="2120900" y="1179955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5 October 2023 9:30am</a:t>
                      </a:r>
                    </a:p>
                  </a:txBody>
                  <a:tcPr/>
                </a:tc>
                <a:tc>
                  <a:txBody>
                    <a:bodyPr/>
                    <a:lstStyle/>
                    <a:p>
                      <a:r>
                        <a:rPr lang="en-GB" dirty="0"/>
                        <a:t>Places available </a:t>
                      </a:r>
                    </a:p>
                  </a:txBody>
                  <a:tcPr/>
                </a:tc>
                <a:extLst>
                  <a:ext uri="{0D108BD9-81ED-4DB2-BD59-A6C34878D82A}">
                    <a16:rowId xmlns:a16="http://schemas.microsoft.com/office/drawing/2014/main" val="1510551633"/>
                  </a:ext>
                </a:extLst>
              </a:tr>
              <a:tr h="370840">
                <a:tc>
                  <a:txBody>
                    <a:bodyPr/>
                    <a:lstStyle/>
                    <a:p>
                      <a:r>
                        <a:rPr lang="en-GB" dirty="0"/>
                        <a:t>18 January 2024 9:30am</a:t>
                      </a:r>
                    </a:p>
                  </a:txBody>
                  <a:tcPr/>
                </a:tc>
                <a:tc>
                  <a:txBody>
                    <a:bodyPr/>
                    <a:lstStyle/>
                    <a:p>
                      <a:r>
                        <a:rPr lang="en-GB" dirty="0"/>
                        <a:t>Places available </a:t>
                      </a:r>
                    </a:p>
                  </a:txBody>
                  <a:tcPr/>
                </a:tc>
                <a:extLst>
                  <a:ext uri="{0D108BD9-81ED-4DB2-BD59-A6C34878D82A}">
                    <a16:rowId xmlns:a16="http://schemas.microsoft.com/office/drawing/2014/main" val="1537764137"/>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69508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22300" y="2854369"/>
            <a:ext cx="10947400" cy="634019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LEARNING HUBS </a:t>
            </a:r>
          </a:p>
          <a:p>
            <a:r>
              <a:rPr lang="en-GB" sz="2400" b="1" dirty="0">
                <a:latin typeface="Arial" panose="020B0604020202020204" pitchFamily="34" charset="0"/>
                <a:cs typeface="Arial" panose="020B0604020202020204" pitchFamily="34" charset="0"/>
              </a:rPr>
              <a:t>VIOLENCE AGAINST WOMEN &amp; GIRLS (VAWG)</a:t>
            </a:r>
          </a:p>
          <a:p>
            <a:endParaRPr lang="en-GB" sz="1600" b="1" dirty="0">
              <a:solidFill>
                <a:srgbClr val="C00000"/>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Audience: All Professionals working with adults, children, young people and families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Facilitators: Beacon and HCC Strategic Partnership Team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Sessions will include: </a:t>
            </a:r>
          </a:p>
          <a:p>
            <a:endParaRPr lang="en-GB"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Overview of Beacon, including remit, referrals pathway, support provided</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Harmful Sexual Behaviours: delivered by a Children’s ISVA, covering language, technology, school culture, case study,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Harmful Sexual Behaviours: delivered by an Adult Sexual Violence Specialists, covering misogyny, how we contribute to rap culture, systemic issues, case study,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Lived experience talk from a sexual violence survivor</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How best to support survivors and how we can keep women and girls safe e.g., safety planning, specialist organisations, managing disclosures, etc.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Hertfordshire’s approach to VAWG </a:t>
            </a:r>
          </a:p>
          <a:p>
            <a:endParaRPr lang="en-GB" sz="1400"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F9250367-041D-5651-6626-4DAF538C0EEB}"/>
              </a:ext>
            </a:extLst>
          </p:cNvPr>
          <p:cNvGraphicFramePr>
            <a:graphicFrameLocks noGrp="1"/>
          </p:cNvGraphicFramePr>
          <p:nvPr>
            <p:extLst>
              <p:ext uri="{D42A27DB-BD31-4B8C-83A1-F6EECF244321}">
                <p14:modId xmlns:p14="http://schemas.microsoft.com/office/powerpoint/2010/main" val="3017459930"/>
              </p:ext>
            </p:extLst>
          </p:nvPr>
        </p:nvGraphicFramePr>
        <p:xfrm>
          <a:off x="857250" y="10098446"/>
          <a:ext cx="10477500" cy="1828800"/>
        </p:xfrm>
        <a:graphic>
          <a:graphicData uri="http://schemas.openxmlformats.org/drawingml/2006/table">
            <a:tbl>
              <a:tblPr firstRow="1" bandRow="1">
                <a:tableStyleId>{5C22544A-7EE6-4342-B048-85BDC9FD1C3A}</a:tableStyleId>
              </a:tblPr>
              <a:tblGrid>
                <a:gridCol w="6743700">
                  <a:extLst>
                    <a:ext uri="{9D8B030D-6E8A-4147-A177-3AD203B41FA5}">
                      <a16:colId xmlns:a16="http://schemas.microsoft.com/office/drawing/2014/main" val="2062508448"/>
                    </a:ext>
                  </a:extLst>
                </a:gridCol>
                <a:gridCol w="37338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solidFill>
                            <a:schemeClr val="tx1"/>
                          </a:solidFill>
                        </a:rPr>
                        <a:t>12 June 2023 10am – online</a:t>
                      </a:r>
                    </a:p>
                  </a:txBody>
                  <a:tcPr/>
                </a:tc>
                <a:tc>
                  <a:txBody>
                    <a:bodyPr/>
                    <a:lstStyle/>
                    <a:p>
                      <a:r>
                        <a:rPr lang="en-GB" dirty="0"/>
                        <a:t>Places available </a:t>
                      </a:r>
                    </a:p>
                  </a:txBody>
                  <a:tcPr/>
                </a:tc>
                <a:extLst>
                  <a:ext uri="{0D108BD9-81ED-4DB2-BD59-A6C34878D82A}">
                    <a16:rowId xmlns:a16="http://schemas.microsoft.com/office/drawing/2014/main" val="1778982477"/>
                  </a:ext>
                </a:extLst>
              </a:tr>
              <a:tr h="370840">
                <a:tc>
                  <a:txBody>
                    <a:bodyPr/>
                    <a:lstStyle/>
                    <a:p>
                      <a:r>
                        <a:rPr lang="en-GB" dirty="0">
                          <a:solidFill>
                            <a:schemeClr val="tx1"/>
                          </a:solidFill>
                        </a:rPr>
                        <a:t>20 June 2023 10am – online</a:t>
                      </a:r>
                    </a:p>
                  </a:txBody>
                  <a:tcPr/>
                </a:tc>
                <a:tc>
                  <a:txBody>
                    <a:bodyPr/>
                    <a:lstStyle/>
                    <a:p>
                      <a:r>
                        <a:rPr lang="en-GB" dirty="0"/>
                        <a:t>Places available </a:t>
                      </a:r>
                    </a:p>
                  </a:txBody>
                  <a:tcPr/>
                </a:tc>
                <a:extLst>
                  <a:ext uri="{0D108BD9-81ED-4DB2-BD59-A6C34878D82A}">
                    <a16:rowId xmlns:a16="http://schemas.microsoft.com/office/drawing/2014/main" val="337087431"/>
                  </a:ext>
                </a:extLst>
              </a:tr>
              <a:tr h="370840">
                <a:tc>
                  <a:txBody>
                    <a:bodyPr/>
                    <a:lstStyle/>
                    <a:p>
                      <a:r>
                        <a:rPr lang="en-GB" dirty="0">
                          <a:solidFill>
                            <a:schemeClr val="tx1"/>
                          </a:solidFill>
                        </a:rPr>
                        <a:t>22 June 2023 2pm – online</a:t>
                      </a:r>
                    </a:p>
                  </a:txBody>
                  <a:tcPr/>
                </a:tc>
                <a:tc>
                  <a:txBody>
                    <a:bodyPr/>
                    <a:lstStyle/>
                    <a:p>
                      <a:r>
                        <a:rPr lang="en-GB" dirty="0"/>
                        <a:t>Places available </a:t>
                      </a:r>
                    </a:p>
                  </a:txBody>
                  <a:tcPr/>
                </a:tc>
                <a:extLst>
                  <a:ext uri="{0D108BD9-81ED-4DB2-BD59-A6C34878D82A}">
                    <a16:rowId xmlns:a16="http://schemas.microsoft.com/office/drawing/2014/main" val="3025208934"/>
                  </a:ext>
                </a:extLst>
              </a:tr>
            </a:tbl>
          </a:graphicData>
        </a:graphic>
      </p:graphicFrame>
      <p:sp>
        <p:nvSpPr>
          <p:cNvPr id="7" name="Rectangle: Rounded Corners 6">
            <a:extLst>
              <a:ext uri="{FF2B5EF4-FFF2-40B4-BE49-F238E27FC236}">
                <a16:creationId xmlns:a16="http://schemas.microsoft.com/office/drawing/2014/main" id="{E3DCE36C-80F4-721F-C6D4-58B1951E0B38}"/>
              </a:ext>
            </a:extLst>
          </p:cNvPr>
          <p:cNvSpPr/>
          <p:nvPr/>
        </p:nvSpPr>
        <p:spPr>
          <a:xfrm>
            <a:off x="20320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19223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711200" y="2968001"/>
            <a:ext cx="10947400" cy="10002738"/>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Anxiety in Children and Young People </a:t>
            </a:r>
          </a:p>
          <a:p>
            <a:endParaRPr lang="en-GB"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Facilitator: Herts MIND </a:t>
            </a:r>
          </a:p>
          <a:p>
            <a:pPr algn="l"/>
            <a:endParaRPr lang="en-GB" sz="2800" b="1" dirty="0">
              <a:latin typeface="Arial" panose="020B0604020202020204" pitchFamily="34" charset="0"/>
              <a:cs typeface="Arial" panose="020B0604020202020204" pitchFamily="34" charset="0"/>
            </a:endParaRPr>
          </a:p>
          <a:p>
            <a:pPr algn="l"/>
            <a:r>
              <a:rPr lang="en-GB" sz="2400" b="0" i="0" dirty="0">
                <a:effectLst/>
                <a:latin typeface="Arial" panose="020B0604020202020204" pitchFamily="34" charset="0"/>
              </a:rPr>
              <a:t>This session provides an overview of the types of anxiety conditions and how they present in children and young people. Attendees will be provided with an overview of the common warning signs of anxiety in children and young people, as well as common causes. The session will help improve confidence in attendees around supporting children and young people to manage their anxiety. The session closes by ensuring attendees are aware of the support available for children and young people across Hertfordshire and nationally in the form of support services, apps and websites.</a:t>
            </a:r>
          </a:p>
          <a:p>
            <a:pPr algn="l"/>
            <a:endParaRPr lang="en-GB" sz="2400" dirty="0">
              <a:latin typeface="Arial" panose="020B0604020202020204" pitchFamily="34" charset="0"/>
            </a:endParaRPr>
          </a:p>
          <a:p>
            <a:pPr algn="l"/>
            <a:r>
              <a:rPr lang="en-GB" sz="2400" b="0" i="0" dirty="0">
                <a:effectLst/>
                <a:latin typeface="Arial" panose="020B0604020202020204" pitchFamily="34" charset="0"/>
              </a:rPr>
              <a:t>By the end of the session, attendees will be expected to:</a:t>
            </a:r>
          </a:p>
          <a:p>
            <a:pPr algn="l"/>
            <a:endParaRPr lang="en-GB" sz="2400" b="0" i="0" dirty="0">
              <a:effectLst/>
              <a:latin typeface="Arial" panose="020B0604020202020204" pitchFamily="34" charset="0"/>
            </a:endParaRPr>
          </a:p>
          <a:p>
            <a:pPr marL="342900" indent="-342900" algn="l">
              <a:buFont typeface="Arial" panose="020B0604020202020204" pitchFamily="34" charset="0"/>
              <a:buChar char="•"/>
            </a:pPr>
            <a:r>
              <a:rPr lang="en-GB" sz="2400" b="0" i="0" dirty="0">
                <a:effectLst/>
                <a:latin typeface="Arial" panose="020B0604020202020204" pitchFamily="34" charset="0"/>
              </a:rPr>
              <a:t>Have an increased knowledge as to what anxiety is and how it presents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Spot the warning signs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Identify the causes of anxiety in children and young people</a:t>
            </a:r>
          </a:p>
          <a:p>
            <a:pPr marL="342900" indent="-342900" algn="l">
              <a:buFont typeface="Arial" panose="020B0604020202020204" pitchFamily="34" charset="0"/>
              <a:buChar char="•"/>
            </a:pPr>
            <a:r>
              <a:rPr lang="en-GB" sz="2400" b="0" i="0" dirty="0">
                <a:effectLst/>
                <a:latin typeface="Arial" panose="020B0604020202020204" pitchFamily="34" charset="0"/>
              </a:rPr>
              <a:t>Be more equipped to support children and young people to manage anxiety</a:t>
            </a:r>
          </a:p>
          <a:p>
            <a:pPr marL="342900" indent="-342900" algn="l">
              <a:buFont typeface="Arial" panose="020B0604020202020204" pitchFamily="34" charset="0"/>
              <a:buChar char="•"/>
            </a:pPr>
            <a:r>
              <a:rPr lang="en-GB" sz="2400" b="0" i="0" dirty="0">
                <a:effectLst/>
                <a:latin typeface="Arial" panose="020B0604020202020204" pitchFamily="34" charset="0"/>
              </a:rPr>
              <a:t>Have an awareness of further anxiety services, apps or websites to support children and young people</a:t>
            </a:r>
          </a:p>
          <a:p>
            <a:pPr algn="l"/>
            <a:endParaRPr lang="en-GB" sz="2800" dirty="0">
              <a:latin typeface="Arial" panose="020B0604020202020204" pitchFamily="34" charset="0"/>
            </a:endParaRPr>
          </a:p>
          <a:p>
            <a:pPr algn="l"/>
            <a:r>
              <a:rPr lang="en-GB" sz="2800" b="1" i="0" dirty="0">
                <a:effectLst/>
                <a:latin typeface="Arial" panose="020B0604020202020204" pitchFamily="34" charset="0"/>
              </a:rPr>
              <a:t>All sessions are 2hrs</a:t>
            </a: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163243339"/>
              </p:ext>
            </p:extLst>
          </p:nvPr>
        </p:nvGraphicFramePr>
        <p:xfrm>
          <a:off x="2120900" y="12480279"/>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21 Sept 2023 1:30pm</a:t>
                      </a:r>
                    </a:p>
                  </a:txBody>
                  <a:tcPr/>
                </a:tc>
                <a:tc>
                  <a:txBody>
                    <a:bodyPr/>
                    <a:lstStyle/>
                    <a:p>
                      <a:r>
                        <a:rPr lang="en-GB" dirty="0"/>
                        <a:t>Places available </a:t>
                      </a:r>
                    </a:p>
                  </a:txBody>
                  <a:tcPr/>
                </a:tc>
                <a:extLst>
                  <a:ext uri="{0D108BD9-81ED-4DB2-BD59-A6C34878D82A}">
                    <a16:rowId xmlns:a16="http://schemas.microsoft.com/office/drawing/2014/main" val="3980628194"/>
                  </a:ext>
                </a:extLst>
              </a:tr>
              <a:tr h="370840">
                <a:tc>
                  <a:txBody>
                    <a:bodyPr/>
                    <a:lstStyle/>
                    <a:p>
                      <a:r>
                        <a:rPr lang="en-GB" dirty="0"/>
                        <a:t>12 March 2024 1:30pm</a:t>
                      </a:r>
                    </a:p>
                  </a:txBody>
                  <a:tcPr/>
                </a:tc>
                <a:tc>
                  <a:txBody>
                    <a:bodyPr/>
                    <a:lstStyle/>
                    <a:p>
                      <a:r>
                        <a:rPr lang="en-GB" dirty="0"/>
                        <a:t>Places available </a:t>
                      </a:r>
                    </a:p>
                  </a:txBody>
                  <a:tcPr/>
                </a:tc>
                <a:extLst>
                  <a:ext uri="{0D108BD9-81ED-4DB2-BD59-A6C34878D82A}">
                    <a16:rowId xmlns:a16="http://schemas.microsoft.com/office/drawing/2014/main" val="2337880415"/>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291316" y="14465443"/>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812474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325082"/>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Introduction to Mental Health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children and young people (age groups primary  years 5 and 6, secondary schools and colleges)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Facilitator: </a:t>
            </a:r>
          </a:p>
          <a:p>
            <a:r>
              <a:rPr lang="en-GB" sz="2400" dirty="0">
                <a:latin typeface="Arial" panose="020B0604020202020204" pitchFamily="34" charset="0"/>
                <a:cs typeface="Arial" panose="020B0604020202020204" pitchFamily="34" charset="0"/>
              </a:rPr>
              <a:t>Herts Minds </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endParaRPr lang="en-GB" sz="1600" b="1"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This session provides a universal introduction to mental health by increasing knowledge of how mental health relates to everyone. Individuals will be provided an overview of common mental health issues including, prevalence, signs and how they can affect young people. The session covers stigma and will help improve confidence in attendees around talking about mental health. The session closes with a brief overview of the 5-W2WB and makes attendees aware of the support available across Hertfordshire. This session is versatile in the audiences it may be tailored for.</a:t>
            </a: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311633110"/>
              </p:ext>
            </p:extLst>
          </p:nvPr>
        </p:nvGraphicFramePr>
        <p:xfrm>
          <a:off x="2057400" y="10919050"/>
          <a:ext cx="8128000" cy="1737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6 November 2023 1 to 2:30pm</a:t>
                      </a:r>
                    </a:p>
                  </a:txBody>
                  <a:tcPr/>
                </a:tc>
                <a:tc>
                  <a:txBody>
                    <a:bodyPr/>
                    <a:lstStyle/>
                    <a:p>
                      <a:r>
                        <a:rPr lang="en-GB" dirty="0"/>
                        <a:t>Places available </a:t>
                      </a:r>
                    </a:p>
                  </a:txBody>
                  <a:tcPr/>
                </a:tc>
                <a:extLst>
                  <a:ext uri="{0D108BD9-81ED-4DB2-BD59-A6C34878D82A}">
                    <a16:rowId xmlns:a16="http://schemas.microsoft.com/office/drawing/2014/main" val="3373603530"/>
                  </a:ext>
                </a:extLst>
              </a:tr>
              <a:tr h="370840">
                <a:tc>
                  <a:txBody>
                    <a:bodyPr/>
                    <a:lstStyle/>
                    <a:p>
                      <a:r>
                        <a:rPr lang="en-GB" dirty="0"/>
                        <a:t>30 January 2024 10am to 11:30am</a:t>
                      </a:r>
                    </a:p>
                  </a:txBody>
                  <a:tcPr/>
                </a:tc>
                <a:tc>
                  <a:txBody>
                    <a:bodyPr/>
                    <a:lstStyle/>
                    <a:p>
                      <a:r>
                        <a:rPr lang="en-GB" dirty="0"/>
                        <a:t>Places available </a:t>
                      </a:r>
                    </a:p>
                  </a:txBody>
                  <a:tcPr/>
                </a:tc>
                <a:extLst>
                  <a:ext uri="{0D108BD9-81ED-4DB2-BD59-A6C34878D82A}">
                    <a16:rowId xmlns:a16="http://schemas.microsoft.com/office/drawing/2014/main" val="3775701702"/>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037891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6586418"/>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Adolescent Neglect </a:t>
            </a:r>
          </a:p>
          <a:p>
            <a:endParaRPr lang="en-GB" sz="16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Target Audience: </a:t>
            </a:r>
          </a:p>
          <a:p>
            <a:r>
              <a:rPr lang="en-GB" sz="2400" dirty="0">
                <a:latin typeface="Arial" panose="020B0604020202020204" pitchFamily="34" charset="0"/>
                <a:cs typeface="Arial" panose="020B0604020202020204" pitchFamily="34" charset="0"/>
              </a:rPr>
              <a:t>Practitioners working with young people</a:t>
            </a:r>
          </a:p>
          <a:p>
            <a:endParaRPr lang="en-GB" sz="2400"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Overview: </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Develop a clear understand of what is mean by “adolescent neglect” and the different types of neglect that may be experienced by teenagers: educational; emotional; physical; supervisory and medical.</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Recognise and respond to indicators.</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Consider the messages arising from Child Safeguarding Practice Reviews relating to adolescent neglect.</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Explore how the terminology used in relation to neglect can impact on identification, assessment and intervention. For example, differing perceptions of concepts such as persistent, severe and acceptable.  </a:t>
            </a:r>
          </a:p>
          <a:p>
            <a:pPr marL="285750" indent="-285750" algn="l">
              <a:buFont typeface="Arial" panose="020B0604020202020204" pitchFamily="34" charset="0"/>
              <a:buChar char="•"/>
            </a:pPr>
            <a:r>
              <a:rPr lang="en-GB" sz="2400" b="0" i="0" dirty="0">
                <a:solidFill>
                  <a:srgbClr val="2A2A2A"/>
                </a:solidFill>
                <a:effectLst/>
                <a:latin typeface="Arial" panose="020B0604020202020204" pitchFamily="34" charset="0"/>
              </a:rPr>
              <a:t>Develop best practice in relation to adolescent neglect.</a:t>
            </a: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217498067"/>
              </p:ext>
            </p:extLst>
          </p:nvPr>
        </p:nvGraphicFramePr>
        <p:xfrm>
          <a:off x="2057400" y="10919050"/>
          <a:ext cx="8128000" cy="9144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June 2023 10 to 11am</a:t>
                      </a:r>
                    </a:p>
                  </a:txBody>
                  <a:tcPr/>
                </a:tc>
                <a:tc>
                  <a:txBody>
                    <a:bodyPr/>
                    <a:lstStyle/>
                    <a:p>
                      <a:r>
                        <a:rPr lang="en-GB" dirty="0"/>
                        <a:t>Places available </a:t>
                      </a:r>
                    </a:p>
                  </a:txBody>
                  <a:tcPr/>
                </a:tc>
                <a:extLst>
                  <a:ext uri="{0D108BD9-81ED-4DB2-BD59-A6C34878D82A}">
                    <a16:rowId xmlns:a16="http://schemas.microsoft.com/office/drawing/2014/main" val="1172653524"/>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1674173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8679299"/>
          </a:xfrm>
          <a:prstGeom prst="rect">
            <a:avLst/>
          </a:prstGeom>
          <a:noFill/>
        </p:spPr>
        <p:txBody>
          <a:bodyPr wrap="square" rtlCol="0">
            <a:spAutoFit/>
          </a:bodyPr>
          <a:lstStyle/>
          <a:p>
            <a:r>
              <a:rPr lang="en-GB" sz="5400" b="1" dirty="0">
                <a:latin typeface="Arial" panose="020B0604020202020204" pitchFamily="34" charset="0"/>
                <a:cs typeface="Arial" panose="020B0604020202020204" pitchFamily="34" charset="0"/>
              </a:rPr>
              <a:t>Safeguarding Vulnerable Groups</a:t>
            </a:r>
          </a:p>
          <a:p>
            <a:r>
              <a:rPr lang="en-GB" sz="2400" b="1" dirty="0">
                <a:latin typeface="Arial" panose="020B0604020202020204" pitchFamily="34" charset="0"/>
                <a:cs typeface="Arial" panose="020B0604020202020204" pitchFamily="34" charset="0"/>
              </a:rPr>
              <a:t>This training is a full day course – 10am to 2:45pm </a:t>
            </a:r>
            <a:endParaRPr lang="en-GB" sz="20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This is a multi-agency course giving practitioners from a range of agencies the opportunity to consider and discuss safeguarding issues that arise for vulnerable children and young people.</a:t>
            </a:r>
          </a:p>
          <a:p>
            <a:endParaRPr lang="en-GB" sz="2000" dirty="0">
              <a:solidFill>
                <a:srgbClr val="2A2A2A"/>
              </a:solidFill>
              <a:latin typeface="Arial" panose="020B0604020202020204" pitchFamily="34" charset="0"/>
              <a:cs typeface="Arial" panose="020B0604020202020204" pitchFamily="34" charset="0"/>
            </a:endParaRPr>
          </a:p>
          <a:p>
            <a:r>
              <a:rPr lang="en-GB" sz="2000" dirty="0">
                <a:solidFill>
                  <a:srgbClr val="2A2A2A"/>
                </a:solidFill>
                <a:latin typeface="Arial" panose="020B0604020202020204" pitchFamily="34" charset="0"/>
                <a:cs typeface="Arial" panose="020B0604020202020204" pitchFamily="34" charset="0"/>
              </a:rPr>
              <a:t>Learning Outcomes: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be able to recognise the categories of abuse and the impact that abuse has on vulnerable children and young people, including a particular focus on neglect and early help</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increase knowledge regarding the prevalence of the abuse of vulnerable children and young people</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raise awareness of the issues particular to working with children who have a disability</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understand the responses required from professionals and others involved with vulnerable children and young people in order to adequately protect them</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some of the barriers to detection and disclosure of the abuse of children and young people with disabilities</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to consider the findings of recent reviews, both locally and nationally, as well as key legislation and guidance and how this impacts on practice</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2836887890"/>
              </p:ext>
            </p:extLst>
          </p:nvPr>
        </p:nvGraphicFramePr>
        <p:xfrm>
          <a:off x="2032000" y="11730745"/>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12 July 2023</a:t>
                      </a:r>
                    </a:p>
                  </a:txBody>
                  <a:tcPr/>
                </a:tc>
                <a:tc>
                  <a:txBody>
                    <a:bodyPr/>
                    <a:lstStyle/>
                    <a:p>
                      <a:r>
                        <a:rPr lang="en-GB" dirty="0"/>
                        <a:t>Places available </a:t>
                      </a:r>
                    </a:p>
                  </a:txBody>
                  <a:tcPr/>
                </a:tc>
                <a:extLst>
                  <a:ext uri="{0D108BD9-81ED-4DB2-BD59-A6C34878D82A}">
                    <a16:rowId xmlns:a16="http://schemas.microsoft.com/office/drawing/2014/main" val="1172653524"/>
                  </a:ext>
                </a:extLst>
              </a:tr>
              <a:tr h="370840">
                <a:tc>
                  <a:txBody>
                    <a:bodyPr/>
                    <a:lstStyle/>
                    <a:p>
                      <a:r>
                        <a:rPr lang="en-GB" dirty="0"/>
                        <a:t>13 </a:t>
                      </a:r>
                      <a:r>
                        <a:rPr lang="en-GB"/>
                        <a:t>February 2024</a:t>
                      </a:r>
                      <a:endParaRPr lang="en-GB" dirty="0"/>
                    </a:p>
                  </a:txBody>
                  <a:tcPr/>
                </a:tc>
                <a:tc>
                  <a:txBody>
                    <a:bodyPr/>
                    <a:lstStyle/>
                    <a:p>
                      <a:r>
                        <a:rPr lang="en-GB" dirty="0"/>
                        <a:t>Places available </a:t>
                      </a:r>
                    </a:p>
                  </a:txBody>
                  <a:tcPr/>
                </a:tc>
                <a:extLst>
                  <a:ext uri="{0D108BD9-81ED-4DB2-BD59-A6C34878D82A}">
                    <a16:rowId xmlns:a16="http://schemas.microsoft.com/office/drawing/2014/main" val="2137535243"/>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64072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7786747"/>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Lunch &amp; Learn </a:t>
            </a:r>
          </a:p>
          <a:p>
            <a:r>
              <a:rPr lang="en-GB" sz="4000" b="1" dirty="0">
                <a:latin typeface="Arial" panose="020B0604020202020204" pitchFamily="34" charset="0"/>
                <a:cs typeface="Arial" panose="020B0604020202020204" pitchFamily="34" charset="0"/>
              </a:rPr>
              <a:t>Multi Agency Contextual Safeguarding (MACE) Panel</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Facilitators: </a:t>
            </a:r>
          </a:p>
          <a:p>
            <a:r>
              <a:rPr lang="en-GB" sz="2000" dirty="0">
                <a:latin typeface="Arial" panose="020B0604020202020204" pitchFamily="34" charset="0"/>
                <a:cs typeface="Arial" panose="020B0604020202020204" pitchFamily="34" charset="0"/>
              </a:rPr>
              <a:t>MACE Panel Chairs </a:t>
            </a: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p>
          <a:p>
            <a:endParaRPr lang="en-GB" sz="2000" dirty="0">
              <a:solidFill>
                <a:srgbClr val="2A2A2A"/>
              </a:solidFill>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To raise awareness of MACE Panel, explain what the structure of MACE is, how referrals are received and to emphasise the joint responsibilities in relation to safeguarding and preventing exploitation of children. There will be a brief explanation of contextualised approaches and extra familial harm. With one / two case studies which demonstrates how a multi-agency approach works in this context.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All sessions start at 1pm and last for one hour </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639307002"/>
              </p:ext>
            </p:extLst>
          </p:nvPr>
        </p:nvGraphicFramePr>
        <p:xfrm>
          <a:off x="2032000" y="10369323"/>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27 June 2023 </a:t>
                      </a:r>
                    </a:p>
                  </a:txBody>
                  <a:tcPr/>
                </a:tc>
                <a:tc>
                  <a:txBody>
                    <a:bodyPr/>
                    <a:lstStyle/>
                    <a:p>
                      <a:r>
                        <a:rPr lang="en-GB" dirty="0"/>
                        <a:t>Places available </a:t>
                      </a:r>
                    </a:p>
                  </a:txBody>
                  <a:tcPr/>
                </a:tc>
                <a:extLst>
                  <a:ext uri="{0D108BD9-81ED-4DB2-BD59-A6C34878D82A}">
                    <a16:rowId xmlns:a16="http://schemas.microsoft.com/office/drawing/2014/main" val="2137535243"/>
                  </a:ext>
                </a:extLst>
              </a:tr>
              <a:tr h="370840">
                <a:tc>
                  <a:txBody>
                    <a:bodyPr/>
                    <a:lstStyle/>
                    <a:p>
                      <a:r>
                        <a:rPr lang="en-GB" dirty="0"/>
                        <a:t>18 July 2023 </a:t>
                      </a:r>
                    </a:p>
                  </a:txBody>
                  <a:tcPr/>
                </a:tc>
                <a:tc>
                  <a:txBody>
                    <a:bodyPr/>
                    <a:lstStyle/>
                    <a:p>
                      <a:r>
                        <a:rPr lang="en-GB" dirty="0"/>
                        <a:t>Places available </a:t>
                      </a:r>
                    </a:p>
                  </a:txBody>
                  <a:tcPr/>
                </a:tc>
                <a:extLst>
                  <a:ext uri="{0D108BD9-81ED-4DB2-BD59-A6C34878D82A}">
                    <a16:rowId xmlns:a16="http://schemas.microsoft.com/office/drawing/2014/main" val="4062274878"/>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020780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43B9FD03-E0F0-4DFD-8461-9CFD7A6F2DD3}"/>
              </a:ext>
            </a:extLst>
          </p:cNvPr>
          <p:cNvSpPr txBox="1"/>
          <p:nvPr/>
        </p:nvSpPr>
        <p:spPr>
          <a:xfrm>
            <a:off x="673100" y="3051446"/>
            <a:ext cx="10947400" cy="9017853"/>
          </a:xfrm>
          <a:prstGeom prst="rect">
            <a:avLst/>
          </a:prstGeom>
          <a:noFill/>
        </p:spPr>
        <p:txBody>
          <a:bodyPr wrap="square" rtlCol="0">
            <a:spAutoFit/>
          </a:bodyPr>
          <a:lstStyle/>
          <a:p>
            <a:r>
              <a:rPr lang="en-GB" sz="4000" b="1" dirty="0">
                <a:latin typeface="Arial" panose="020B0604020202020204" pitchFamily="34" charset="0"/>
                <a:cs typeface="Arial" panose="020B0604020202020204" pitchFamily="34" charset="0"/>
              </a:rPr>
              <a:t>Lunch &amp; Learn </a:t>
            </a:r>
          </a:p>
          <a:p>
            <a:r>
              <a:rPr lang="en-GB" sz="4000" b="1" dirty="0">
                <a:latin typeface="Arial" panose="020B0604020202020204" pitchFamily="34" charset="0"/>
                <a:cs typeface="Arial" panose="020B0604020202020204" pitchFamily="34" charset="0"/>
              </a:rPr>
              <a:t>Parental Consent </a:t>
            </a:r>
          </a:p>
          <a:p>
            <a:endParaRPr lang="en-GB" sz="16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 </a:t>
            </a:r>
          </a:p>
          <a:p>
            <a:r>
              <a:rPr lang="en-GB" sz="2000" dirty="0">
                <a:latin typeface="Arial" panose="020B0604020202020204" pitchFamily="34" charset="0"/>
                <a:cs typeface="Arial" panose="020B0604020202020204" pitchFamily="34" charset="0"/>
              </a:rPr>
              <a:t>Practitioners working with children, young people and families </a:t>
            </a: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Facilitators: </a:t>
            </a:r>
          </a:p>
          <a:p>
            <a:r>
              <a:rPr lang="en-GB" sz="2000" dirty="0">
                <a:latin typeface="Arial" panose="020B0604020202020204" pitchFamily="34" charset="0"/>
                <a:cs typeface="Arial" panose="020B0604020202020204" pitchFamily="34" charset="0"/>
              </a:rPr>
              <a:t>Managers from the Gateway - </a:t>
            </a:r>
            <a:r>
              <a:rPr lang="en-GB" sz="2000" b="0" i="0" dirty="0">
                <a:solidFill>
                  <a:srgbClr val="2A2A2A"/>
                </a:solidFill>
                <a:effectLst/>
                <a:latin typeface="Arial" panose="020B0604020202020204" pitchFamily="34" charset="0"/>
              </a:rPr>
              <a:t>Maggie Wiggins, Hanna Mash, Claire Larkins and Claire Wentworth</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i="0" dirty="0">
                <a:solidFill>
                  <a:srgbClr val="2A2A2A"/>
                </a:solidFill>
                <a:effectLst/>
                <a:latin typeface="Arial" panose="020B0604020202020204" pitchFamily="34" charset="0"/>
              </a:rPr>
              <a:t>Aim of the Course:</a:t>
            </a:r>
            <a:r>
              <a:rPr lang="en-GB" sz="2000" b="0" i="0" dirty="0">
                <a:solidFill>
                  <a:srgbClr val="2A2A2A"/>
                </a:solidFill>
                <a:effectLst/>
                <a:latin typeface="Arial" panose="020B0604020202020204" pitchFamily="34" charset="0"/>
              </a:rPr>
              <a:t> </a:t>
            </a:r>
          </a:p>
          <a:p>
            <a:endParaRPr lang="en-GB" sz="2000" dirty="0">
              <a:solidFill>
                <a:srgbClr val="2A2A2A"/>
              </a:solidFill>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The multi-agency Gateway is Hertfordshire’s ‘front door’ to children’s intensive early help, social work support and child protection services.  </a:t>
            </a:r>
          </a:p>
          <a:p>
            <a:pPr marL="342900" indent="-342900">
              <a:buFont typeface="Arial" panose="020B0604020202020204" pitchFamily="34" charset="0"/>
              <a:buChar char="•"/>
            </a:pPr>
            <a:r>
              <a:rPr lang="en-GB" sz="2000" b="0" i="0" dirty="0">
                <a:solidFill>
                  <a:srgbClr val="2A2A2A"/>
                </a:solidFill>
                <a:effectLst/>
                <a:latin typeface="Arial" panose="020B0604020202020204" pitchFamily="34" charset="0"/>
              </a:rPr>
              <a:t>Topics included are: enabling families to agree to work with Children’s Services, managing difficult conversations and resistance, when to gain parental consent and how to make a Childrens Services referral.</a:t>
            </a:r>
          </a:p>
          <a:p>
            <a:pPr marL="342900" indent="-342900" algn="l">
              <a:buFont typeface="Arial" panose="020B0604020202020204" pitchFamily="34" charset="0"/>
              <a:buChar char="•"/>
            </a:pPr>
            <a:r>
              <a:rPr lang="en-GB" sz="2000" b="0" i="0" dirty="0">
                <a:solidFill>
                  <a:srgbClr val="2A2A2A"/>
                </a:solidFill>
                <a:effectLst/>
                <a:latin typeface="Arial" panose="020B0604020202020204" pitchFamily="34" charset="0"/>
              </a:rPr>
              <a:t>The main discussion will be around consent, which will incorporate the 7 minute Briefing - Parental Consent</a:t>
            </a:r>
            <a:br>
              <a:rPr lang="en-GB" sz="2000" b="0" i="0" dirty="0">
                <a:solidFill>
                  <a:srgbClr val="2A2A2A"/>
                </a:solidFill>
                <a:effectLst/>
                <a:latin typeface="Arial" panose="020B0604020202020204" pitchFamily="34" charset="0"/>
              </a:rPr>
            </a:br>
            <a:r>
              <a:rPr lang="en-GB" sz="2000" b="0" i="0" dirty="0">
                <a:solidFill>
                  <a:srgbClr val="2A2A2A"/>
                </a:solidFill>
                <a:effectLst/>
                <a:latin typeface="Arial" panose="020B0604020202020204" pitchFamily="34" charset="0"/>
              </a:rPr>
              <a:t>There will be an outline of Gateway and Assessment Services and an open forum for questions. </a:t>
            </a:r>
          </a:p>
          <a:p>
            <a:pPr algn="l"/>
            <a:endParaRPr lang="en-GB" sz="2000" b="0" i="0" dirty="0">
              <a:solidFill>
                <a:srgbClr val="2A2A2A"/>
              </a:solidFill>
              <a:effectLst/>
              <a:latin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All sessions start at 1pm and last for 45mins</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graphicFrame>
        <p:nvGraphicFramePr>
          <p:cNvPr id="12" name="Table 18">
            <a:extLst>
              <a:ext uri="{FF2B5EF4-FFF2-40B4-BE49-F238E27FC236}">
                <a16:creationId xmlns:a16="http://schemas.microsoft.com/office/drawing/2014/main" id="{FE0C307F-DF59-4336-9826-546E80BC7B06}"/>
              </a:ext>
            </a:extLst>
          </p:cNvPr>
          <p:cNvGraphicFramePr>
            <a:graphicFrameLocks noGrp="1"/>
          </p:cNvGraphicFramePr>
          <p:nvPr>
            <p:extLst>
              <p:ext uri="{D42A27DB-BD31-4B8C-83A1-F6EECF244321}">
                <p14:modId xmlns:p14="http://schemas.microsoft.com/office/powerpoint/2010/main" val="1909970882"/>
              </p:ext>
            </p:extLst>
          </p:nvPr>
        </p:nvGraphicFramePr>
        <p:xfrm>
          <a:off x="2032000" y="11832954"/>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June 2023 </a:t>
                      </a:r>
                    </a:p>
                  </a:txBody>
                  <a:tcPr/>
                </a:tc>
                <a:tc>
                  <a:txBody>
                    <a:bodyPr/>
                    <a:lstStyle/>
                    <a:p>
                      <a:r>
                        <a:rPr lang="en-GB" dirty="0"/>
                        <a:t>Places available </a:t>
                      </a:r>
                    </a:p>
                  </a:txBody>
                  <a:tcPr/>
                </a:tc>
                <a:extLst>
                  <a:ext uri="{0D108BD9-81ED-4DB2-BD59-A6C34878D82A}">
                    <a16:rowId xmlns:a16="http://schemas.microsoft.com/office/drawing/2014/main" val="2137535243"/>
                  </a:ext>
                </a:extLst>
              </a:tr>
              <a:tr h="370840">
                <a:tc>
                  <a:txBody>
                    <a:bodyPr/>
                    <a:lstStyle/>
                    <a:p>
                      <a:r>
                        <a:rPr lang="en-GB" dirty="0"/>
                        <a:t>21 June 2023 </a:t>
                      </a:r>
                    </a:p>
                  </a:txBody>
                  <a:tcPr/>
                </a:tc>
                <a:tc>
                  <a:txBody>
                    <a:bodyPr/>
                    <a:lstStyle/>
                    <a:p>
                      <a:r>
                        <a:rPr lang="en-GB" dirty="0"/>
                        <a:t>Places available </a:t>
                      </a:r>
                    </a:p>
                  </a:txBody>
                  <a:tcPr/>
                </a:tc>
                <a:extLst>
                  <a:ext uri="{0D108BD9-81ED-4DB2-BD59-A6C34878D82A}">
                    <a16:rowId xmlns:a16="http://schemas.microsoft.com/office/drawing/2014/main" val="4062274878"/>
                  </a:ext>
                </a:extLst>
              </a:tr>
              <a:tr h="370840">
                <a:tc>
                  <a:txBody>
                    <a:bodyPr/>
                    <a:lstStyle/>
                    <a:p>
                      <a:r>
                        <a:rPr lang="en-GB" dirty="0"/>
                        <a:t>12 July 2023 </a:t>
                      </a:r>
                    </a:p>
                  </a:txBody>
                  <a:tcPr/>
                </a:tc>
                <a:tc>
                  <a:txBody>
                    <a:bodyPr/>
                    <a:lstStyle/>
                    <a:p>
                      <a:r>
                        <a:rPr lang="en-GB" dirty="0"/>
                        <a:t>Places available </a:t>
                      </a:r>
                    </a:p>
                  </a:txBody>
                  <a:tcPr/>
                </a:tc>
                <a:extLst>
                  <a:ext uri="{0D108BD9-81ED-4DB2-BD59-A6C34878D82A}">
                    <a16:rowId xmlns:a16="http://schemas.microsoft.com/office/drawing/2014/main" val="2717689433"/>
                  </a:ext>
                </a:extLst>
              </a:tr>
            </a:tbl>
          </a:graphicData>
        </a:graphic>
      </p:graphicFrame>
      <p:sp>
        <p:nvSpPr>
          <p:cNvPr id="9" name="Rectangle: Rounded Corners 8">
            <a:extLst>
              <a:ext uri="{FF2B5EF4-FFF2-40B4-BE49-F238E27FC236}">
                <a16:creationId xmlns:a16="http://schemas.microsoft.com/office/drawing/2014/main" id="{02C40760-5961-4CFD-BE36-A3F26423DAD3}"/>
              </a:ext>
            </a:extLst>
          </p:cNvPr>
          <p:cNvSpPr/>
          <p:nvPr/>
        </p:nvSpPr>
        <p:spPr>
          <a:xfrm>
            <a:off x="2082800" y="1407911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409423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BF87765-AB77-4B58-BDE6-EC3FFFD5110D}"/>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5213A64C-74E2-438C-8274-B556BDEEED94}"/>
              </a:ext>
            </a:extLst>
          </p:cNvPr>
          <p:cNvSpPr txBox="1"/>
          <p:nvPr/>
        </p:nvSpPr>
        <p:spPr>
          <a:xfrm>
            <a:off x="622300" y="2904206"/>
            <a:ext cx="10947400" cy="1335134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Early Help Module (EHM)</a:t>
            </a:r>
          </a:p>
          <a:p>
            <a:r>
              <a:rPr lang="en-GB" sz="3600" b="1" dirty="0">
                <a:latin typeface="Arial" panose="020B0604020202020204" pitchFamily="34" charset="0"/>
                <a:cs typeface="Arial" panose="020B0604020202020204" pitchFamily="34" charset="0"/>
              </a:rPr>
              <a:t>Families First Assessment and Team Around the Family Training </a:t>
            </a:r>
          </a:p>
          <a:p>
            <a:endParaRPr lang="en-GB" dirty="0">
              <a:latin typeface="Arial" panose="020B0604020202020204" pitchFamily="34" charset="0"/>
              <a:cs typeface="Arial" panose="020B0604020202020204" pitchFamily="34" charset="0"/>
            </a:endParaRPr>
          </a:p>
          <a:p>
            <a:pPr algn="just">
              <a:lnSpc>
                <a:spcPct val="107000"/>
              </a:lnSpc>
              <a:spcAft>
                <a:spcPts val="800"/>
              </a:spcAft>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is the name of the approach in Hertfordshire and is the term used for all services that work together to deliver early help services. It brings together all organisations, who provide early help across the county under the 'umbrella' of Families First</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 </a:t>
            </a: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vision for Families First training and development is to create a skilled, confident and resilient multi-agency workforce that supports whole family working.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effectLst/>
                <a:latin typeface="Arial" panose="020B0604020202020204" pitchFamily="34" charset="0"/>
                <a:ea typeface="Calibri" panose="020F0502020204030204" pitchFamily="34" charset="0"/>
                <a:cs typeface="Arial" panose="020B0604020202020204" pitchFamily="34" charset="0"/>
              </a:rPr>
              <a:t>Families First use EHM (Early Help Module) as our </a:t>
            </a:r>
            <a:r>
              <a:rPr lang="en-GB"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our</a:t>
            </a: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multi-agency case recording and management system that we used for case work and Short Term Work. There are three main training courses related to EHM, all of which are delivered virtually via MS Teams:</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a:t>
            </a:r>
            <a:r>
              <a:rPr lang="en-GB" sz="1800" dirty="0">
                <a:effectLst/>
                <a:latin typeface="Arial" panose="020B0604020202020204" pitchFamily="34" charset="0"/>
                <a:ea typeface="Calibri" panose="020F0502020204030204" pitchFamily="34" charset="0"/>
                <a:cs typeface="Arial" panose="020B0604020202020204" pitchFamily="34" charset="0"/>
              </a:rPr>
              <a:t> - This is the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first of a mandatory two sessions</a:t>
            </a:r>
            <a:r>
              <a:rPr lang="en-GB" sz="1800" dirty="0">
                <a:effectLst/>
                <a:latin typeface="Arial" panose="020B0604020202020204" pitchFamily="34" charset="0"/>
                <a:ea typeface="Calibri" panose="020F0502020204030204" pitchFamily="34" charset="0"/>
                <a:cs typeface="Arial" panose="020B0604020202020204" pitchFamily="34" charset="0"/>
              </a:rPr>
              <a:t> for p</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ractitioners in Hertfordshire who will undertake the role of a Key Worker and initiate and lead on Families First Assessments (FFA) using the EHM System</a:t>
            </a:r>
            <a:r>
              <a:rPr lang="en-GB" sz="1800" dirty="0">
                <a:effectLst/>
                <a:latin typeface="Arial" panose="020B0604020202020204" pitchFamily="34" charset="0"/>
                <a:ea typeface="Calibri" panose="020F0502020204030204" pitchFamily="34" charset="0"/>
                <a:cs typeface="Arial" panose="020B0604020202020204" pitchFamily="34" charset="0"/>
              </a:rPr>
              <a:t>.</a:t>
            </a: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second part of this training is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TAF Review Process EHM Training,</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and you will be required to commit to dates for both sessions at the time of booking this training.</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pPr>
            <a:r>
              <a:rPr lang="en-GB" sz="1800" b="1" dirty="0">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Review Process EHM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Practitioners in Hertfordshire who will undertake the role of a Key Worker, initiating and lead on Families First Assessments (FFA) and Team Around the Family (TAF) meetings using the EHM System to evidence the TAF Review Meeting and Action Plan Cycle.</a:t>
            </a: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must have completed the </a:t>
            </a: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Families First Assessment Early Help Module (EHM) System Training </a:t>
            </a:r>
            <a:r>
              <a:rPr lang="en-GB" sz="18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prior to attending this session.</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buFont typeface="+mj-lt"/>
              <a:buAutoNum type="arabicPeriod"/>
            </a:pPr>
            <a:r>
              <a:rPr lang="en-GB" sz="1800" b="1" dirty="0">
                <a:effectLst/>
                <a:latin typeface="Arial" panose="020B0604020202020204" pitchFamily="34" charset="0"/>
                <a:ea typeface="Calibri" panose="020F0502020204030204" pitchFamily="34" charset="0"/>
                <a:cs typeface="Arial" panose="020B0604020202020204" pitchFamily="34" charset="0"/>
              </a:rPr>
              <a:t>Team Around the Family (TAF) Member Training</a:t>
            </a:r>
            <a:r>
              <a:rPr lang="en-GB" sz="1800" dirty="0">
                <a:effectLst/>
                <a:latin typeface="Arial" panose="020B0604020202020204" pitchFamily="34" charset="0"/>
                <a:ea typeface="Calibri" panose="020F0502020204030204" pitchFamily="34" charset="0"/>
                <a:cs typeface="Arial" panose="020B0604020202020204" pitchFamily="34" charset="0"/>
              </a:rPr>
              <a:t> -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This is for Hertfordshire practitioners who will be part of a Team Around the Family (TAF) for families and using the EHM System to evidence the support that they are providing but are not Key Workers or leading on a Families First Assessment.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marL="457200"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GB"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You can find more information as well as make a booking via </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Families First Assessment Early Help Module (EHM) System Training</a:t>
            </a:r>
            <a:r>
              <a:rPr lang="en-GB" sz="18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rPr>
              <a:t>.</a:t>
            </a:r>
            <a:endParaRPr lang="en-GB" sz="1800" dirty="0">
              <a:effectLst/>
              <a:latin typeface="Arial" panose="020B0604020202020204" pitchFamily="34" charset="0"/>
              <a:ea typeface="Calibri" panose="020F0502020204030204" pitchFamily="34" charset="0"/>
              <a:cs typeface="Arial" panose="020B0604020202020204" pitchFamily="34" charset="0"/>
            </a:endParaRPr>
          </a:p>
          <a:p>
            <a:endParaRPr lang="en-GB" sz="2800" dirty="0">
              <a:solidFill>
                <a:srgbClr val="2A2A2A"/>
              </a:solidFill>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726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solidFill>
                <a:srgbClr val="FF0000"/>
              </a:solidFill>
            </a:endParaRPr>
          </a:p>
        </p:txBody>
      </p:sp>
      <p:sp>
        <p:nvSpPr>
          <p:cNvPr id="10" name="TextBox 9">
            <a:extLst>
              <a:ext uri="{FF2B5EF4-FFF2-40B4-BE49-F238E27FC236}">
                <a16:creationId xmlns:a16="http://schemas.microsoft.com/office/drawing/2014/main" id="{9A4B88EE-F08C-44BE-A488-B356A2709F6F}"/>
              </a:ext>
            </a:extLst>
          </p:cNvPr>
          <p:cNvSpPr txBox="1"/>
          <p:nvPr/>
        </p:nvSpPr>
        <p:spPr>
          <a:xfrm>
            <a:off x="711200" y="2968001"/>
            <a:ext cx="10947400" cy="6217087"/>
          </a:xfrm>
          <a:prstGeom prst="rect">
            <a:avLst/>
          </a:prstGeom>
          <a:noFill/>
        </p:spPr>
        <p:txBody>
          <a:bodyPr wrap="square" rtlCol="0">
            <a:spAutoFit/>
          </a:bodyPr>
          <a:lstStyle/>
          <a:p>
            <a:r>
              <a:rPr lang="en-GB" sz="2800" b="1" dirty="0">
                <a:solidFill>
                  <a:srgbClr val="C00000"/>
                </a:solidFill>
                <a:latin typeface="Arial" panose="020B0604020202020204" pitchFamily="34" charset="0"/>
                <a:cs typeface="Arial" panose="020B0604020202020204" pitchFamily="34" charset="0"/>
              </a:rPr>
              <a:t>HSAB Multi-Agency Safeguarding ADULTS Awareness</a:t>
            </a:r>
          </a:p>
          <a:p>
            <a:endParaRPr lang="en-GB" sz="2800" b="1" dirty="0">
              <a:solidFill>
                <a:srgbClr val="C0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Starting at 10am and finishing at 2.45pm, via MS Teams (equivalent to a one day training session)</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This training course is suitable for Safeguarding leads/Champions within an organisation and anyone working with adults, who wants to increase their understanding of safeguarding adults.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endParaRPr lang="en-GB"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develop or refresh awareness of what to do when we suspect or know an adult is being abused;</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different kinds of abuse, signs and symptoms identified in safeguarding adults guidance, including emerging issues such as self neglect, exploitation and modern slavery;</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have an understanding of legislation and national and local guidance related to safeguarding adults, with reference to the duties identified in the Care Act 2014 and Making Safeguarding Personal;</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consider recent developments in learning arising from local and national safeguarding adults reviews;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understand the processes of assessment, planning and review for adults at risk and your agency’s possible involvement;</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recognise the importance of working together in a multiagency approach.</a:t>
            </a:r>
          </a:p>
          <a:p>
            <a:endParaRPr lang="en-GB"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extLst>
              <p:ext uri="{D42A27DB-BD31-4B8C-83A1-F6EECF244321}">
                <p14:modId xmlns:p14="http://schemas.microsoft.com/office/powerpoint/2010/main" val="4060314977"/>
              </p:ext>
            </p:extLst>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27 September 2023</a:t>
                      </a:r>
                    </a:p>
                  </a:txBody>
                  <a:tcPr/>
                </a:tc>
                <a:tc>
                  <a:txBody>
                    <a:bodyPr/>
                    <a:lstStyle/>
                    <a:p>
                      <a:r>
                        <a:rPr lang="en-GB" dirty="0"/>
                        <a:t>Places available </a:t>
                      </a:r>
                    </a:p>
                  </a:txBody>
                  <a:tcPr/>
                </a:tc>
                <a:extLst>
                  <a:ext uri="{0D108BD9-81ED-4DB2-BD59-A6C34878D82A}">
                    <a16:rowId xmlns:a16="http://schemas.microsoft.com/office/drawing/2014/main" val="809419399"/>
                  </a:ext>
                </a:extLst>
              </a:tr>
              <a:tr h="370840">
                <a:tc>
                  <a:txBody>
                    <a:bodyPr/>
                    <a:lstStyle/>
                    <a:p>
                      <a:r>
                        <a:rPr lang="en-GB" dirty="0"/>
                        <a:t>29 November 2023</a:t>
                      </a:r>
                    </a:p>
                  </a:txBody>
                  <a:tcPr/>
                </a:tc>
                <a:tc>
                  <a:txBody>
                    <a:bodyPr/>
                    <a:lstStyle/>
                    <a:p>
                      <a:r>
                        <a:rPr lang="en-GB" dirty="0"/>
                        <a:t>Places available </a:t>
                      </a:r>
                    </a:p>
                  </a:txBody>
                  <a:tcPr/>
                </a:tc>
                <a:extLst>
                  <a:ext uri="{0D108BD9-81ED-4DB2-BD59-A6C34878D82A}">
                    <a16:rowId xmlns:a16="http://schemas.microsoft.com/office/drawing/2014/main" val="3080056587"/>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82801" y="1281223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728809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normAutofit/>
          </a:bodyPr>
          <a:lstStyle/>
          <a:p>
            <a:r>
              <a:rPr lang="en-GB" sz="5400" b="1" dirty="0">
                <a:solidFill>
                  <a:srgbClr val="C00000"/>
                </a:solidFill>
                <a:latin typeface="Arial" panose="020B0604020202020204" pitchFamily="34" charset="0"/>
                <a:ea typeface="+mn-ea"/>
                <a:cs typeface="Arial" panose="020B0604020202020204" pitchFamily="34" charset="0"/>
              </a:rPr>
              <a:t>HSCP/HSAB L&amp;D </a:t>
            </a:r>
            <a:br>
              <a:rPr lang="en-GB" sz="5400" b="1" dirty="0">
                <a:solidFill>
                  <a:srgbClr val="C00000"/>
                </a:solidFill>
                <a:latin typeface="Arial" panose="020B0604020202020204" pitchFamily="34" charset="0"/>
                <a:ea typeface="+mn-ea"/>
                <a:cs typeface="Arial" panose="020B0604020202020204" pitchFamily="34" charset="0"/>
              </a:rPr>
            </a:br>
            <a:r>
              <a:rPr lang="en-GB" sz="5400" b="1" dirty="0">
                <a:solidFill>
                  <a:srgbClr val="C00000"/>
                </a:solidFill>
                <a:latin typeface="Arial" panose="020B0604020202020204" pitchFamily="34" charset="0"/>
                <a:ea typeface="+mn-ea"/>
                <a:cs typeface="Arial" panose="020B0604020202020204" pitchFamily="34" charset="0"/>
              </a:rPr>
              <a:t>PROGRAMME</a:t>
            </a:r>
          </a:p>
        </p:txBody>
      </p:sp>
      <p:sp>
        <p:nvSpPr>
          <p:cNvPr id="10" name="TextBox 9">
            <a:extLst>
              <a:ext uri="{FF2B5EF4-FFF2-40B4-BE49-F238E27FC236}">
                <a16:creationId xmlns:a16="http://schemas.microsoft.com/office/drawing/2014/main" id="{9A4B88EE-F08C-44BE-A488-B356A2709F6F}"/>
              </a:ext>
            </a:extLst>
          </p:cNvPr>
          <p:cNvSpPr txBox="1"/>
          <p:nvPr/>
        </p:nvSpPr>
        <p:spPr>
          <a:xfrm>
            <a:off x="611414" y="2925471"/>
            <a:ext cx="11070771" cy="954107"/>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HSAB Training Offer for Practitioners Working with ADULTS </a:t>
            </a:r>
          </a:p>
          <a:p>
            <a:pPr algn="ctr"/>
            <a:endParaRPr lang="en-GB" sz="28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2A94739E-6162-4837-96AC-58EE1655D0BD}"/>
              </a:ext>
            </a:extLst>
          </p:cNvPr>
          <p:cNvSpPr/>
          <p:nvPr/>
        </p:nvSpPr>
        <p:spPr>
          <a:xfrm>
            <a:off x="279400" y="4318000"/>
            <a:ext cx="11716656" cy="6370975"/>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Recorded Webinars available to watch on demand</a:t>
            </a:r>
          </a:p>
          <a:p>
            <a:pPr algn="ctr"/>
            <a:endParaRPr lang="en-GB" sz="2400" b="1" dirty="0">
              <a:solidFill>
                <a:srgbClr val="A8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Fire Deaths – findings from safeguarding adults reviews – Mike Ward</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dirty="0">
                <a:solidFill>
                  <a:srgbClr val="C00000"/>
                </a:solidFill>
                <a:latin typeface="Arial" panose="020B0604020202020204" pitchFamily="34" charset="0"/>
                <a:cs typeface="Arial" panose="020B0604020202020204" pitchFamily="34" charset="0"/>
              </a:rPr>
              <a:t>Safeguarding Vulnerable Dependant Drinkers – Mike Ward</a:t>
            </a:r>
          </a:p>
          <a:p>
            <a:endParaRPr lang="en-GB" sz="2400" b="1" dirty="0">
              <a:solidFill>
                <a:srgbClr val="C0000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Supporting People Living with Dementia to Be Involved in Adult Safeguarding Enquiries - Dr Jeremy Dixon</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b="1" i="0" dirty="0">
                <a:solidFill>
                  <a:srgbClr val="C00000"/>
                </a:solidFill>
                <a:effectLst/>
                <a:latin typeface="Arial" panose="020B0604020202020204" pitchFamily="34" charset="0"/>
              </a:rPr>
              <a:t>Working with People who use Alcohol Harmfully - Kate Spreadbury</a:t>
            </a:r>
          </a:p>
          <a:p>
            <a:endParaRPr lang="en-GB" sz="2400"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To watch please go to our </a:t>
            </a:r>
            <a:r>
              <a:rPr lang="en-GB" sz="2400" b="1"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events booking</a:t>
            </a:r>
            <a:r>
              <a:rPr lang="en-GB" sz="2400" b="1" dirty="0">
                <a:solidFill>
                  <a:schemeClr val="accent1">
                    <a:lumMod val="75000"/>
                  </a:schemeClr>
                </a:solidFill>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and select Webinar from the Category drop down menu on your top right. </a:t>
            </a:r>
          </a:p>
          <a:p>
            <a:endParaRPr lang="en-GB" sz="2400" b="1" dirty="0">
              <a:solidFill>
                <a:srgbClr val="C00000"/>
              </a:solidFill>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B1D4475-10F0-4209-92F3-C548ED8BAE10}"/>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586269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352926" y="3879578"/>
            <a:ext cx="11643130" cy="9448740"/>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Professional Curiosity &amp; Difficult Conversations</a:t>
            </a:r>
          </a:p>
          <a:p>
            <a:endParaRPr lang="en-GB" sz="3200" b="1" dirty="0">
              <a:solidFill>
                <a:srgbClr val="C00000"/>
              </a:solidFill>
              <a:latin typeface="Arial" panose="020B0604020202020204" pitchFamily="34" charset="0"/>
              <a:cs typeface="Arial" panose="020B0604020202020204" pitchFamily="34" charset="0"/>
            </a:endParaRPr>
          </a:p>
          <a:p>
            <a:pPr algn="l"/>
            <a:r>
              <a:rPr lang="en-GB" sz="2000" b="0" i="0" dirty="0">
                <a:solidFill>
                  <a:srgbClr val="2A2A2A"/>
                </a:solidFill>
                <a:effectLst/>
                <a:latin typeface="Arial" panose="020B0604020202020204" pitchFamily="34" charset="0"/>
              </a:rPr>
              <a:t>This session will cover the key aspects of professional curiosity and where necessary difficult safeguarding conversations. We will explore the behaviours that can support curious practice and barriers that can  prevent us from enquiring deeper.</a:t>
            </a:r>
          </a:p>
          <a:p>
            <a:pPr algn="l"/>
            <a:endParaRPr lang="en-GB" sz="2000" b="0" i="0" dirty="0">
              <a:solidFill>
                <a:srgbClr val="2A2A2A"/>
              </a:solidFill>
              <a:effectLst/>
              <a:latin typeface="Arial" panose="020B0604020202020204" pitchFamily="34" charset="0"/>
            </a:endParaRPr>
          </a:p>
          <a:p>
            <a:pPr algn="l"/>
            <a:r>
              <a:rPr lang="en-GB" sz="2000" b="0" i="0" dirty="0">
                <a:solidFill>
                  <a:srgbClr val="2A2A2A"/>
                </a:solidFill>
                <a:effectLst/>
                <a:latin typeface="Arial" panose="020B0604020202020204" pitchFamily="34" charset="0"/>
              </a:rPr>
              <a:t> We will:</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E</a:t>
            </a:r>
            <a:r>
              <a:rPr lang="en-GB" sz="2000" b="0" i="0" dirty="0">
                <a:solidFill>
                  <a:srgbClr val="2A2A2A"/>
                </a:solidFill>
                <a:effectLst/>
                <a:latin typeface="Arial" panose="020B0604020202020204" pitchFamily="34" charset="0"/>
              </a:rPr>
              <a:t>xplore the concept of professional curiosity and attempt to define this in the context of safeguarding</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C</a:t>
            </a:r>
            <a:r>
              <a:rPr lang="en-GB" sz="2000" b="0" i="0" dirty="0">
                <a:solidFill>
                  <a:srgbClr val="2A2A2A"/>
                </a:solidFill>
                <a:effectLst/>
                <a:latin typeface="Arial" panose="020B0604020202020204" pitchFamily="34" charset="0"/>
              </a:rPr>
              <a:t>onsider professional skills, attitudes and behaviours required to develop more curious practice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U</a:t>
            </a:r>
            <a:r>
              <a:rPr lang="en-GB" sz="2000" b="0" i="0" dirty="0">
                <a:solidFill>
                  <a:srgbClr val="2A2A2A"/>
                </a:solidFill>
                <a:effectLst/>
                <a:latin typeface="Arial" panose="020B0604020202020204" pitchFamily="34" charset="0"/>
              </a:rPr>
              <a:t>nderstand  the barriers to curious practice and what can lead us to complacency</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R</a:t>
            </a:r>
            <a:r>
              <a:rPr lang="en-GB" sz="2000" b="0" i="0" dirty="0">
                <a:solidFill>
                  <a:srgbClr val="2A2A2A"/>
                </a:solidFill>
                <a:effectLst/>
                <a:latin typeface="Arial" panose="020B0604020202020204" pitchFamily="34" charset="0"/>
              </a:rPr>
              <a:t>eview learning from safeguarding adults reviews and research to improve our understanding of challenges we may face</a:t>
            </a:r>
          </a:p>
          <a:p>
            <a:pPr marL="285750" indent="-285750" algn="l">
              <a:buFont typeface="Arial" panose="020B0604020202020204" pitchFamily="34" charset="0"/>
              <a:buChar char="•"/>
            </a:pPr>
            <a:r>
              <a:rPr lang="en-GB" sz="2000" dirty="0">
                <a:solidFill>
                  <a:srgbClr val="2A2A2A"/>
                </a:solidFill>
                <a:latin typeface="Arial" panose="020B0604020202020204" pitchFamily="34" charset="0"/>
              </a:rPr>
              <a:t>L</a:t>
            </a:r>
            <a:r>
              <a:rPr lang="en-GB" sz="2000" b="0" i="0" dirty="0">
                <a:solidFill>
                  <a:srgbClr val="2A2A2A"/>
                </a:solidFill>
                <a:effectLst/>
                <a:latin typeface="Arial" panose="020B0604020202020204" pitchFamily="34" charset="0"/>
              </a:rPr>
              <a:t>ook at the challenges of difficult conversations for example avoidant behaviour or disguised compliance</a:t>
            </a:r>
          </a:p>
          <a:p>
            <a:pPr marL="285750" indent="-285750" algn="l">
              <a:buFont typeface="Arial" panose="020B0604020202020204" pitchFamily="34" charset="0"/>
              <a:buChar char="•"/>
            </a:pPr>
            <a:r>
              <a:rPr lang="en-GB" sz="2000" b="0" i="0" dirty="0">
                <a:solidFill>
                  <a:srgbClr val="2A2A2A"/>
                </a:solidFill>
                <a:effectLst/>
                <a:latin typeface="Arial" panose="020B0604020202020204" pitchFamily="34" charset="0"/>
              </a:rPr>
              <a:t>Learn to use strength based questions and motivational interviewing approach</a:t>
            </a:r>
          </a:p>
          <a:p>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All sessions are 9:30am to 12noon </a:t>
            </a: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163252540"/>
              </p:ext>
            </p:extLst>
          </p:nvPr>
        </p:nvGraphicFramePr>
        <p:xfrm>
          <a:off x="2032000" y="1054762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14 June 2023</a:t>
                      </a:r>
                    </a:p>
                  </a:txBody>
                  <a:tcPr/>
                </a:tc>
                <a:tc>
                  <a:txBody>
                    <a:bodyPr/>
                    <a:lstStyle/>
                    <a:p>
                      <a:r>
                        <a:rPr lang="en-GB" dirty="0"/>
                        <a:t>Places available </a:t>
                      </a:r>
                    </a:p>
                  </a:txBody>
                  <a:tcPr/>
                </a:tc>
                <a:extLst>
                  <a:ext uri="{0D108BD9-81ED-4DB2-BD59-A6C34878D82A}">
                    <a16:rowId xmlns:a16="http://schemas.microsoft.com/office/drawing/2014/main" val="1773331493"/>
                  </a:ext>
                </a:extLst>
              </a:tr>
              <a:tr h="370840">
                <a:tc>
                  <a:txBody>
                    <a:bodyPr/>
                    <a:lstStyle/>
                    <a:p>
                      <a:r>
                        <a:rPr lang="en-GB" dirty="0"/>
                        <a:t>1 November 2023 </a:t>
                      </a:r>
                    </a:p>
                  </a:txBody>
                  <a:tcPr/>
                </a:tc>
                <a:tc>
                  <a:txBody>
                    <a:bodyPr/>
                    <a:lstStyle/>
                    <a:p>
                      <a:r>
                        <a:rPr lang="en-GB" dirty="0"/>
                        <a:t>Places available </a:t>
                      </a:r>
                    </a:p>
                  </a:txBody>
                  <a:tcPr/>
                </a:tc>
                <a:extLst>
                  <a:ext uri="{0D108BD9-81ED-4DB2-BD59-A6C34878D82A}">
                    <a16:rowId xmlns:a16="http://schemas.microsoft.com/office/drawing/2014/main" val="809419399"/>
                  </a:ext>
                </a:extLst>
              </a:tr>
              <a:tr h="370840">
                <a:tc>
                  <a:txBody>
                    <a:bodyPr/>
                    <a:lstStyle/>
                    <a:p>
                      <a:r>
                        <a:rPr lang="en-GB" dirty="0"/>
                        <a:t>6 December 2023</a:t>
                      </a:r>
                    </a:p>
                  </a:txBody>
                  <a:tcPr/>
                </a:tc>
                <a:tc>
                  <a:txBody>
                    <a:bodyPr/>
                    <a:lstStyle/>
                    <a:p>
                      <a:r>
                        <a:rPr lang="en-GB" dirty="0"/>
                        <a:t>Places available </a:t>
                      </a:r>
                    </a:p>
                  </a:txBody>
                  <a:tcPr/>
                </a:tc>
                <a:extLst>
                  <a:ext uri="{0D108BD9-81ED-4DB2-BD59-A6C34878D82A}">
                    <a16:rowId xmlns:a16="http://schemas.microsoft.com/office/drawing/2014/main" val="2784970496"/>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2032000" y="1406698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3579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9A4B88EE-F08C-44BE-A488-B356A2709F6F}"/>
              </a:ext>
            </a:extLst>
          </p:cNvPr>
          <p:cNvSpPr txBox="1"/>
          <p:nvPr/>
        </p:nvSpPr>
        <p:spPr>
          <a:xfrm>
            <a:off x="622300" y="2854369"/>
            <a:ext cx="10947400" cy="6771084"/>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TWILIGHT SESSIONS</a:t>
            </a:r>
          </a:p>
          <a:p>
            <a:r>
              <a:rPr lang="en-GB" sz="4000" b="1" dirty="0">
                <a:latin typeface="Arial" panose="020B0604020202020204" pitchFamily="34" charset="0"/>
                <a:cs typeface="Arial" panose="020B0604020202020204" pitchFamily="34" charset="0"/>
              </a:rPr>
              <a:t>Continuum of Need and the LADO Service </a:t>
            </a:r>
          </a:p>
          <a:p>
            <a:endParaRPr lang="en-GB" sz="1600" b="1" dirty="0">
              <a:solidFill>
                <a:srgbClr val="C00000"/>
              </a:solidFill>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Audience: Head Teachers/Deputy Head Teachers/DSL </a:t>
            </a:r>
          </a:p>
          <a:p>
            <a:endParaRPr lang="en-GB" sz="3600" b="1" dirty="0">
              <a:latin typeface="Arial" panose="020B0604020202020204" pitchFamily="34" charset="0"/>
              <a:cs typeface="Arial" panose="020B0604020202020204" pitchFamily="34" charset="0"/>
            </a:endParaRPr>
          </a:p>
          <a:p>
            <a:r>
              <a:rPr lang="en-GB" sz="2800" b="1" dirty="0">
                <a:latin typeface="Arial" panose="020B0604020202020204" pitchFamily="34" charset="0"/>
                <a:cs typeface="Arial" panose="020B0604020202020204" pitchFamily="34" charset="0"/>
              </a:rPr>
              <a:t>Timings: 4pm to 5:30pm </a:t>
            </a:r>
          </a:p>
          <a:p>
            <a:endParaRPr lang="en-GB" sz="2800" b="1" dirty="0">
              <a:latin typeface="Arial" panose="020B0604020202020204" pitchFamily="34" charset="0"/>
              <a:cs typeface="Arial" panose="020B0604020202020204" pitchFamily="34" charset="0"/>
            </a:endParaRPr>
          </a:p>
          <a:p>
            <a:pPr algn="l"/>
            <a:endParaRPr lang="en-GB" sz="2400" b="0" i="0" dirty="0">
              <a:solidFill>
                <a:srgbClr val="2A2A2A"/>
              </a:solidFill>
              <a:effectLst/>
              <a:latin typeface="Arial" panose="020B0604020202020204" pitchFamily="34" charset="0"/>
            </a:endParaRPr>
          </a:p>
          <a:p>
            <a:pPr algn="l"/>
            <a:r>
              <a:rPr lang="en-GB" sz="2400" b="1" i="0" dirty="0">
                <a:solidFill>
                  <a:srgbClr val="2A2A2A"/>
                </a:solidFill>
                <a:effectLst/>
                <a:latin typeface="Arial" panose="020B0604020202020204" pitchFamily="34" charset="0"/>
              </a:rPr>
              <a:t>Continuum of Need</a:t>
            </a:r>
            <a:r>
              <a:rPr lang="en-GB" sz="2400" b="0" i="0" dirty="0">
                <a:solidFill>
                  <a:srgbClr val="2A2A2A"/>
                </a:solidFill>
                <a:effectLst/>
                <a:latin typeface="Arial" panose="020B0604020202020204" pitchFamily="34" charset="0"/>
              </a:rPr>
              <a:t>: Caroline Ash, Head of Service for Assessment.  In May 2023, the HSCP relaunched their Continuum of Need and Caroline will be presenting the new version</a:t>
            </a:r>
          </a:p>
          <a:p>
            <a:pPr algn="l"/>
            <a:endParaRPr lang="en-GB" sz="2400" b="0" i="0" dirty="0">
              <a:solidFill>
                <a:srgbClr val="2A2A2A"/>
              </a:solidFill>
              <a:effectLst/>
              <a:latin typeface="Arial" panose="020B0604020202020204" pitchFamily="34" charset="0"/>
            </a:endParaRPr>
          </a:p>
          <a:p>
            <a:pPr algn="l"/>
            <a:r>
              <a:rPr lang="en-GB" sz="2400" b="1" i="0" dirty="0">
                <a:solidFill>
                  <a:srgbClr val="2A2A2A"/>
                </a:solidFill>
                <a:effectLst/>
                <a:latin typeface="Arial" panose="020B0604020202020204" pitchFamily="34" charset="0"/>
              </a:rPr>
              <a:t>LADO Service: </a:t>
            </a:r>
            <a:r>
              <a:rPr lang="en-GB" sz="2400" b="0" i="0" dirty="0">
                <a:solidFill>
                  <a:srgbClr val="2A2A2A"/>
                </a:solidFill>
                <a:effectLst/>
                <a:latin typeface="Arial" panose="020B0604020202020204" pitchFamily="34" charset="0"/>
              </a:rPr>
              <a:t>Kay Papageorgiou, LADO Team Manager and Donna Gilfillan, Service Manager, Child Protection, will be outlining the LADO service and processes</a:t>
            </a:r>
          </a:p>
          <a:p>
            <a:endParaRPr lang="en-GB" sz="1400" dirty="0">
              <a:latin typeface="Arial" panose="020B0604020202020204" pitchFamily="34" charset="0"/>
              <a:cs typeface="Arial" panose="020B0604020202020204" pitchFamily="34" charset="0"/>
            </a:endParaRPr>
          </a:p>
        </p:txBody>
      </p:sp>
      <p:graphicFrame>
        <p:nvGraphicFramePr>
          <p:cNvPr id="4" name="Table 18">
            <a:extLst>
              <a:ext uri="{FF2B5EF4-FFF2-40B4-BE49-F238E27FC236}">
                <a16:creationId xmlns:a16="http://schemas.microsoft.com/office/drawing/2014/main" id="{F9250367-041D-5651-6626-4DAF538C0EEB}"/>
              </a:ext>
            </a:extLst>
          </p:cNvPr>
          <p:cNvGraphicFramePr>
            <a:graphicFrameLocks noGrp="1"/>
          </p:cNvGraphicFramePr>
          <p:nvPr>
            <p:extLst>
              <p:ext uri="{D42A27DB-BD31-4B8C-83A1-F6EECF244321}">
                <p14:modId xmlns:p14="http://schemas.microsoft.com/office/powerpoint/2010/main" val="2013263873"/>
              </p:ext>
            </p:extLst>
          </p:nvPr>
        </p:nvGraphicFramePr>
        <p:xfrm>
          <a:off x="2933700" y="10098446"/>
          <a:ext cx="6000750" cy="1828800"/>
        </p:xfrm>
        <a:graphic>
          <a:graphicData uri="http://schemas.openxmlformats.org/drawingml/2006/table">
            <a:tbl>
              <a:tblPr firstRow="1" bandRow="1">
                <a:tableStyleId>{5C22544A-7EE6-4342-B048-85BDC9FD1C3A}</a:tableStyleId>
              </a:tblPr>
              <a:tblGrid>
                <a:gridCol w="2326821">
                  <a:extLst>
                    <a:ext uri="{9D8B030D-6E8A-4147-A177-3AD203B41FA5}">
                      <a16:colId xmlns:a16="http://schemas.microsoft.com/office/drawing/2014/main" val="2062508448"/>
                    </a:ext>
                  </a:extLst>
                </a:gridCol>
                <a:gridCol w="3673929">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solidFill>
                            <a:schemeClr val="tx1"/>
                          </a:solidFill>
                        </a:rPr>
                        <a:t>28 June 2023 </a:t>
                      </a:r>
                    </a:p>
                  </a:txBody>
                  <a:tcPr/>
                </a:tc>
                <a:tc>
                  <a:txBody>
                    <a:bodyPr/>
                    <a:lstStyle/>
                    <a:p>
                      <a:r>
                        <a:rPr lang="en-GB" dirty="0"/>
                        <a:t>Places available </a:t>
                      </a:r>
                    </a:p>
                  </a:txBody>
                  <a:tcPr/>
                </a:tc>
                <a:extLst>
                  <a:ext uri="{0D108BD9-81ED-4DB2-BD59-A6C34878D82A}">
                    <a16:rowId xmlns:a16="http://schemas.microsoft.com/office/drawing/2014/main" val="1778982477"/>
                  </a:ext>
                </a:extLst>
              </a:tr>
              <a:tr h="370840">
                <a:tc>
                  <a:txBody>
                    <a:bodyPr/>
                    <a:lstStyle/>
                    <a:p>
                      <a:r>
                        <a:rPr lang="en-GB" dirty="0">
                          <a:solidFill>
                            <a:schemeClr val="tx1"/>
                          </a:solidFill>
                        </a:rPr>
                        <a:t>10 July 2023 </a:t>
                      </a:r>
                    </a:p>
                  </a:txBody>
                  <a:tcPr/>
                </a:tc>
                <a:tc>
                  <a:txBody>
                    <a:bodyPr/>
                    <a:lstStyle/>
                    <a:p>
                      <a:r>
                        <a:rPr lang="en-GB" dirty="0"/>
                        <a:t>Places available </a:t>
                      </a:r>
                    </a:p>
                  </a:txBody>
                  <a:tcPr/>
                </a:tc>
                <a:extLst>
                  <a:ext uri="{0D108BD9-81ED-4DB2-BD59-A6C34878D82A}">
                    <a16:rowId xmlns:a16="http://schemas.microsoft.com/office/drawing/2014/main" val="337087431"/>
                  </a:ext>
                </a:extLst>
              </a:tr>
              <a:tr h="370840">
                <a:tc>
                  <a:txBody>
                    <a:bodyPr/>
                    <a:lstStyle/>
                    <a:p>
                      <a:r>
                        <a:rPr lang="en-GB" dirty="0">
                          <a:solidFill>
                            <a:schemeClr val="tx1"/>
                          </a:solidFill>
                        </a:rPr>
                        <a:t>13 July 2023 </a:t>
                      </a:r>
                    </a:p>
                  </a:txBody>
                  <a:tcPr/>
                </a:tc>
                <a:tc>
                  <a:txBody>
                    <a:bodyPr/>
                    <a:lstStyle/>
                    <a:p>
                      <a:r>
                        <a:rPr lang="en-GB" dirty="0"/>
                        <a:t>Places available </a:t>
                      </a:r>
                    </a:p>
                  </a:txBody>
                  <a:tcPr/>
                </a:tc>
                <a:extLst>
                  <a:ext uri="{0D108BD9-81ED-4DB2-BD59-A6C34878D82A}">
                    <a16:rowId xmlns:a16="http://schemas.microsoft.com/office/drawing/2014/main" val="3025208934"/>
                  </a:ext>
                </a:extLst>
              </a:tr>
            </a:tbl>
          </a:graphicData>
        </a:graphic>
      </p:graphicFrame>
      <p:sp>
        <p:nvSpPr>
          <p:cNvPr id="7" name="Rectangle: Rounded Corners 6">
            <a:extLst>
              <a:ext uri="{FF2B5EF4-FFF2-40B4-BE49-F238E27FC236}">
                <a16:creationId xmlns:a16="http://schemas.microsoft.com/office/drawing/2014/main" id="{E3DCE36C-80F4-721F-C6D4-58B1951E0B38}"/>
              </a:ext>
            </a:extLst>
          </p:cNvPr>
          <p:cNvSpPr/>
          <p:nvPr/>
        </p:nvSpPr>
        <p:spPr>
          <a:xfrm>
            <a:off x="20320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535728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sz="4400" b="1" dirty="0">
                <a:solidFill>
                  <a:srgbClr val="C00000"/>
                </a:solidFill>
                <a:latin typeface="Arial" panose="020B0604020202020204" pitchFamily="34" charset="0"/>
                <a:ea typeface="+mn-ea"/>
                <a:cs typeface="Arial" panose="020B0604020202020204" pitchFamily="34" charset="0"/>
              </a:rPr>
              <a:t>HSCP/HSAB L&amp;D </a:t>
            </a:r>
            <a:br>
              <a:rPr lang="en-GB" sz="4400" b="1" dirty="0">
                <a:solidFill>
                  <a:srgbClr val="C00000"/>
                </a:solidFill>
                <a:latin typeface="Arial" panose="020B0604020202020204" pitchFamily="34" charset="0"/>
                <a:ea typeface="+mn-ea"/>
                <a:cs typeface="Arial" panose="020B0604020202020204" pitchFamily="34" charset="0"/>
              </a:rPr>
            </a:br>
            <a:r>
              <a:rPr lang="en-GB" sz="4400" b="1" dirty="0">
                <a:solidFill>
                  <a:srgbClr val="C00000"/>
                </a:solidFill>
                <a:latin typeface="Arial" panose="020B0604020202020204" pitchFamily="34" charset="0"/>
                <a:ea typeface="+mn-ea"/>
                <a:cs typeface="Arial" panose="020B0604020202020204" pitchFamily="34" charset="0"/>
              </a:rPr>
              <a:t>PROGRAMME</a:t>
            </a:r>
            <a:endParaRPr lang="en-GB" dirty="0"/>
          </a:p>
        </p:txBody>
      </p:sp>
      <p:sp>
        <p:nvSpPr>
          <p:cNvPr id="2" name="Rectangle 1">
            <a:extLst>
              <a:ext uri="{FF2B5EF4-FFF2-40B4-BE49-F238E27FC236}">
                <a16:creationId xmlns:a16="http://schemas.microsoft.com/office/drawing/2014/main" id="{2A94739E-6162-4837-96AC-58EE1655D0BD}"/>
              </a:ext>
            </a:extLst>
          </p:cNvPr>
          <p:cNvSpPr/>
          <p:nvPr/>
        </p:nvSpPr>
        <p:spPr>
          <a:xfrm>
            <a:off x="274435" y="2660378"/>
            <a:ext cx="11643130" cy="11541621"/>
          </a:xfrm>
          <a:prstGeom prst="rect">
            <a:avLst/>
          </a:prstGeom>
        </p:spPr>
        <p:txBody>
          <a:bodyPr wrap="square">
            <a:spAutoFit/>
          </a:bodyPr>
          <a:lstStyle/>
          <a:p>
            <a:pPr algn="ctr"/>
            <a:endParaRPr lang="en-GB" sz="2400" b="1" dirty="0">
              <a:latin typeface="Arial" panose="020B0604020202020204" pitchFamily="34" charset="0"/>
              <a:cs typeface="Arial" panose="020B0604020202020204" pitchFamily="34" charset="0"/>
            </a:endParaRPr>
          </a:p>
          <a:p>
            <a:pPr algn="ctr"/>
            <a:r>
              <a:rPr lang="en-GB" sz="3200" b="1" dirty="0">
                <a:solidFill>
                  <a:srgbClr val="A80000"/>
                </a:solidFill>
                <a:latin typeface="Arial" panose="020B0604020202020204" pitchFamily="34" charset="0"/>
                <a:cs typeface="Arial" panose="020B0604020202020204" pitchFamily="34" charset="0"/>
              </a:rPr>
              <a:t>HSAB Safeguarding Forum </a:t>
            </a:r>
          </a:p>
          <a:p>
            <a:pPr algn="ctr"/>
            <a:r>
              <a:rPr lang="en-GB" sz="3200" b="1" dirty="0">
                <a:solidFill>
                  <a:srgbClr val="A80000"/>
                </a:solidFill>
                <a:latin typeface="Arial" panose="020B0604020202020204" pitchFamily="34" charset="0"/>
                <a:cs typeface="Arial" panose="020B0604020202020204" pitchFamily="34" charset="0"/>
              </a:rPr>
              <a:t>Safeguarding Adult Review </a:t>
            </a:r>
          </a:p>
          <a:p>
            <a:endParaRPr lang="en-GB" sz="3200" b="1" dirty="0">
              <a:solidFill>
                <a:srgbClr val="C00000"/>
              </a:solidFill>
              <a:latin typeface="Arial" panose="020B0604020202020204" pitchFamily="34" charset="0"/>
              <a:cs typeface="Arial" panose="020B0604020202020204" pitchFamily="34" charset="0"/>
            </a:endParaRPr>
          </a:p>
          <a:p>
            <a:pPr algn="l"/>
            <a:r>
              <a:rPr lang="en-GB" sz="2400" b="0" i="0" dirty="0">
                <a:solidFill>
                  <a:srgbClr val="2A2A2A"/>
                </a:solidFill>
                <a:effectLst/>
                <a:latin typeface="Arial" panose="020B0604020202020204" pitchFamily="34" charset="0"/>
              </a:rPr>
              <a:t>Our Safeguarding Forums provide opportunities to connect with colleagues and to learn something new. This event is suitable for Safeguarding Leads/Champions within any organisation and anyone working with adults who wants to increase their understanding of this topic. </a:t>
            </a:r>
          </a:p>
          <a:p>
            <a:pPr algn="l"/>
            <a:endParaRPr lang="en-GB" sz="2400" b="0" i="0" dirty="0">
              <a:solidFill>
                <a:srgbClr val="2A2A2A"/>
              </a:solidFill>
              <a:effectLst/>
              <a:latin typeface="Arial" panose="020B0604020202020204" pitchFamily="34" charset="0"/>
            </a:endParaRPr>
          </a:p>
          <a:p>
            <a:pPr algn="l"/>
            <a:r>
              <a:rPr lang="en-GB" sz="2400" b="0" i="0" dirty="0">
                <a:solidFill>
                  <a:srgbClr val="2A2A2A"/>
                </a:solidFill>
                <a:effectLst/>
                <a:latin typeface="Arial" panose="020B0604020202020204" pitchFamily="34" charset="0"/>
              </a:rPr>
              <a:t>This event will be of particular interest to those who work in care homes.</a:t>
            </a:r>
          </a:p>
          <a:p>
            <a:pPr algn="l"/>
            <a:r>
              <a:rPr lang="en-GB" sz="2400" b="0" i="0" dirty="0">
                <a:solidFill>
                  <a:srgbClr val="2A2A2A"/>
                </a:solidFill>
                <a:effectLst/>
                <a:latin typeface="Arial" panose="020B0604020202020204" pitchFamily="34" charset="0"/>
              </a:rPr>
              <a:t>As part of wider learning initiative, we are holding this forum to share the key findings from the safeguarding adult review Eileen Dean, conducted by the Lewisham Safeguarding Adults Board. The main themes in this SAR cover consideration of serious medical conditions and the risks they pose, Hospital Discharge planning, Care Home ability to cope with complex cases and monitoring of care homes.</a:t>
            </a:r>
          </a:p>
          <a:p>
            <a:pPr algn="l"/>
            <a:endParaRPr lang="en-GB" sz="2400" b="0" i="0" dirty="0">
              <a:solidFill>
                <a:srgbClr val="2A2A2A"/>
              </a:solidFill>
              <a:effectLst/>
              <a:latin typeface="Arial" panose="020B0604020202020204" pitchFamily="34" charset="0"/>
            </a:endParaRPr>
          </a:p>
          <a:p>
            <a:pPr algn="l"/>
            <a:r>
              <a:rPr lang="en-GB" sz="2400" b="0" i="0" dirty="0">
                <a:solidFill>
                  <a:srgbClr val="2A2A2A"/>
                </a:solidFill>
                <a:effectLst/>
                <a:latin typeface="Arial" panose="020B0604020202020204" pitchFamily="34" charset="0"/>
              </a:rPr>
              <a:t>We would like to invite colleagues to take part in this online event to explore the themes, identify learning for us locally and reflect on our practice.</a:t>
            </a:r>
          </a:p>
          <a:p>
            <a:pPr algn="l"/>
            <a:endParaRPr lang="en-GB" sz="2400" b="0" i="0" dirty="0">
              <a:solidFill>
                <a:srgbClr val="2A2A2A"/>
              </a:solidFill>
              <a:effectLst/>
              <a:latin typeface="Arial" panose="020B0604020202020204" pitchFamily="34" charset="0"/>
            </a:endParaRPr>
          </a:p>
          <a:p>
            <a:pPr algn="l"/>
            <a:r>
              <a:rPr lang="en-GB" sz="2400" b="0" i="0" dirty="0">
                <a:solidFill>
                  <a:srgbClr val="2A2A2A"/>
                </a:solidFill>
                <a:effectLst/>
                <a:latin typeface="Arial" panose="020B0604020202020204" pitchFamily="34" charset="0"/>
              </a:rPr>
              <a:t>The forum will be facilitated by Patrick Hopkinson who is an independent author of this review. The report </a:t>
            </a:r>
            <a:r>
              <a:rPr lang="en-GB" sz="2400" b="0" i="0" dirty="0">
                <a:solidFill>
                  <a:srgbClr val="A69D0A"/>
                </a:solidFill>
                <a:effectLst/>
                <a:latin typeface="Arial" panose="020B0604020202020204" pitchFamily="34" charset="0"/>
                <a:hlinkClick r:id="rId2"/>
              </a:rPr>
              <a:t>Eileen SAR (PDF)</a:t>
            </a:r>
            <a:r>
              <a:rPr lang="en-GB" sz="2400" b="0" i="0" dirty="0">
                <a:solidFill>
                  <a:srgbClr val="2A2A2A"/>
                </a:solidFill>
                <a:effectLst/>
                <a:latin typeface="Arial" panose="020B0604020202020204" pitchFamily="34" charset="0"/>
              </a:rPr>
              <a:t> is available at  </a:t>
            </a:r>
            <a:r>
              <a:rPr lang="en-GB" sz="2400" b="0" i="0" dirty="0">
                <a:solidFill>
                  <a:srgbClr val="A69D0A"/>
                </a:solidFill>
                <a:effectLst/>
                <a:latin typeface="Arial" panose="020B0604020202020204" pitchFamily="34" charset="0"/>
                <a:hlinkClick r:id="rId3"/>
              </a:rPr>
              <a:t>Lewisham Safeguarding Adults Board</a:t>
            </a:r>
            <a:endParaRPr lang="en-GB" sz="2400" b="0" i="0" dirty="0">
              <a:solidFill>
                <a:srgbClr val="2A2A2A"/>
              </a:solidFill>
              <a:effectLst/>
              <a:latin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dirty="0">
              <a:solidFill>
                <a:srgbClr val="A80000"/>
              </a:solidFill>
              <a:latin typeface="Arial" panose="020B0604020202020204" pitchFamily="34" charset="0"/>
              <a:cs typeface="Arial" panose="020B0604020202020204" pitchFamily="34" charset="0"/>
            </a:endParaRPr>
          </a:p>
          <a:p>
            <a:endParaRPr lang="en-GB" sz="2400" b="1" i="0" dirty="0">
              <a:effectLst/>
              <a:latin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latin typeface="Arial" panose="020B0604020202020204" pitchFamily="34" charset="0"/>
              <a:cs typeface="Arial" panose="020B0604020202020204" pitchFamily="34" charset="0"/>
            </a:endParaRPr>
          </a:p>
          <a:p>
            <a:endParaRPr lang="en-GB" sz="2400" b="1" dirty="0">
              <a:solidFill>
                <a:srgbClr val="C00000"/>
              </a:solidFill>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5A442A63-D807-FFF5-B1AF-355C27F3A86E}"/>
              </a:ext>
            </a:extLst>
          </p:cNvPr>
          <p:cNvGraphicFramePr>
            <a:graphicFrameLocks noGrp="1"/>
          </p:cNvGraphicFramePr>
          <p:nvPr>
            <p:extLst>
              <p:ext uri="{D42A27DB-BD31-4B8C-83A1-F6EECF244321}">
                <p14:modId xmlns:p14="http://schemas.microsoft.com/office/powerpoint/2010/main" val="1367595134"/>
              </p:ext>
            </p:extLst>
          </p:nvPr>
        </p:nvGraphicFramePr>
        <p:xfrm>
          <a:off x="2032000" y="11660604"/>
          <a:ext cx="8128000" cy="1280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15 June 2023 10am to 12:30pm</a:t>
                      </a:r>
                    </a:p>
                  </a:txBody>
                  <a:tcPr/>
                </a:tc>
                <a:tc>
                  <a:txBody>
                    <a:bodyPr/>
                    <a:lstStyle/>
                    <a:p>
                      <a:r>
                        <a:rPr lang="en-GB" dirty="0"/>
                        <a:t>Places available </a:t>
                      </a:r>
                    </a:p>
                  </a:txBody>
                  <a:tcPr/>
                </a:tc>
                <a:extLst>
                  <a:ext uri="{0D108BD9-81ED-4DB2-BD59-A6C34878D82A}">
                    <a16:rowId xmlns:a16="http://schemas.microsoft.com/office/drawing/2014/main" val="1773331493"/>
                  </a:ext>
                </a:extLst>
              </a:tr>
            </a:tbl>
          </a:graphicData>
        </a:graphic>
      </p:graphicFrame>
      <p:sp>
        <p:nvSpPr>
          <p:cNvPr id="6" name="Rectangle: Rounded Corners 5">
            <a:extLst>
              <a:ext uri="{FF2B5EF4-FFF2-40B4-BE49-F238E27FC236}">
                <a16:creationId xmlns:a16="http://schemas.microsoft.com/office/drawing/2014/main" id="{3B1D4475-10F0-4209-92F3-C548ED8BAE10}"/>
              </a:ext>
            </a:extLst>
          </p:cNvPr>
          <p:cNvSpPr/>
          <p:nvPr/>
        </p:nvSpPr>
        <p:spPr>
          <a:xfrm>
            <a:off x="1898650" y="14964477"/>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HSCP/HSAB </a:t>
            </a:r>
            <a:r>
              <a:rPr lang="en-GB" sz="2400" b="1"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987133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EDB2D2-6B42-4C37-9E1A-67D3BF4C2835}"/>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Arrow: Down 9">
            <a:extLst>
              <a:ext uri="{FF2B5EF4-FFF2-40B4-BE49-F238E27FC236}">
                <a16:creationId xmlns:a16="http://schemas.microsoft.com/office/drawing/2014/main" id="{443B4550-BC18-47F7-B7BD-00A040890129}"/>
              </a:ext>
            </a:extLst>
          </p:cNvPr>
          <p:cNvSpPr/>
          <p:nvPr/>
        </p:nvSpPr>
        <p:spPr>
          <a:xfrm>
            <a:off x="3422713" y="2413158"/>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Booking</a:t>
            </a:r>
          </a:p>
          <a:p>
            <a:pPr algn="ctr"/>
            <a:r>
              <a:rPr lang="en-GB" sz="2400" b="1" dirty="0"/>
              <a:t>Conditions</a:t>
            </a:r>
          </a:p>
        </p:txBody>
      </p:sp>
      <p:sp>
        <p:nvSpPr>
          <p:cNvPr id="3" name="Rectangle: Rounded Corners 2">
            <a:extLst>
              <a:ext uri="{FF2B5EF4-FFF2-40B4-BE49-F238E27FC236}">
                <a16:creationId xmlns:a16="http://schemas.microsoft.com/office/drawing/2014/main" id="{B74DD1A1-AF3E-45E2-A2BC-1D019F4DDE11}"/>
              </a:ext>
            </a:extLst>
          </p:cNvPr>
          <p:cNvSpPr/>
          <p:nvPr/>
        </p:nvSpPr>
        <p:spPr>
          <a:xfrm>
            <a:off x="255208" y="3656672"/>
            <a:ext cx="11935711" cy="793055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a:solidFill>
                  <a:schemeClr val="tx1"/>
                </a:solidFill>
                <a:latin typeface="Arial" panose="020B0604020202020204" pitchFamily="34" charset="0"/>
                <a:cs typeface="Arial" panose="020B0604020202020204" pitchFamily="34" charset="0"/>
              </a:rPr>
              <a:t>HSCP training </a:t>
            </a:r>
            <a:r>
              <a:rPr lang="en-GB" sz="1400" b="1" dirty="0">
                <a:solidFill>
                  <a:schemeClr val="tx1"/>
                </a:solidFill>
                <a:latin typeface="Arial" panose="020B0604020202020204" pitchFamily="34" charset="0"/>
                <a:cs typeface="Arial" panose="020B0604020202020204" pitchFamily="34" charset="0"/>
              </a:rPr>
              <a:t>courses</a:t>
            </a:r>
            <a:r>
              <a:rPr lang="en-GB" sz="1600" b="1" dirty="0">
                <a:solidFill>
                  <a:schemeClr val="tx1"/>
                </a:solidFill>
                <a:latin typeface="Arial" panose="020B0604020202020204" pitchFamily="34" charset="0"/>
                <a:cs typeface="Arial" panose="020B0604020202020204" pitchFamily="34" charset="0"/>
              </a:rPr>
              <a:t> and charges</a:t>
            </a:r>
            <a:br>
              <a:rPr lang="en-GB" sz="1600" b="1" dirty="0">
                <a:solidFill>
                  <a:schemeClr val="tx1"/>
                </a:solidFill>
                <a:latin typeface="Arial" panose="020B0604020202020204" pitchFamily="34" charset="0"/>
                <a:cs typeface="Arial" panose="020B0604020202020204" pitchFamily="34" charset="0"/>
              </a:rPr>
            </a:br>
            <a:endParaRPr lang="en-GB" sz="1600" b="1"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Our training courses build on the level 1 awareness sessions provided by agencies to their own staff.</a:t>
            </a:r>
            <a:br>
              <a:rPr lang="en-GB" sz="1600" dirty="0">
                <a:solidFill>
                  <a:schemeClr val="tx1"/>
                </a:solidFill>
                <a:latin typeface="Arial" panose="020B0604020202020204" pitchFamily="34" charset="0"/>
                <a:cs typeface="Arial" panose="020B0604020202020204" pitchFamily="34" charset="0"/>
              </a:rPr>
            </a:br>
            <a:br>
              <a:rPr lang="en-GB" sz="1600" dirty="0">
                <a:solidFill>
                  <a:schemeClr val="tx1"/>
                </a:solidFill>
                <a:latin typeface="Arial" panose="020B0604020202020204" pitchFamily="34" charset="0"/>
                <a:cs typeface="Arial" panose="020B0604020202020204" pitchFamily="34" charset="0"/>
              </a:rPr>
            </a:br>
            <a:r>
              <a:rPr lang="en-GB" sz="1600" dirty="0">
                <a:solidFill>
                  <a:schemeClr val="tx1"/>
                </a:solidFill>
                <a:latin typeface="Arial" panose="020B0604020202020204" pitchFamily="34" charset="0"/>
                <a:cs typeface="Arial" panose="020B0604020202020204" pitchFamily="34" charset="0"/>
              </a:rPr>
              <a:t>All learning events are run by knowledgeable trainers and experts in the field, so you can be sure that the content will be interesting, stimulating and reflects safeguarding best practice in Hertfordshire.</a:t>
            </a:r>
            <a:br>
              <a:rPr lang="en-GB" sz="1600" dirty="0">
                <a:solidFill>
                  <a:schemeClr val="tx1"/>
                </a:solidFill>
                <a:latin typeface="Arial" panose="020B0604020202020204" pitchFamily="34" charset="0"/>
                <a:cs typeface="Arial" panose="020B0604020202020204" pitchFamily="34" charset="0"/>
              </a:rPr>
            </a:br>
            <a:br>
              <a:rPr lang="en-GB" sz="1600" b="1" dirty="0">
                <a:solidFill>
                  <a:schemeClr val="tx1"/>
                </a:solidFill>
                <a:latin typeface="Arial" panose="020B0604020202020204" pitchFamily="34" charset="0"/>
                <a:cs typeface="Arial" panose="020B0604020202020204" pitchFamily="34" charset="0"/>
              </a:rPr>
            </a:br>
            <a:r>
              <a:rPr lang="en-GB" sz="1600" b="1" dirty="0">
                <a:solidFill>
                  <a:schemeClr val="tx1"/>
                </a:solidFill>
                <a:latin typeface="Arial" panose="020B0604020202020204" pitchFamily="34" charset="0"/>
                <a:cs typeface="Arial" panose="020B0604020202020204" pitchFamily="34" charset="0"/>
              </a:rPr>
              <a:t>Course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is a charge for all delegates from agencies that do not contribute to the HSCP or HSAB budget, including schools, district and borough councils, out of county providers and profit making private and independent organisations.</a:t>
            </a:r>
          </a:p>
          <a:p>
            <a:r>
              <a:rPr lang="en-GB" sz="1600" dirty="0">
                <a:solidFill>
                  <a:schemeClr val="tx1"/>
                </a:solidFill>
                <a:latin typeface="Arial" panose="020B0604020202020204" pitchFamily="34" charset="0"/>
                <a:cs typeface="Arial" panose="020B0604020202020204" pitchFamily="34" charset="0"/>
              </a:rPr>
              <a:t>The charge for a full-day course is £75.00 per person</a:t>
            </a:r>
          </a:p>
          <a:p>
            <a:r>
              <a:rPr lang="en-GB" sz="1600" dirty="0">
                <a:solidFill>
                  <a:schemeClr val="tx1"/>
                </a:solidFill>
                <a:latin typeface="Arial" panose="020B0604020202020204" pitchFamily="34" charset="0"/>
                <a:cs typeface="Arial" panose="020B0604020202020204" pitchFamily="34" charset="0"/>
              </a:rPr>
              <a:t>The charge for a half-day course is £50.00 per person</a:t>
            </a:r>
          </a:p>
          <a:p>
            <a:r>
              <a:rPr lang="en-GB" sz="1600" dirty="0">
                <a:solidFill>
                  <a:schemeClr val="tx1"/>
                </a:solidFill>
                <a:latin typeface="Arial" panose="020B0604020202020204" pitchFamily="34" charset="0"/>
                <a:cs typeface="Arial" panose="020B0604020202020204" pitchFamily="34" charset="0"/>
              </a:rPr>
              <a:t>The charge for a Lite Bite sessions is £30 per person </a:t>
            </a:r>
          </a:p>
          <a:p>
            <a:r>
              <a:rPr lang="en-GB" sz="1600" dirty="0">
                <a:solidFill>
                  <a:schemeClr val="tx1"/>
                </a:solidFill>
                <a:latin typeface="Arial" panose="020B0604020202020204" pitchFamily="34" charset="0"/>
                <a:cs typeface="Arial" panose="020B0604020202020204" pitchFamily="34" charset="0"/>
              </a:rPr>
              <a:t>Courses are free of charge to HSCP and HSAB contributory member agencies and the voluntary sector.</a:t>
            </a:r>
          </a:p>
          <a:p>
            <a:r>
              <a:rPr lang="en-GB" sz="1600" b="1" dirty="0">
                <a:solidFill>
                  <a:schemeClr val="tx1"/>
                </a:solidFill>
                <a:latin typeface="Arial" panose="020B0604020202020204" pitchFamily="34" charset="0"/>
                <a:cs typeface="Arial" panose="020B0604020202020204" pitchFamily="34" charset="0"/>
              </a:rPr>
              <a:t>Cancellation Charges</a:t>
            </a:r>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Cancellation charges apply to everyone including those who fall into the free of charge payment category. Charges are as follows: </a:t>
            </a:r>
          </a:p>
          <a:p>
            <a:r>
              <a:rPr lang="en-GB" sz="1600" dirty="0">
                <a:solidFill>
                  <a:schemeClr val="tx1"/>
                </a:solidFill>
                <a:latin typeface="Arial" panose="020B0604020202020204" pitchFamily="34" charset="0"/>
                <a:cs typeface="Arial" panose="020B0604020202020204" pitchFamily="34" charset="0"/>
              </a:rPr>
              <a:t>£75 per person per full-day course</a:t>
            </a:r>
          </a:p>
          <a:p>
            <a:r>
              <a:rPr lang="en-GB" sz="1600" dirty="0">
                <a:solidFill>
                  <a:schemeClr val="tx1"/>
                </a:solidFill>
                <a:latin typeface="Arial" panose="020B0604020202020204" pitchFamily="34" charset="0"/>
                <a:cs typeface="Arial" panose="020B0604020202020204" pitchFamily="34" charset="0"/>
              </a:rPr>
              <a:t>£50 per person per half-day course</a:t>
            </a:r>
          </a:p>
          <a:p>
            <a:r>
              <a:rPr lang="en-GB" sz="1600" dirty="0">
                <a:solidFill>
                  <a:schemeClr val="tx1"/>
                </a:solidFill>
                <a:latin typeface="Arial" panose="020B0604020202020204" pitchFamily="34" charset="0"/>
                <a:cs typeface="Arial" panose="020B0604020202020204" pitchFamily="34" charset="0"/>
              </a:rPr>
              <a:t>£30 per person per Lite Bite session</a:t>
            </a:r>
          </a:p>
          <a:p>
            <a:r>
              <a:rPr lang="en-GB" sz="1600" dirty="0">
                <a:solidFill>
                  <a:schemeClr val="tx1"/>
                </a:solidFill>
                <a:latin typeface="Arial" panose="020B0604020202020204" pitchFamily="34" charset="0"/>
                <a:cs typeface="Arial" panose="020B0604020202020204" pitchFamily="34" charset="0"/>
              </a:rPr>
              <a:t>Cancellation charges applied if delegates fail to attend on the day or fail to attend on the day or fail to cancel in writing at least 14days in advance of the course. </a:t>
            </a:r>
            <a:endParaRPr lang="en-GB" sz="1600" dirty="0">
              <a:solidFill>
                <a:schemeClr val="tx1"/>
              </a:solidFill>
              <a:effectLst/>
              <a:latin typeface="Arial" panose="020B0604020202020204" pitchFamily="34" charset="0"/>
              <a:cs typeface="Arial" panose="020B0604020202020204" pitchFamily="34" charset="0"/>
            </a:endParaRPr>
          </a:p>
        </p:txBody>
      </p:sp>
      <p:sp>
        <p:nvSpPr>
          <p:cNvPr id="13" name="Arrow: Down 12">
            <a:extLst>
              <a:ext uri="{FF2B5EF4-FFF2-40B4-BE49-F238E27FC236}">
                <a16:creationId xmlns:a16="http://schemas.microsoft.com/office/drawing/2014/main" id="{7FF6EFC2-AE35-4744-9B14-F79DD7F1CE6C}"/>
              </a:ext>
            </a:extLst>
          </p:cNvPr>
          <p:cNvSpPr/>
          <p:nvPr/>
        </p:nvSpPr>
        <p:spPr>
          <a:xfrm>
            <a:off x="3422713" y="12300097"/>
            <a:ext cx="5600700" cy="12254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t>MS Teams </a:t>
            </a:r>
          </a:p>
          <a:p>
            <a:pPr algn="ctr"/>
            <a:r>
              <a:rPr lang="en-GB" sz="2400" b="1" dirty="0"/>
              <a:t>Guidance</a:t>
            </a:r>
          </a:p>
        </p:txBody>
      </p:sp>
      <p:sp>
        <p:nvSpPr>
          <p:cNvPr id="11" name="Rectangle: Rounded Corners 10">
            <a:extLst>
              <a:ext uri="{FF2B5EF4-FFF2-40B4-BE49-F238E27FC236}">
                <a16:creationId xmlns:a16="http://schemas.microsoft.com/office/drawing/2014/main" id="{77ABB410-B926-461A-B064-44224D84DB52}"/>
              </a:ext>
            </a:extLst>
          </p:cNvPr>
          <p:cNvSpPr/>
          <p:nvPr/>
        </p:nvSpPr>
        <p:spPr>
          <a:xfrm>
            <a:off x="587955" y="13525498"/>
            <a:ext cx="11270216" cy="205994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Please note, you don’t need to have Office 365 products (MS Teams) on your tech (PC, laptop, tablet or smartphone) to join as a guest, as long as you have a good broadband connection, a microphone and a web browser. (You do not necessarily need a webcam for this session).</a:t>
            </a:r>
          </a:p>
          <a:p>
            <a:endParaRPr lang="en-GB" dirty="0">
              <a:solidFill>
                <a:srgbClr val="FF0000"/>
              </a:solidFill>
            </a:endParaRPr>
          </a:p>
        </p:txBody>
      </p:sp>
    </p:spTree>
    <p:extLst>
      <p:ext uri="{BB962C8B-B14F-4D97-AF65-F5344CB8AC3E}">
        <p14:creationId xmlns:p14="http://schemas.microsoft.com/office/powerpoint/2010/main" val="3973719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1" name="TextBox 10">
            <a:extLst>
              <a:ext uri="{FF2B5EF4-FFF2-40B4-BE49-F238E27FC236}">
                <a16:creationId xmlns:a16="http://schemas.microsoft.com/office/drawing/2014/main" id="{6BE4D33D-5BFD-4C86-8918-186B94FE6DE6}"/>
              </a:ext>
            </a:extLst>
          </p:cNvPr>
          <p:cNvSpPr txBox="1"/>
          <p:nvPr/>
        </p:nvSpPr>
        <p:spPr>
          <a:xfrm>
            <a:off x="673100" y="3002682"/>
            <a:ext cx="10947400" cy="7048083"/>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Working with Mothers with Emotionally Unstable Personality Disorder (EUPD)</a:t>
            </a:r>
          </a:p>
          <a:p>
            <a:endParaRPr lang="en-GB" sz="14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Delivered by: </a:t>
            </a:r>
          </a:p>
          <a:p>
            <a:endParaRPr lang="en-GB" sz="16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The HPFT Community Perinatal Team: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Sarah Cohen, Consultant Perinatal Psychiatrist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Shetal Patel, Clinical Perinatal Psychologist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Dr Natasha </a:t>
            </a:r>
            <a:r>
              <a:rPr lang="en-GB" sz="1600" dirty="0" err="1">
                <a:latin typeface="Arial" panose="020B0604020202020204" pitchFamily="34" charset="0"/>
                <a:cs typeface="Arial" panose="020B0604020202020204" pitchFamily="34" charset="0"/>
              </a:rPr>
              <a:t>Gray</a:t>
            </a:r>
            <a:r>
              <a:rPr lang="en-GB" sz="1600" dirty="0">
                <a:latin typeface="Arial" panose="020B0604020202020204" pitchFamily="34" charset="0"/>
                <a:cs typeface="Arial" panose="020B0604020202020204" pitchFamily="34" charset="0"/>
              </a:rPr>
              <a:t>, Parent-Infant Psychologist.</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2.5hr</a:t>
            </a:r>
            <a:r>
              <a:rPr lang="en-GB" sz="1600" dirty="0">
                <a:solidFill>
                  <a:srgbClr val="FF0000"/>
                </a:solidFill>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session (with a 10min break) starting at 9:30am,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Non-mental health professionals who work with pregnant women and mothers who have Emotionally Unstable Personality Disorder, e.g. but not limited to Children's services practitioners; midwives and health visitors: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Content</a:t>
            </a:r>
            <a:r>
              <a:rPr lang="en-GB" sz="1600" dirty="0">
                <a:latin typeface="Arial" panose="020B0604020202020204" pitchFamily="34" charset="0"/>
                <a:cs typeface="Arial" panose="020B0604020202020204" pitchFamily="34" charset="0"/>
              </a:rPr>
              <a:t>:</a:t>
            </a:r>
          </a:p>
          <a:p>
            <a:r>
              <a:rPr lang="en-GB" sz="1600" dirty="0">
                <a:latin typeface="Arial" panose="020B0604020202020204" pitchFamily="34" charset="0"/>
                <a:cs typeface="Arial" panose="020B0604020202020204" pitchFamily="34" charset="0"/>
              </a:rPr>
              <a:t>This course is to support staff who are working with families where parents (particularly the mother) has Emotionally Unstable Personality Disorder (EUPD).  To include:</a:t>
            </a:r>
          </a:p>
          <a:p>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Why EUPD develops; how it manifests and the impact of EUPD on the family in the perinatal period.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Risks that EUPD poses and risk assessment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Advice on working with mothers with EUPD to reduce risks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Understanding and supporting the parent infant relationship when a parent has EUPD</a:t>
            </a:r>
          </a:p>
          <a:p>
            <a:endParaRPr lang="en-GB" sz="1400" b="1" dirty="0">
              <a:latin typeface="Arial" panose="020B0604020202020204" pitchFamily="34" charset="0"/>
              <a:cs typeface="Arial" panose="020B0604020202020204" pitchFamily="34" charset="0"/>
            </a:endParaRPr>
          </a:p>
        </p:txBody>
      </p:sp>
      <p:graphicFrame>
        <p:nvGraphicFramePr>
          <p:cNvPr id="8" name="Table 18">
            <a:extLst>
              <a:ext uri="{FF2B5EF4-FFF2-40B4-BE49-F238E27FC236}">
                <a16:creationId xmlns:a16="http://schemas.microsoft.com/office/drawing/2014/main" id="{DC3ED5A9-8DDC-4E82-BAB7-A8DB801E6EA7}"/>
              </a:ext>
            </a:extLst>
          </p:cNvPr>
          <p:cNvGraphicFramePr>
            <a:graphicFrameLocks noGrp="1"/>
          </p:cNvGraphicFramePr>
          <p:nvPr/>
        </p:nvGraphicFramePr>
        <p:xfrm>
          <a:off x="2082800" y="10098446"/>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20 June 2023 1:30 to 4pm </a:t>
                      </a:r>
                    </a:p>
                  </a:txBody>
                  <a:tcPr/>
                </a:tc>
                <a:tc>
                  <a:txBody>
                    <a:bodyPr/>
                    <a:lstStyle/>
                    <a:p>
                      <a:r>
                        <a:rPr lang="en-GB" dirty="0"/>
                        <a:t>Places available </a:t>
                      </a:r>
                    </a:p>
                  </a:txBody>
                  <a:tcPr/>
                </a:tc>
                <a:extLst>
                  <a:ext uri="{0D108BD9-81ED-4DB2-BD59-A6C34878D82A}">
                    <a16:rowId xmlns:a16="http://schemas.microsoft.com/office/drawing/2014/main" val="3403557745"/>
                  </a:ext>
                </a:extLst>
              </a:tr>
              <a:tr h="370840">
                <a:tc>
                  <a:txBody>
                    <a:bodyPr/>
                    <a:lstStyle/>
                    <a:p>
                      <a:r>
                        <a:rPr lang="en-GB" dirty="0"/>
                        <a:t>19 October 2023 9:30 to 12am</a:t>
                      </a:r>
                    </a:p>
                  </a:txBody>
                  <a:tcPr/>
                </a:tc>
                <a:tc>
                  <a:txBody>
                    <a:bodyPr/>
                    <a:lstStyle/>
                    <a:p>
                      <a:r>
                        <a:rPr lang="en-GB" dirty="0"/>
                        <a:t>Places available </a:t>
                      </a:r>
                    </a:p>
                  </a:txBody>
                  <a:tcPr/>
                </a:tc>
                <a:extLst>
                  <a:ext uri="{0D108BD9-81ED-4DB2-BD59-A6C34878D82A}">
                    <a16:rowId xmlns:a16="http://schemas.microsoft.com/office/drawing/2014/main" val="4204472438"/>
                  </a:ext>
                </a:extLst>
              </a:tr>
            </a:tbl>
          </a:graphicData>
        </a:graphic>
      </p:graphicFrame>
      <p:sp>
        <p:nvSpPr>
          <p:cNvPr id="9" name="Rectangle: Rounded Corners 8">
            <a:extLst>
              <a:ext uri="{FF2B5EF4-FFF2-40B4-BE49-F238E27FC236}">
                <a16:creationId xmlns:a16="http://schemas.microsoft.com/office/drawing/2014/main" id="{8FB4CFF9-5157-4099-A06B-FC652BFDB694}"/>
              </a:ext>
            </a:extLst>
          </p:cNvPr>
          <p:cNvSpPr/>
          <p:nvPr/>
        </p:nvSpPr>
        <p:spPr>
          <a:xfrm>
            <a:off x="2032000" y="12857957"/>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
        <p:nvSpPr>
          <p:cNvPr id="7" name="Rectangle: Rounded Corners 6">
            <a:extLst>
              <a:ext uri="{FF2B5EF4-FFF2-40B4-BE49-F238E27FC236}">
                <a16:creationId xmlns:a16="http://schemas.microsoft.com/office/drawing/2014/main" id="{0C393345-65A4-4840-9DAE-625DCE6CC0B4}"/>
              </a:ext>
            </a:extLst>
          </p:cNvPr>
          <p:cNvSpPr/>
          <p:nvPr/>
        </p:nvSpPr>
        <p:spPr>
          <a:xfrm>
            <a:off x="2082800" y="14605159"/>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207485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0" name="TextBox 9">
            <a:extLst>
              <a:ext uri="{FF2B5EF4-FFF2-40B4-BE49-F238E27FC236}">
                <a16:creationId xmlns:a16="http://schemas.microsoft.com/office/drawing/2014/main" id="{A438658C-D5BB-44A2-85F6-90FA992CB670}"/>
              </a:ext>
            </a:extLst>
          </p:cNvPr>
          <p:cNvSpPr txBox="1"/>
          <p:nvPr/>
        </p:nvSpPr>
        <p:spPr>
          <a:xfrm>
            <a:off x="673100" y="3002682"/>
            <a:ext cx="10947400" cy="880241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Graded Care Profile – a tool to be used when on-going Neglect is a concern </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Held over a  3hr session (with a comfort break) starting at 10am, via MS Teams (equivalent to a half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appropriate for any professionals working directly with children and their families within the home or other settings (social workers, health visitors, school nurses, community nursery nurses, specialist children’s nurses, children centre workers, schools).</a:t>
            </a:r>
          </a:p>
          <a:p>
            <a:endParaRPr lang="en-GB" sz="1600" b="1"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a:t>
            </a:r>
            <a:r>
              <a:rPr lang="en-GB" sz="1600" dirty="0">
                <a:latin typeface="Arial" panose="020B0604020202020204" pitchFamily="34" charset="0"/>
                <a:cs typeface="Arial" panose="020B0604020202020204" pitchFamily="34" charset="0"/>
              </a:rPr>
              <a:t> Understand the evidence based research behind the development of and use of the Graded Care Profile (GCP) tool kit, introduce the GCP tool kit, develop the skills to use the tool kit, understand the scoring system, consider how a GCP assessment is used in future service and support development for the children and their families.</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Basic/Stage 1 Safeguarding Children training should have been undertaken prior to accessing this training.</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Learning Outcomes: </a:t>
            </a:r>
            <a:endParaRPr lang="en-GB" sz="1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There will be a better understanding of the GCP tool and how to use it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how to adapt the way the GCP is used in regards to a family’s needs/ability to participate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 better understanding of how to complete the tool kit using multi-agency input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complete a GCP, the scoring and compile a future action plan to work with the family to reduce the risks/concerns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The candidate will have a better understanding of when to step up their concerns using the GCP as additional evidence.</a:t>
            </a:r>
          </a:p>
          <a:p>
            <a:r>
              <a:rPr lang="en-GB" sz="1600" dirty="0">
                <a:latin typeface="Arial" panose="020B0604020202020204" pitchFamily="34" charset="0"/>
                <a:cs typeface="Arial" panose="020B0604020202020204" pitchFamily="34" charset="0"/>
              </a:rPr>
              <a:t> </a:t>
            </a:r>
          </a:p>
          <a:p>
            <a:r>
              <a:rPr lang="en-GB" sz="1600" b="1" dirty="0">
                <a:latin typeface="Arial" panose="020B0604020202020204" pitchFamily="34" charset="0"/>
                <a:cs typeface="Arial" panose="020B0604020202020204" pitchFamily="34" charset="0"/>
              </a:rPr>
              <a:t>*PRE-COURSE WORK*</a:t>
            </a:r>
          </a:p>
          <a:p>
            <a:r>
              <a:rPr lang="en-GB" sz="1600" dirty="0">
                <a:latin typeface="Arial" panose="020B0604020202020204" pitchFamily="34" charset="0"/>
                <a:cs typeface="Arial" panose="020B0604020202020204" pitchFamily="34" charset="0"/>
              </a:rPr>
              <a:t>Please see the 'Download Course Materials' link on your training account dashboard where, under the 'Pre-course' section, you will be able to access the pre-reading material for the training session and copies of all the documents necessary for the session.</a:t>
            </a:r>
          </a:p>
          <a:p>
            <a:r>
              <a:rPr lang="en-GB" sz="1600" dirty="0">
                <a:latin typeface="Arial" panose="020B0604020202020204" pitchFamily="34" charset="0"/>
                <a:cs typeface="Arial" panose="020B0604020202020204" pitchFamily="34" charset="0"/>
              </a:rPr>
              <a:t> </a:t>
            </a:r>
          </a:p>
          <a:p>
            <a:r>
              <a:rPr lang="en-GB" sz="1600" b="1" u="sng" dirty="0">
                <a:latin typeface="Arial" panose="020B0604020202020204" pitchFamily="34" charset="0"/>
                <a:cs typeface="Arial" panose="020B0604020202020204" pitchFamily="34" charset="0"/>
              </a:rPr>
              <a:t>Please note</a:t>
            </a:r>
            <a:r>
              <a:rPr lang="en-GB" sz="1600" b="1" dirty="0">
                <a:latin typeface="Arial" panose="020B0604020202020204" pitchFamily="34" charset="0"/>
                <a:cs typeface="Arial" panose="020B0604020202020204" pitchFamily="34" charset="0"/>
              </a:rPr>
              <a:t> – It is very important that the pre-course reading is undertaken by all delegates prior to attending the training as it will inform the most important parts of the session.</a:t>
            </a:r>
            <a:endParaRPr lang="en-GB" sz="1600" dirty="0">
              <a:latin typeface="Arial" panose="020B0604020202020204" pitchFamily="34" charset="0"/>
              <a:cs typeface="Arial" panose="020B0604020202020204" pitchFamily="34" charset="0"/>
            </a:endParaRPr>
          </a:p>
          <a:p>
            <a:endParaRPr lang="en-GB" sz="1400" b="1" dirty="0">
              <a:latin typeface="Arial" panose="020B0604020202020204" pitchFamily="34" charset="0"/>
              <a:cs typeface="Arial" panose="020B0604020202020204" pitchFamily="34" charset="0"/>
            </a:endParaRPr>
          </a:p>
        </p:txBody>
      </p:sp>
      <p:graphicFrame>
        <p:nvGraphicFramePr>
          <p:cNvPr id="11" name="Table 18">
            <a:extLst>
              <a:ext uri="{FF2B5EF4-FFF2-40B4-BE49-F238E27FC236}">
                <a16:creationId xmlns:a16="http://schemas.microsoft.com/office/drawing/2014/main" id="{FD691B42-29F8-4CAD-B04F-3DCE2509D540}"/>
              </a:ext>
            </a:extLst>
          </p:cNvPr>
          <p:cNvGraphicFramePr>
            <a:graphicFrameLocks noGrp="1"/>
          </p:cNvGraphicFramePr>
          <p:nvPr>
            <p:extLst>
              <p:ext uri="{D42A27DB-BD31-4B8C-83A1-F6EECF244321}">
                <p14:modId xmlns:p14="http://schemas.microsoft.com/office/powerpoint/2010/main" val="564384395"/>
              </p:ext>
            </p:extLst>
          </p:nvPr>
        </p:nvGraphicFramePr>
        <p:xfrm>
          <a:off x="2082800" y="11805092"/>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376748">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28 June 2023 10am</a:t>
                      </a:r>
                    </a:p>
                  </a:txBody>
                  <a:tcPr/>
                </a:tc>
                <a:tc>
                  <a:txBody>
                    <a:bodyPr/>
                    <a:lstStyle/>
                    <a:p>
                      <a:r>
                        <a:rPr lang="en-GB" dirty="0"/>
                        <a:t>Fully booked </a:t>
                      </a:r>
                    </a:p>
                  </a:txBody>
                  <a:tcPr/>
                </a:tc>
                <a:extLst>
                  <a:ext uri="{0D108BD9-81ED-4DB2-BD59-A6C34878D82A}">
                    <a16:rowId xmlns:a16="http://schemas.microsoft.com/office/drawing/2014/main" val="1335475247"/>
                  </a:ext>
                </a:extLst>
              </a:tr>
              <a:tr h="370840">
                <a:tc>
                  <a:txBody>
                    <a:bodyPr/>
                    <a:lstStyle/>
                    <a:p>
                      <a:r>
                        <a:rPr lang="en-GB" dirty="0"/>
                        <a:t>25 Sept 2023 10am</a:t>
                      </a:r>
                    </a:p>
                  </a:txBody>
                  <a:tcPr/>
                </a:tc>
                <a:tc>
                  <a:txBody>
                    <a:bodyPr/>
                    <a:lstStyle/>
                    <a:p>
                      <a:r>
                        <a:rPr lang="en-GB" dirty="0"/>
                        <a:t>Places available </a:t>
                      </a:r>
                    </a:p>
                  </a:txBody>
                  <a:tcPr/>
                </a:tc>
                <a:extLst>
                  <a:ext uri="{0D108BD9-81ED-4DB2-BD59-A6C34878D82A}">
                    <a16:rowId xmlns:a16="http://schemas.microsoft.com/office/drawing/2014/main" val="4096362847"/>
                  </a:ext>
                </a:extLst>
              </a:tr>
              <a:tr h="370840">
                <a:tc>
                  <a:txBody>
                    <a:bodyPr/>
                    <a:lstStyle/>
                    <a:p>
                      <a:r>
                        <a:rPr lang="en-GB" dirty="0"/>
                        <a:t>17 Nov 2023 10am</a:t>
                      </a:r>
                    </a:p>
                  </a:txBody>
                  <a:tcPr/>
                </a:tc>
                <a:tc>
                  <a:txBody>
                    <a:bodyPr/>
                    <a:lstStyle/>
                    <a:p>
                      <a:r>
                        <a:rPr lang="en-GB" dirty="0"/>
                        <a:t>Places available </a:t>
                      </a:r>
                    </a:p>
                  </a:txBody>
                  <a:tcPr/>
                </a:tc>
                <a:extLst>
                  <a:ext uri="{0D108BD9-81ED-4DB2-BD59-A6C34878D82A}">
                    <a16:rowId xmlns:a16="http://schemas.microsoft.com/office/drawing/2014/main" val="38745368"/>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319062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E8305-7A6C-424B-82F1-47FA803EA2EE}"/>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9" name="Rectangle 8">
            <a:extLst>
              <a:ext uri="{FF2B5EF4-FFF2-40B4-BE49-F238E27FC236}">
                <a16:creationId xmlns:a16="http://schemas.microsoft.com/office/drawing/2014/main" id="{B2B09305-331B-4C25-BAAF-BF1576C836C1}"/>
              </a:ext>
            </a:extLst>
          </p:cNvPr>
          <p:cNvSpPr/>
          <p:nvPr/>
        </p:nvSpPr>
        <p:spPr>
          <a:xfrm>
            <a:off x="1244600" y="3395612"/>
            <a:ext cx="8905002" cy="1200329"/>
          </a:xfrm>
          <a:prstGeom prst="rect">
            <a:avLst/>
          </a:prstGeom>
        </p:spPr>
        <p:txBody>
          <a:bodyPr wrap="none">
            <a:spAutoFit/>
          </a:bodyPr>
          <a:lstStyle/>
          <a:p>
            <a:r>
              <a:rPr lang="en-GB" sz="3600" b="1" dirty="0">
                <a:latin typeface="Arial" panose="020B0604020202020204" pitchFamily="34" charset="0"/>
                <a:cs typeface="Arial" panose="020B0604020202020204" pitchFamily="34" charset="0"/>
              </a:rPr>
              <a:t>Understanding and Identifying Neglect, </a:t>
            </a:r>
          </a:p>
          <a:p>
            <a:r>
              <a:rPr lang="en-GB" sz="3600" b="1" dirty="0">
                <a:latin typeface="Arial" panose="020B0604020202020204" pitchFamily="34" charset="0"/>
                <a:cs typeface="Arial" panose="020B0604020202020204" pitchFamily="34" charset="0"/>
              </a:rPr>
              <a:t>with a Focus on Early Help </a:t>
            </a:r>
          </a:p>
        </p:txBody>
      </p:sp>
      <p:sp>
        <p:nvSpPr>
          <p:cNvPr id="7" name="TextBox 6">
            <a:extLst>
              <a:ext uri="{FF2B5EF4-FFF2-40B4-BE49-F238E27FC236}">
                <a16:creationId xmlns:a16="http://schemas.microsoft.com/office/drawing/2014/main" id="{369F78B7-76A7-4A1E-AA06-C048ED641277}"/>
              </a:ext>
            </a:extLst>
          </p:cNvPr>
          <p:cNvSpPr txBox="1"/>
          <p:nvPr/>
        </p:nvSpPr>
        <p:spPr>
          <a:xfrm>
            <a:off x="622300" y="5096514"/>
            <a:ext cx="10947400" cy="501675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Participants will have already attended child protection awareness training and have an understanding of the signs and symptoms of child abuse.</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Aim of the Course: </a:t>
            </a:r>
            <a:r>
              <a:rPr lang="en-GB" sz="1600" dirty="0">
                <a:latin typeface="Arial" panose="020B0604020202020204" pitchFamily="34" charset="0"/>
                <a:cs typeface="Arial" panose="020B0604020202020204" pitchFamily="34" charset="0"/>
              </a:rPr>
              <a:t>To provide professionals with a greater understanding of the concept of neglect and what current research tells us in relation to the abuse of children.</a:t>
            </a:r>
            <a:endParaRPr lang="en-GB" sz="1600" b="1"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to able to: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establish a working definition of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recognise signs and symptoms in children and young people who are suffering, or may be suffering, neglect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explore the impact of neglect on child development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make use of research and findings from Serious Case Reviews to inform practice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understanding of the importance of a multi-agency approach to neglect</a:t>
            </a:r>
          </a:p>
          <a:p>
            <a:pPr marL="285750" indent="-285750">
              <a:buFont typeface="Wingdings" panose="05000000000000000000" pitchFamily="2" charset="2"/>
              <a:buChar char="Ø"/>
            </a:pPr>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TIMINGS: 10AM TO 12:15PM </a:t>
            </a:r>
          </a:p>
          <a:p>
            <a:endParaRPr lang="en-GB" sz="1600" dirty="0">
              <a:latin typeface="Arial" panose="020B0604020202020204" pitchFamily="34" charset="0"/>
              <a:cs typeface="Arial" panose="020B0604020202020204" pitchFamily="34" charset="0"/>
            </a:endParaRPr>
          </a:p>
          <a:p>
            <a:endParaRPr lang="en-GB" sz="1600" dirty="0">
              <a:latin typeface="Arial" panose="020B0604020202020204" pitchFamily="34" charset="0"/>
              <a:cs typeface="Arial" panose="020B0604020202020204" pitchFamily="34" charset="0"/>
            </a:endParaRPr>
          </a:p>
        </p:txBody>
      </p:sp>
      <p:graphicFrame>
        <p:nvGraphicFramePr>
          <p:cNvPr id="5" name="Table 18">
            <a:extLst>
              <a:ext uri="{FF2B5EF4-FFF2-40B4-BE49-F238E27FC236}">
                <a16:creationId xmlns:a16="http://schemas.microsoft.com/office/drawing/2014/main" id="{13A42C3A-8A53-41C3-B44B-BC222F2FAF1D}"/>
              </a:ext>
            </a:extLst>
          </p:cNvPr>
          <p:cNvGraphicFramePr>
            <a:graphicFrameLocks noGrp="1"/>
          </p:cNvGraphicFramePr>
          <p:nvPr>
            <p:extLst>
              <p:ext uri="{D42A27DB-BD31-4B8C-83A1-F6EECF244321}">
                <p14:modId xmlns:p14="http://schemas.microsoft.com/office/powerpoint/2010/main" val="2114318937"/>
              </p:ext>
            </p:extLst>
          </p:nvPr>
        </p:nvGraphicFramePr>
        <p:xfrm>
          <a:off x="2654300" y="11451262"/>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0">
                <a:tc>
                  <a:txBody>
                    <a:bodyPr/>
                    <a:lstStyle/>
                    <a:p>
                      <a:r>
                        <a:rPr lang="en-GB" dirty="0"/>
                        <a:t>Date</a:t>
                      </a:r>
                    </a:p>
                  </a:txBody>
                  <a:tcPr/>
                </a:tc>
                <a:tc>
                  <a:txBody>
                    <a:bodyPr/>
                    <a:lstStyle/>
                    <a:p>
                      <a:r>
                        <a:rPr lang="en-GB" dirty="0"/>
                        <a:t>Time</a:t>
                      </a:r>
                    </a:p>
                  </a:txBody>
                  <a:tcPr/>
                </a:tc>
                <a:extLst>
                  <a:ext uri="{0D108BD9-81ED-4DB2-BD59-A6C34878D82A}">
                    <a16:rowId xmlns:a16="http://schemas.microsoft.com/office/drawing/2014/main" val="1246928019"/>
                  </a:ext>
                </a:extLst>
              </a:tr>
              <a:tr h="370840">
                <a:tc>
                  <a:txBody>
                    <a:bodyPr/>
                    <a:lstStyle/>
                    <a:p>
                      <a:r>
                        <a:rPr lang="en-GB" dirty="0"/>
                        <a:t>13 June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 </a:t>
                      </a:r>
                    </a:p>
                  </a:txBody>
                  <a:tcPr/>
                </a:tc>
                <a:extLst>
                  <a:ext uri="{0D108BD9-81ED-4DB2-BD59-A6C34878D82A}">
                    <a16:rowId xmlns:a16="http://schemas.microsoft.com/office/drawing/2014/main" val="2356214013"/>
                  </a:ext>
                </a:extLst>
              </a:tr>
              <a:tr h="370840">
                <a:tc>
                  <a:txBody>
                    <a:bodyPr/>
                    <a:lstStyle/>
                    <a:p>
                      <a:r>
                        <a:rPr lang="en-GB" dirty="0"/>
                        <a:t>3 October 2023 10am</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dirty="0"/>
                        <a:t>Places available</a:t>
                      </a:r>
                    </a:p>
                  </a:txBody>
                  <a:tcPr/>
                </a:tc>
                <a:extLst>
                  <a:ext uri="{0D108BD9-81ED-4DB2-BD59-A6C34878D82A}">
                    <a16:rowId xmlns:a16="http://schemas.microsoft.com/office/drawing/2014/main" val="1266795869"/>
                  </a:ext>
                </a:extLst>
              </a:tr>
            </a:tbl>
          </a:graphicData>
        </a:graphic>
      </p:graphicFrame>
      <p:sp>
        <p:nvSpPr>
          <p:cNvPr id="8" name="Rectangle: Rounded Corners 7">
            <a:extLst>
              <a:ext uri="{FF2B5EF4-FFF2-40B4-BE49-F238E27FC236}">
                <a16:creationId xmlns:a16="http://schemas.microsoft.com/office/drawing/2014/main" id="{AF130959-CFC2-43B0-9876-01716AB10B0F}"/>
              </a:ext>
            </a:extLst>
          </p:cNvPr>
          <p:cNvSpPr/>
          <p:nvPr/>
        </p:nvSpPr>
        <p:spPr>
          <a:xfrm>
            <a:off x="2032000" y="15138162"/>
            <a:ext cx="8128000" cy="8141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a:t>
            </a:r>
            <a:r>
              <a:rPr lang="en-GB" sz="2400" b="1"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site</a:t>
            </a:r>
            <a:endParaRPr lang="en-GB" dirty="0"/>
          </a:p>
          <a:p>
            <a:pPr algn="ctr"/>
            <a:endParaRPr lang="en-GB" dirty="0"/>
          </a:p>
        </p:txBody>
      </p:sp>
    </p:spTree>
    <p:extLst>
      <p:ext uri="{BB962C8B-B14F-4D97-AF65-F5344CB8AC3E}">
        <p14:creationId xmlns:p14="http://schemas.microsoft.com/office/powerpoint/2010/main" val="295456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334844D-EF16-4DF3-BCF0-0B6527421A92}"/>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7" name="TextBox 16">
            <a:extLst>
              <a:ext uri="{FF2B5EF4-FFF2-40B4-BE49-F238E27FC236}">
                <a16:creationId xmlns:a16="http://schemas.microsoft.com/office/drawing/2014/main" id="{8FE4342B-F6FF-4B73-A2EF-7FE0FAED68F7}"/>
              </a:ext>
            </a:extLst>
          </p:cNvPr>
          <p:cNvSpPr txBox="1"/>
          <p:nvPr/>
        </p:nvSpPr>
        <p:spPr>
          <a:xfrm>
            <a:off x="868917" y="3128758"/>
            <a:ext cx="10947400" cy="5816977"/>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Safeguarding and Child Protection Multi Agency Course</a:t>
            </a:r>
          </a:p>
          <a:p>
            <a:endParaRPr lang="en-GB" sz="2800" b="1"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Starting at 10am - 2.45pm, via MS Teams (equivalent to a one day training session)</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Target audience</a:t>
            </a:r>
            <a:r>
              <a:rPr lang="en-GB" sz="1600" dirty="0">
                <a:latin typeface="Arial" panose="020B0604020202020204" pitchFamily="34" charset="0"/>
                <a:cs typeface="Arial" panose="020B0604020202020204" pitchFamily="34" charset="0"/>
              </a:rPr>
              <a:t>: Any professional working with children and their families </a:t>
            </a:r>
          </a:p>
          <a:p>
            <a:r>
              <a:rPr lang="en-GB" sz="1600" b="1" dirty="0">
                <a:latin typeface="Arial" panose="020B0604020202020204" pitchFamily="34" charset="0"/>
                <a:cs typeface="Arial" panose="020B0604020202020204" pitchFamily="34" charset="0"/>
              </a:rPr>
              <a:t>Attendance criteria</a:t>
            </a:r>
            <a:r>
              <a:rPr lang="en-GB" sz="1600" dirty="0">
                <a:latin typeface="Arial" panose="020B0604020202020204" pitchFamily="34" charset="0"/>
                <a:cs typeface="Arial" panose="020B0604020202020204" pitchFamily="34" charset="0"/>
              </a:rPr>
              <a:t>: Delegates must have completed Level 1 Safeguarding/Child Protection training within their own agency. </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Learning Outcomes:</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By the end of the course, participants will: </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gain knowledge of what to do when participants suspect that a child is suffering abuse;</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be aware of the locally agreed procedures and the expectations of the participant’s role in safeguarding and promoting the welfare of children and the importance of working together to achieve this;</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have an understanding of key relevant legislation and statutory guidance in this area;</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consider the needs of the child across the continuum of care, from early help to child protection utilising the local thresholds document;</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refresh their practitioner knowledge of the key categories of harm and how these might be identified;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at what happens after the concern has been raised and acknowledged; and</a:t>
            </a:r>
          </a:p>
          <a:p>
            <a:pPr marL="285750" indent="-285750">
              <a:buFont typeface="Wingdings" panose="05000000000000000000" pitchFamily="2" charset="2"/>
              <a:buChar char="Ø"/>
            </a:pPr>
            <a:r>
              <a:rPr lang="en-GB" sz="1600" dirty="0">
                <a:latin typeface="Arial" panose="020B0604020202020204" pitchFamily="34" charset="0"/>
                <a:cs typeface="Arial" panose="020B0604020202020204" pitchFamily="34" charset="0"/>
              </a:rPr>
              <a:t>look beyond the referral at how concerns are addressed including the child protection conference process.</a:t>
            </a: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3832829721"/>
              </p:ext>
            </p:extLst>
          </p:nvPr>
        </p:nvGraphicFramePr>
        <p:xfrm>
          <a:off x="2044700" y="9384944"/>
          <a:ext cx="8128000" cy="22860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6 July 2023 </a:t>
                      </a:r>
                    </a:p>
                  </a:txBody>
                  <a:tcPr/>
                </a:tc>
                <a:tc>
                  <a:txBody>
                    <a:bodyPr/>
                    <a:lstStyle/>
                    <a:p>
                      <a:r>
                        <a:rPr lang="en-GB" dirty="0"/>
                        <a:t>Fully booked </a:t>
                      </a:r>
                    </a:p>
                  </a:txBody>
                  <a:tcPr/>
                </a:tc>
                <a:extLst>
                  <a:ext uri="{0D108BD9-81ED-4DB2-BD59-A6C34878D82A}">
                    <a16:rowId xmlns:a16="http://schemas.microsoft.com/office/drawing/2014/main" val="496699268"/>
                  </a:ext>
                </a:extLst>
              </a:tr>
              <a:tr h="421640">
                <a:tc>
                  <a:txBody>
                    <a:bodyPr/>
                    <a:lstStyle/>
                    <a:p>
                      <a:r>
                        <a:rPr lang="en-GB" dirty="0"/>
                        <a:t>28 September 2023</a:t>
                      </a:r>
                    </a:p>
                  </a:txBody>
                  <a:tcPr/>
                </a:tc>
                <a:tc>
                  <a:txBody>
                    <a:bodyPr/>
                    <a:lstStyle/>
                    <a:p>
                      <a:r>
                        <a:rPr lang="en-GB" dirty="0"/>
                        <a:t>Fully booked </a:t>
                      </a:r>
                    </a:p>
                  </a:txBody>
                  <a:tcPr/>
                </a:tc>
                <a:extLst>
                  <a:ext uri="{0D108BD9-81ED-4DB2-BD59-A6C34878D82A}">
                    <a16:rowId xmlns:a16="http://schemas.microsoft.com/office/drawing/2014/main" val="3549299379"/>
                  </a:ext>
                </a:extLst>
              </a:tr>
              <a:tr h="421640">
                <a:tc>
                  <a:txBody>
                    <a:bodyPr/>
                    <a:lstStyle/>
                    <a:p>
                      <a:r>
                        <a:rPr lang="en-GB" dirty="0"/>
                        <a:t>17 October 2023</a:t>
                      </a:r>
                    </a:p>
                  </a:txBody>
                  <a:tcPr/>
                </a:tc>
                <a:tc>
                  <a:txBody>
                    <a:bodyPr/>
                    <a:lstStyle/>
                    <a:p>
                      <a:r>
                        <a:rPr lang="en-GB" dirty="0"/>
                        <a:t>Places available </a:t>
                      </a:r>
                    </a:p>
                  </a:txBody>
                  <a:tcPr/>
                </a:tc>
                <a:extLst>
                  <a:ext uri="{0D108BD9-81ED-4DB2-BD59-A6C34878D82A}">
                    <a16:rowId xmlns:a16="http://schemas.microsoft.com/office/drawing/2014/main" val="3979406854"/>
                  </a:ext>
                </a:extLst>
              </a:tr>
              <a:tr h="421640">
                <a:tc>
                  <a:txBody>
                    <a:bodyPr/>
                    <a:lstStyle/>
                    <a:p>
                      <a:r>
                        <a:rPr lang="en-GB" dirty="0"/>
                        <a:t>15 November 2023</a:t>
                      </a:r>
                    </a:p>
                  </a:txBody>
                  <a:tcPr/>
                </a:tc>
                <a:tc>
                  <a:txBody>
                    <a:bodyPr/>
                    <a:lstStyle/>
                    <a:p>
                      <a:r>
                        <a:rPr lang="en-GB" dirty="0"/>
                        <a:t>Places available </a:t>
                      </a:r>
                    </a:p>
                  </a:txBody>
                  <a:tcPr/>
                </a:tc>
                <a:extLst>
                  <a:ext uri="{0D108BD9-81ED-4DB2-BD59-A6C34878D82A}">
                    <a16:rowId xmlns:a16="http://schemas.microsoft.com/office/drawing/2014/main" val="1653422416"/>
                  </a:ext>
                </a:extLst>
              </a:tr>
            </a:tbl>
          </a:graphicData>
        </a:graphic>
      </p:graphicFrame>
      <p:sp>
        <p:nvSpPr>
          <p:cNvPr id="10" name="Rectangle: Rounded Corners 9">
            <a:extLst>
              <a:ext uri="{FF2B5EF4-FFF2-40B4-BE49-F238E27FC236}">
                <a16:creationId xmlns:a16="http://schemas.microsoft.com/office/drawing/2014/main" id="{76D10DD3-2761-4D1D-8EBC-C3FD49960A86}"/>
              </a:ext>
            </a:extLst>
          </p:cNvPr>
          <p:cNvSpPr/>
          <p:nvPr/>
        </p:nvSpPr>
        <p:spPr>
          <a:xfrm>
            <a:off x="2031458" y="12356802"/>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
        <p:nvSpPr>
          <p:cNvPr id="16" name="Rectangle: Rounded Corners 15">
            <a:extLst>
              <a:ext uri="{FF2B5EF4-FFF2-40B4-BE49-F238E27FC236}">
                <a16:creationId xmlns:a16="http://schemas.microsoft.com/office/drawing/2014/main" id="{413FFB8D-997B-4732-9355-D17DDBE19C3D}"/>
              </a:ext>
            </a:extLst>
          </p:cNvPr>
          <p:cNvSpPr/>
          <p:nvPr/>
        </p:nvSpPr>
        <p:spPr>
          <a:xfrm>
            <a:off x="2044701" y="13679972"/>
            <a:ext cx="8127999" cy="1269796"/>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Arial" panose="020B0604020202020204" pitchFamily="34" charset="0"/>
                <a:cs typeface="Arial" panose="020B0604020202020204" pitchFamily="34" charset="0"/>
              </a:rPr>
              <a:t>You can log onto the HSCP or HSAB booking systems and add your name to our waiting lists for any courses </a:t>
            </a:r>
          </a:p>
        </p:txBody>
      </p:sp>
    </p:spTree>
    <p:extLst>
      <p:ext uri="{BB962C8B-B14F-4D97-AF65-F5344CB8AC3E}">
        <p14:creationId xmlns:p14="http://schemas.microsoft.com/office/powerpoint/2010/main" val="1817682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DB0DB3-6E02-4D7B-9EBB-074C5DC22F8A}"/>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7" name="TextBox 6">
            <a:extLst>
              <a:ext uri="{FF2B5EF4-FFF2-40B4-BE49-F238E27FC236}">
                <a16:creationId xmlns:a16="http://schemas.microsoft.com/office/drawing/2014/main" id="{365BECEF-241D-49C0-8415-D84E3C930855}"/>
              </a:ext>
            </a:extLst>
          </p:cNvPr>
          <p:cNvSpPr txBox="1"/>
          <p:nvPr/>
        </p:nvSpPr>
        <p:spPr>
          <a:xfrm>
            <a:off x="537210" y="3267169"/>
            <a:ext cx="11117580" cy="7325082"/>
          </a:xfrm>
          <a:prstGeom prst="rect">
            <a:avLst/>
          </a:prstGeom>
          <a:noFill/>
        </p:spPr>
        <p:txBody>
          <a:bodyPr wrap="square" rtlCol="0">
            <a:spAutoFit/>
          </a:bodyPr>
          <a:lstStyle/>
          <a:p>
            <a:r>
              <a:rPr lang="en-GB" sz="3600" b="1" dirty="0">
                <a:latin typeface="Arial" panose="020B0604020202020204" pitchFamily="34" charset="0"/>
                <a:cs typeface="Arial" panose="020B0604020202020204" pitchFamily="34" charset="0"/>
              </a:rPr>
              <a:t>Child Sexual Exploitation Prevention, Protection &amp; Investigation </a:t>
            </a:r>
          </a:p>
          <a:p>
            <a:endParaRPr lang="en-GB" sz="28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Held over a 2.5hr session starting at 9:30am, via MS Teams (equivalent to a half day training session)</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Target audience</a:t>
            </a:r>
            <a:r>
              <a:rPr lang="en-GB" sz="2000" dirty="0">
                <a:latin typeface="Arial" panose="020B0604020202020204" pitchFamily="34" charset="0"/>
                <a:cs typeface="Arial" panose="020B0604020202020204" pitchFamily="34" charset="0"/>
              </a:rPr>
              <a:t>: Practitioners from all agencies working with children, young people and their families </a:t>
            </a:r>
          </a:p>
          <a:p>
            <a:endParaRPr lang="en-GB" sz="2000" b="1"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Aim of the Course</a:t>
            </a:r>
            <a:r>
              <a:rPr lang="en-GB" sz="2000" dirty="0">
                <a:latin typeface="Arial" panose="020B0604020202020204" pitchFamily="34" charset="0"/>
                <a:cs typeface="Arial" panose="020B0604020202020204" pitchFamily="34" charset="0"/>
              </a:rPr>
              <a:t>: To raise awareness of child sexual exploitation including typical indicators, grooming models, impact, responding to concerns, communication and engagement with young people, good practice guidance.</a:t>
            </a: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What Child Sexual Exploitation means </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identify the vulnerability and risk factors of children/young people who are at risk of CSE and the reasons why they may become involved in, or targeted for, CSE</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The impact of CSE on a child/young person</a:t>
            </a:r>
          </a:p>
          <a:p>
            <a:pPr marL="285750" indent="-285750">
              <a:buFont typeface="Wingdings" panose="05000000000000000000" pitchFamily="2" charset="2"/>
              <a:buChar char="Ø"/>
            </a:pPr>
            <a:r>
              <a:rPr lang="en-GB" sz="2000" dirty="0">
                <a:latin typeface="Arial" panose="020B0604020202020204" pitchFamily="34" charset="0"/>
                <a:cs typeface="Arial" panose="020B0604020202020204" pitchFamily="34" charset="0"/>
              </a:rPr>
              <a:t>How to respond to concerns and share information, including making referrals to appropriate services in order to both protect and support the child/young person</a:t>
            </a:r>
          </a:p>
          <a:p>
            <a:endParaRPr lang="en-GB" sz="1400" b="1" dirty="0">
              <a:latin typeface="Arial" panose="020B0604020202020204" pitchFamily="34" charset="0"/>
              <a:cs typeface="Arial" panose="020B0604020202020204" pitchFamily="34" charset="0"/>
            </a:endParaRPr>
          </a:p>
        </p:txBody>
      </p:sp>
      <p:graphicFrame>
        <p:nvGraphicFramePr>
          <p:cNvPr id="3" name="Table 18">
            <a:extLst>
              <a:ext uri="{FF2B5EF4-FFF2-40B4-BE49-F238E27FC236}">
                <a16:creationId xmlns:a16="http://schemas.microsoft.com/office/drawing/2014/main" id="{8353D309-F3A4-B0E8-6886-0BC15F473E17}"/>
              </a:ext>
            </a:extLst>
          </p:cNvPr>
          <p:cNvGraphicFramePr>
            <a:graphicFrameLocks noGrp="1"/>
          </p:cNvGraphicFramePr>
          <p:nvPr>
            <p:extLst>
              <p:ext uri="{D42A27DB-BD31-4B8C-83A1-F6EECF244321}">
                <p14:modId xmlns:p14="http://schemas.microsoft.com/office/powerpoint/2010/main" val="3253625914"/>
              </p:ext>
            </p:extLst>
          </p:nvPr>
        </p:nvGraphicFramePr>
        <p:xfrm>
          <a:off x="2032000" y="11107419"/>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421640">
                <a:tc>
                  <a:txBody>
                    <a:bodyPr/>
                    <a:lstStyle/>
                    <a:p>
                      <a:r>
                        <a:rPr lang="en-GB" dirty="0"/>
                        <a:t>15 June 2023</a:t>
                      </a:r>
                    </a:p>
                  </a:txBody>
                  <a:tcPr/>
                </a:tc>
                <a:tc>
                  <a:txBody>
                    <a:bodyPr/>
                    <a:lstStyle/>
                    <a:p>
                      <a:r>
                        <a:rPr lang="en-GB" dirty="0"/>
                        <a:t>Places available </a:t>
                      </a:r>
                    </a:p>
                  </a:txBody>
                  <a:tcPr/>
                </a:tc>
                <a:extLst>
                  <a:ext uri="{0D108BD9-81ED-4DB2-BD59-A6C34878D82A}">
                    <a16:rowId xmlns:a16="http://schemas.microsoft.com/office/drawing/2014/main" val="2653631998"/>
                  </a:ext>
                </a:extLst>
              </a:tr>
              <a:tr h="421640">
                <a:tc>
                  <a:txBody>
                    <a:bodyPr/>
                    <a:lstStyle/>
                    <a:p>
                      <a:r>
                        <a:rPr lang="en-GB" dirty="0"/>
                        <a:t>4 October 2023 </a:t>
                      </a:r>
                    </a:p>
                  </a:txBody>
                  <a:tcPr/>
                </a:tc>
                <a:tc>
                  <a:txBody>
                    <a:bodyPr/>
                    <a:lstStyle/>
                    <a:p>
                      <a:r>
                        <a:rPr lang="en-GB" dirty="0"/>
                        <a:t>Places available </a:t>
                      </a:r>
                    </a:p>
                  </a:txBody>
                  <a:tcPr/>
                </a:tc>
                <a:extLst>
                  <a:ext uri="{0D108BD9-81ED-4DB2-BD59-A6C34878D82A}">
                    <a16:rowId xmlns:a16="http://schemas.microsoft.com/office/drawing/2014/main" val="1759237475"/>
                  </a:ext>
                </a:extLst>
              </a:tr>
              <a:tr h="421640">
                <a:tc>
                  <a:txBody>
                    <a:bodyPr/>
                    <a:lstStyle/>
                    <a:p>
                      <a:r>
                        <a:rPr lang="en-GB" dirty="0"/>
                        <a:t>16 February 2024</a:t>
                      </a:r>
                    </a:p>
                  </a:txBody>
                  <a:tcPr/>
                </a:tc>
                <a:tc>
                  <a:txBody>
                    <a:bodyPr/>
                    <a:lstStyle/>
                    <a:p>
                      <a:r>
                        <a:rPr lang="en-GB" dirty="0"/>
                        <a:t>Places available </a:t>
                      </a:r>
                    </a:p>
                  </a:txBody>
                  <a:tcPr/>
                </a:tc>
                <a:extLst>
                  <a:ext uri="{0D108BD9-81ED-4DB2-BD59-A6C34878D82A}">
                    <a16:rowId xmlns:a16="http://schemas.microsoft.com/office/drawing/2014/main" val="2481358556"/>
                  </a:ext>
                </a:extLst>
              </a:tr>
            </a:tbl>
          </a:graphicData>
        </a:graphic>
      </p:graphicFrame>
      <p:sp>
        <p:nvSpPr>
          <p:cNvPr id="8" name="Rectangle: Rounded Corners 7">
            <a:extLst>
              <a:ext uri="{FF2B5EF4-FFF2-40B4-BE49-F238E27FC236}">
                <a16:creationId xmlns:a16="http://schemas.microsoft.com/office/drawing/2014/main" id="{666E61B2-C50F-4070-8DE2-FF937E574AFC}"/>
              </a:ext>
            </a:extLst>
          </p:cNvPr>
          <p:cNvSpPr/>
          <p:nvPr/>
        </p:nvSpPr>
        <p:spPr>
          <a:xfrm>
            <a:off x="2032000" y="14967795"/>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For bookings, please visit the HSCP </a:t>
            </a:r>
            <a:r>
              <a:rPr lang="en-GB" sz="24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website</a:t>
            </a:r>
            <a:endParaRPr lang="en-GB" dirty="0"/>
          </a:p>
          <a:p>
            <a:pPr algn="ctr"/>
            <a:endParaRPr lang="en-GB" dirty="0"/>
          </a:p>
        </p:txBody>
      </p:sp>
    </p:spTree>
    <p:extLst>
      <p:ext uri="{BB962C8B-B14F-4D97-AF65-F5344CB8AC3E}">
        <p14:creationId xmlns:p14="http://schemas.microsoft.com/office/powerpoint/2010/main" val="74085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E586572-E87A-41A7-8831-7F705366642B}"/>
              </a:ext>
            </a:extLst>
          </p:cNvPr>
          <p:cNvSpPr>
            <a:spLocks noGrp="1"/>
          </p:cNvSpPr>
          <p:nvPr>
            <p:ph type="title"/>
          </p:nvPr>
        </p:nvSpPr>
        <p:spPr/>
        <p:txBody>
          <a:bodyPr/>
          <a:lstStyle/>
          <a:p>
            <a:r>
              <a:rPr lang="en-GB" dirty="0">
                <a:latin typeface="Arial Black" panose="020B0A04020102020204" pitchFamily="34" charset="0"/>
              </a:rPr>
              <a:t>HSCP/HSAB L&amp;D </a:t>
            </a:r>
            <a:br>
              <a:rPr lang="en-GB" dirty="0">
                <a:latin typeface="Arial Black" panose="020B0A04020102020204" pitchFamily="34" charset="0"/>
              </a:rPr>
            </a:br>
            <a:r>
              <a:rPr lang="en-GB" dirty="0">
                <a:latin typeface="Arial Black" panose="020B0A04020102020204" pitchFamily="34" charset="0"/>
              </a:rPr>
              <a:t>PROGRAMME</a:t>
            </a:r>
            <a:endParaRPr lang="en-GB" dirty="0"/>
          </a:p>
        </p:txBody>
      </p:sp>
      <p:sp>
        <p:nvSpPr>
          <p:cNvPr id="15" name="TextBox 14">
            <a:extLst>
              <a:ext uri="{FF2B5EF4-FFF2-40B4-BE49-F238E27FC236}">
                <a16:creationId xmlns:a16="http://schemas.microsoft.com/office/drawing/2014/main" id="{34376AD0-15A9-4714-87C1-6D6EA191E413}"/>
              </a:ext>
            </a:extLst>
          </p:cNvPr>
          <p:cNvSpPr txBox="1"/>
          <p:nvPr/>
        </p:nvSpPr>
        <p:spPr>
          <a:xfrm>
            <a:off x="605155" y="2590939"/>
            <a:ext cx="10947400" cy="7140416"/>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Physical Abuse in Children and Young People (Includes suspicious bruises/marks in children under 6 months)</a:t>
            </a:r>
          </a:p>
          <a:p>
            <a:endParaRPr lang="en-GB" sz="2800"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Held over a 2hr session starting at 10am, via MS Teams (equivalent to a half day training session)</a:t>
            </a:r>
          </a:p>
          <a:p>
            <a:r>
              <a:rPr lang="en-GB" b="1" dirty="0">
                <a:latin typeface="Arial" panose="020B0604020202020204" pitchFamily="34" charset="0"/>
                <a:cs typeface="Arial" panose="020B0604020202020204" pitchFamily="34" charset="0"/>
              </a:rPr>
              <a:t>Target audience</a:t>
            </a:r>
            <a:r>
              <a:rPr lang="en-GB" dirty="0">
                <a:latin typeface="Arial" panose="020B0604020202020204" pitchFamily="34" charset="0"/>
                <a:cs typeface="Arial" panose="020B0604020202020204" pitchFamily="34" charset="0"/>
              </a:rPr>
              <a:t>: Health Visitors, School Nurses, Social workers, Assistant Team Managers, Team Managers, Nursery Nurses, Child Care Workers, Children Centre Staff, Teachers, Police Officers, CAIU, Youth workers, Allied Health professionals, GPs</a:t>
            </a:r>
          </a:p>
          <a:p>
            <a:r>
              <a:rPr lang="en-GB" b="1" dirty="0">
                <a:latin typeface="Arial" panose="020B0604020202020204" pitchFamily="34" charset="0"/>
                <a:cs typeface="Arial" panose="020B0604020202020204" pitchFamily="34" charset="0"/>
              </a:rPr>
              <a:t>Aim of the Course</a:t>
            </a:r>
            <a:r>
              <a:rPr lang="en-GB" dirty="0">
                <a:latin typeface="Arial" panose="020B0604020202020204" pitchFamily="34" charset="0"/>
                <a:cs typeface="Arial" panose="020B0604020202020204" pitchFamily="34" charset="0"/>
              </a:rPr>
              <a:t>: To enable the multi-agency team to recognise and respond to physical abuse in children</a:t>
            </a:r>
          </a:p>
          <a:p>
            <a:r>
              <a:rPr lang="en-GB" b="1" dirty="0">
                <a:latin typeface="Arial" panose="020B0604020202020204" pitchFamily="34" charset="0"/>
                <a:cs typeface="Arial" panose="020B0604020202020204" pitchFamily="34" charset="0"/>
              </a:rPr>
              <a:t>Pre-course Work: </a:t>
            </a:r>
            <a:r>
              <a:rPr lang="en-GB" dirty="0">
                <a:latin typeface="Arial" panose="020B0604020202020204" pitchFamily="34" charset="0"/>
                <a:cs typeface="Arial" panose="020B0604020202020204" pitchFamily="34" charset="0"/>
              </a:rPr>
              <a:t>Please see the </a:t>
            </a:r>
            <a:r>
              <a:rPr lang="en-GB" b="1" dirty="0">
                <a:latin typeface="Arial" panose="020B0604020202020204" pitchFamily="34" charset="0"/>
                <a:cs typeface="Arial" panose="020B0604020202020204" pitchFamily="34" charset="0"/>
              </a:rPr>
              <a:t>'Download Course Materials'</a:t>
            </a:r>
            <a:r>
              <a:rPr lang="en-GB" dirty="0">
                <a:latin typeface="Arial" panose="020B0604020202020204" pitchFamily="34" charset="0"/>
                <a:cs typeface="Arial" panose="020B0604020202020204" pitchFamily="34" charset="0"/>
              </a:rPr>
              <a:t> link from our training website, under the </a:t>
            </a:r>
            <a:r>
              <a:rPr lang="en-GB" b="1" dirty="0">
                <a:latin typeface="Arial" panose="020B0604020202020204" pitchFamily="34" charset="0"/>
                <a:cs typeface="Arial" panose="020B0604020202020204" pitchFamily="34" charset="0"/>
              </a:rPr>
              <a:t>'Pre-course'</a:t>
            </a:r>
            <a:r>
              <a:rPr lang="en-GB" dirty="0">
                <a:latin typeface="Arial" panose="020B0604020202020204" pitchFamily="34" charset="0"/>
                <a:cs typeface="Arial" panose="020B0604020202020204" pitchFamily="34" charset="0"/>
              </a:rPr>
              <a:t> section, you will be able to access all the pre-reading materials and download the preparation worksheet.</a:t>
            </a:r>
          </a:p>
          <a:p>
            <a:r>
              <a:rPr lang="en-GB" b="1" dirty="0">
                <a:latin typeface="Arial" panose="020B0604020202020204" pitchFamily="34" charset="0"/>
                <a:cs typeface="Arial" panose="020B0604020202020204" pitchFamily="34" charset="0"/>
              </a:rPr>
              <a:t>Please note – </a:t>
            </a:r>
            <a:r>
              <a:rPr lang="en-GB" dirty="0">
                <a:latin typeface="Arial" panose="020B0604020202020204" pitchFamily="34" charset="0"/>
                <a:cs typeface="Arial" panose="020B0604020202020204" pitchFamily="34" charset="0"/>
              </a:rPr>
              <a:t>The documents for download are useful reading and tools for you and we recommend that you read these as part of your forward learning around physical abuse in children.</a:t>
            </a:r>
          </a:p>
          <a:p>
            <a:r>
              <a:rPr lang="en-GB" dirty="0">
                <a:latin typeface="Arial" panose="020B0604020202020204" pitchFamily="34" charset="0"/>
                <a:cs typeface="Arial" panose="020B0604020202020204" pitchFamily="34" charset="0"/>
              </a:rPr>
              <a:t>Please also download </a:t>
            </a:r>
            <a:r>
              <a:rPr lang="en-GB" b="1" dirty="0">
                <a:latin typeface="Arial" panose="020B0604020202020204" pitchFamily="34" charset="0"/>
                <a:cs typeface="Arial" panose="020B0604020202020204" pitchFamily="34" charset="0"/>
              </a:rPr>
              <a:t>the HSCP Policy </a:t>
            </a:r>
            <a:r>
              <a:rPr lang="en-GB" dirty="0">
                <a:latin typeface="Arial" panose="020B0604020202020204" pitchFamily="34" charset="0"/>
                <a:cs typeface="Arial" panose="020B0604020202020204" pitchFamily="34" charset="0"/>
                <a:hlinkClick r:id="rId2"/>
              </a:rPr>
              <a:t>‘Management of Suspicious bruises/ marks in infants under 6 months for all front line professionals’ </a:t>
            </a:r>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Learning Outcomes:</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embed the practice of using the HSCP pathways for physical abuse</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raise awareness of Serious Case Reviews involving physical abuse of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broaden knowledge around assessment of bruising in small children</a:t>
            </a:r>
          </a:p>
          <a:p>
            <a:pPr marL="285750" indent="-285750">
              <a:buFont typeface="Wingdings" panose="05000000000000000000" pitchFamily="2" charset="2"/>
              <a:buChar char="Ø"/>
            </a:pPr>
            <a:r>
              <a:rPr lang="en-GB" dirty="0">
                <a:latin typeface="Arial" panose="020B0604020202020204" pitchFamily="34" charset="0"/>
                <a:cs typeface="Arial" panose="020B0604020202020204" pitchFamily="34" charset="0"/>
              </a:rPr>
              <a:t>To enable professionals to effectively respond and refer for children where physical abuse is suspected</a:t>
            </a:r>
          </a:p>
          <a:p>
            <a:endParaRPr lang="en-GB" sz="1400" b="1" dirty="0">
              <a:latin typeface="Arial" panose="020B0604020202020204" pitchFamily="34" charset="0"/>
              <a:cs typeface="Arial" panose="020B0604020202020204" pitchFamily="34" charset="0"/>
            </a:endParaRPr>
          </a:p>
        </p:txBody>
      </p:sp>
      <p:graphicFrame>
        <p:nvGraphicFramePr>
          <p:cNvPr id="18" name="Table 18">
            <a:extLst>
              <a:ext uri="{FF2B5EF4-FFF2-40B4-BE49-F238E27FC236}">
                <a16:creationId xmlns:a16="http://schemas.microsoft.com/office/drawing/2014/main" id="{F7368230-2F16-42E6-AF40-C1FD3C4FC587}"/>
              </a:ext>
            </a:extLst>
          </p:cNvPr>
          <p:cNvGraphicFramePr>
            <a:graphicFrameLocks noGrp="1"/>
          </p:cNvGraphicFramePr>
          <p:nvPr>
            <p:extLst>
              <p:ext uri="{D42A27DB-BD31-4B8C-83A1-F6EECF244321}">
                <p14:modId xmlns:p14="http://schemas.microsoft.com/office/powerpoint/2010/main" val="641246041"/>
              </p:ext>
            </p:extLst>
          </p:nvPr>
        </p:nvGraphicFramePr>
        <p:xfrm>
          <a:off x="2162628" y="10294037"/>
          <a:ext cx="8128000" cy="18288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62508448"/>
                    </a:ext>
                  </a:extLst>
                </a:gridCol>
                <a:gridCol w="4064000">
                  <a:extLst>
                    <a:ext uri="{9D8B030D-6E8A-4147-A177-3AD203B41FA5}">
                      <a16:colId xmlns:a16="http://schemas.microsoft.com/office/drawing/2014/main" val="2750367952"/>
                    </a:ext>
                  </a:extLst>
                </a:gridCol>
              </a:tblGrid>
              <a:tr h="218440">
                <a:tc>
                  <a:txBody>
                    <a:bodyPr/>
                    <a:lstStyle/>
                    <a:p>
                      <a:r>
                        <a:rPr lang="en-GB" dirty="0"/>
                        <a:t>Date</a:t>
                      </a:r>
                    </a:p>
                  </a:txBody>
                  <a:tcPr/>
                </a:tc>
                <a:tc>
                  <a:txBody>
                    <a:bodyPr/>
                    <a:lstStyle/>
                    <a:p>
                      <a:r>
                        <a:rPr lang="en-GB" dirty="0"/>
                        <a:t>Availability</a:t>
                      </a:r>
                    </a:p>
                  </a:txBody>
                  <a:tcPr/>
                </a:tc>
                <a:extLst>
                  <a:ext uri="{0D108BD9-81ED-4DB2-BD59-A6C34878D82A}">
                    <a16:rowId xmlns:a16="http://schemas.microsoft.com/office/drawing/2014/main" val="1246928019"/>
                  </a:ext>
                </a:extLst>
              </a:tr>
              <a:tr h="370840">
                <a:tc>
                  <a:txBody>
                    <a:bodyPr/>
                    <a:lstStyle/>
                    <a:p>
                      <a:r>
                        <a:rPr lang="en-GB" dirty="0"/>
                        <a:t>18 Sept 2023 1pm </a:t>
                      </a:r>
                    </a:p>
                  </a:txBody>
                  <a:tcPr/>
                </a:tc>
                <a:tc>
                  <a:txBody>
                    <a:bodyPr/>
                    <a:lstStyle/>
                    <a:p>
                      <a:r>
                        <a:rPr lang="en-GB" dirty="0"/>
                        <a:t>Places available </a:t>
                      </a:r>
                    </a:p>
                  </a:txBody>
                  <a:tcPr/>
                </a:tc>
                <a:extLst>
                  <a:ext uri="{0D108BD9-81ED-4DB2-BD59-A6C34878D82A}">
                    <a16:rowId xmlns:a16="http://schemas.microsoft.com/office/drawing/2014/main" val="3792352708"/>
                  </a:ext>
                </a:extLst>
              </a:tr>
              <a:tr h="370840">
                <a:tc>
                  <a:txBody>
                    <a:bodyPr/>
                    <a:lstStyle/>
                    <a:p>
                      <a:r>
                        <a:rPr lang="en-GB" dirty="0"/>
                        <a:t>22 Nov 2023 10am </a:t>
                      </a:r>
                    </a:p>
                  </a:txBody>
                  <a:tcPr/>
                </a:tc>
                <a:tc>
                  <a:txBody>
                    <a:bodyPr/>
                    <a:lstStyle/>
                    <a:p>
                      <a:r>
                        <a:rPr lang="en-GB" dirty="0"/>
                        <a:t>Places available </a:t>
                      </a:r>
                    </a:p>
                  </a:txBody>
                  <a:tcPr/>
                </a:tc>
                <a:extLst>
                  <a:ext uri="{0D108BD9-81ED-4DB2-BD59-A6C34878D82A}">
                    <a16:rowId xmlns:a16="http://schemas.microsoft.com/office/drawing/2014/main" val="3426095396"/>
                  </a:ext>
                </a:extLst>
              </a:tr>
              <a:tr h="370840">
                <a:tc>
                  <a:txBody>
                    <a:bodyPr/>
                    <a:lstStyle/>
                    <a:p>
                      <a:r>
                        <a:rPr lang="en-GB" dirty="0"/>
                        <a:t>6 Feb 2024 1pm</a:t>
                      </a:r>
                    </a:p>
                  </a:txBody>
                  <a:tcPr/>
                </a:tc>
                <a:tc>
                  <a:txBody>
                    <a:bodyPr/>
                    <a:lstStyle/>
                    <a:p>
                      <a:r>
                        <a:rPr lang="en-GB" dirty="0"/>
                        <a:t>Places available </a:t>
                      </a:r>
                    </a:p>
                  </a:txBody>
                  <a:tcPr/>
                </a:tc>
                <a:extLst>
                  <a:ext uri="{0D108BD9-81ED-4DB2-BD59-A6C34878D82A}">
                    <a16:rowId xmlns:a16="http://schemas.microsoft.com/office/drawing/2014/main" val="1495746254"/>
                  </a:ext>
                </a:extLst>
              </a:tr>
            </a:tbl>
          </a:graphicData>
        </a:graphic>
      </p:graphicFrame>
      <p:sp>
        <p:nvSpPr>
          <p:cNvPr id="10" name="Rectangle: Rounded Corners 9">
            <a:extLst>
              <a:ext uri="{FF2B5EF4-FFF2-40B4-BE49-F238E27FC236}">
                <a16:creationId xmlns:a16="http://schemas.microsoft.com/office/drawing/2014/main" id="{64A49AC9-6AC3-472A-BB8B-BD211A392E34}"/>
              </a:ext>
            </a:extLst>
          </p:cNvPr>
          <p:cNvSpPr/>
          <p:nvPr/>
        </p:nvSpPr>
        <p:spPr>
          <a:xfrm>
            <a:off x="2162628" y="12988831"/>
            <a:ext cx="8128000" cy="11429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See page below to book onto the Lunch &amp; Learn</a:t>
            </a:r>
          </a:p>
          <a:p>
            <a:pPr algn="ctr"/>
            <a:r>
              <a:rPr lang="en-GB" sz="2400" b="1" dirty="0">
                <a:solidFill>
                  <a:schemeClr val="bg1"/>
                </a:solidFill>
              </a:rPr>
              <a:t>Sessions on the Bruising Policy  </a:t>
            </a:r>
            <a:endParaRPr lang="en-GB" dirty="0"/>
          </a:p>
          <a:p>
            <a:pPr algn="ctr"/>
            <a:endParaRPr lang="en-GB" dirty="0"/>
          </a:p>
        </p:txBody>
      </p:sp>
    </p:spTree>
    <p:extLst>
      <p:ext uri="{BB962C8B-B14F-4D97-AF65-F5344CB8AC3E}">
        <p14:creationId xmlns:p14="http://schemas.microsoft.com/office/powerpoint/2010/main" val="1195797934"/>
      </p:ext>
    </p:extLst>
  </p:cSld>
  <p:clrMapOvr>
    <a:masterClrMapping/>
  </p:clrMapOvr>
</p:sld>
</file>

<file path=ppt/theme/theme1.xml><?xml version="1.0" encoding="utf-8"?>
<a:theme xmlns:a="http://schemas.openxmlformats.org/drawingml/2006/main" name="L&amp;D Bulleti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 Bulletin" id="{90147E13-BED7-408B-937C-D4118C8DF734}" vid="{BA8A86FF-70D2-49A4-A201-4AE6ED390BA8}"/>
    </a:ext>
  </a:extLst>
</a:theme>
</file>

<file path=docProps/app.xml><?xml version="1.0" encoding="utf-8"?>
<Properties xmlns="http://schemas.openxmlformats.org/officeDocument/2006/extended-properties" xmlns:vt="http://schemas.openxmlformats.org/officeDocument/2006/docPropsVTypes">
  <Template>L&amp;D Bulletin</Template>
  <TotalTime>32422</TotalTime>
  <Words>6925</Words>
  <Application>Microsoft Office PowerPoint</Application>
  <PresentationFormat>Custom</PresentationFormat>
  <Paragraphs>786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 Black</vt:lpstr>
      <vt:lpstr>Calibri</vt:lpstr>
      <vt:lpstr>Calibri Light</vt:lpstr>
      <vt:lpstr>Wingdings</vt:lpstr>
      <vt:lpstr>L&amp;D Bulletin</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lpstr>HSCP/HSAB L&amp;D  PROGRAMME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L&amp;D Programme August 2020</dc:title>
  <dc:creator>Elizabeth Peters</dc:creator>
  <cp:lastModifiedBy>Elizabeth Peters</cp:lastModifiedBy>
  <cp:revision>442</cp:revision>
  <dcterms:created xsi:type="dcterms:W3CDTF">2020-05-19T08:36:46Z</dcterms:created>
  <dcterms:modified xsi:type="dcterms:W3CDTF">2023-06-13T10:28:40Z</dcterms:modified>
</cp:coreProperties>
</file>