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34"/>
  </p:notesMasterIdLst>
  <p:sldIdLst>
    <p:sldId id="275" r:id="rId2"/>
    <p:sldId id="364" r:id="rId3"/>
    <p:sldId id="363" r:id="rId4"/>
    <p:sldId id="268" r:id="rId5"/>
    <p:sldId id="270" r:id="rId6"/>
    <p:sldId id="260" r:id="rId7"/>
    <p:sldId id="259" r:id="rId8"/>
    <p:sldId id="276" r:id="rId9"/>
    <p:sldId id="263" r:id="rId10"/>
    <p:sldId id="313" r:id="rId11"/>
    <p:sldId id="314" r:id="rId12"/>
    <p:sldId id="317" r:id="rId13"/>
    <p:sldId id="322" r:id="rId14"/>
    <p:sldId id="324" r:id="rId15"/>
    <p:sldId id="325" r:id="rId16"/>
    <p:sldId id="326" r:id="rId17"/>
    <p:sldId id="310" r:id="rId18"/>
    <p:sldId id="342" r:id="rId19"/>
    <p:sldId id="352" r:id="rId20"/>
    <p:sldId id="361" r:id="rId21"/>
    <p:sldId id="367" r:id="rId22"/>
    <p:sldId id="365" r:id="rId23"/>
    <p:sldId id="368" r:id="rId24"/>
    <p:sldId id="370" r:id="rId25"/>
    <p:sldId id="371" r:id="rId26"/>
    <p:sldId id="336" r:id="rId27"/>
    <p:sldId id="362" r:id="rId28"/>
    <p:sldId id="350" r:id="rId29"/>
    <p:sldId id="294" r:id="rId30"/>
    <p:sldId id="340" r:id="rId31"/>
    <p:sldId id="369" r:id="rId32"/>
    <p:sldId id="261" r:id="rId33"/>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snapToGrid="0">
      <p:cViewPr>
        <p:scale>
          <a:sx n="75" d="100"/>
          <a:sy n="75" d="100"/>
        </p:scale>
        <p:origin x="1794" y="13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FE750-2A74-459A-A124-FA8414E03356}" type="datetimeFigureOut">
              <a:rPr lang="en-GB" smtClean="0"/>
              <a:t>05/06/2025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C62929-94E8-4226-8243-36B2CBA96FE3}" type="slidenum">
              <a:rPr lang="en-GB" smtClean="0"/>
              <a:t>‹#›</a:t>
            </a:fld>
            <a:endParaRPr lang="en-GB"/>
          </a:p>
        </p:txBody>
      </p:sp>
    </p:spTree>
    <p:extLst>
      <p:ext uri="{BB962C8B-B14F-4D97-AF65-F5344CB8AC3E}">
        <p14:creationId xmlns:p14="http://schemas.microsoft.com/office/powerpoint/2010/main" val="541574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1</a:t>
            </a:fld>
            <a:endParaRPr lang="en-GB"/>
          </a:p>
        </p:txBody>
      </p:sp>
    </p:spTree>
    <p:extLst>
      <p:ext uri="{BB962C8B-B14F-4D97-AF65-F5344CB8AC3E}">
        <p14:creationId xmlns:p14="http://schemas.microsoft.com/office/powerpoint/2010/main" val="1675434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5</a:t>
            </a:fld>
            <a:endParaRPr lang="en-GB"/>
          </a:p>
        </p:txBody>
      </p:sp>
    </p:spTree>
    <p:extLst>
      <p:ext uri="{BB962C8B-B14F-4D97-AF65-F5344CB8AC3E}">
        <p14:creationId xmlns:p14="http://schemas.microsoft.com/office/powerpoint/2010/main" val="131735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05/06/2025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slide" Target="slide12.xml"/><Relationship Id="rId18" Type="http://schemas.openxmlformats.org/officeDocument/2006/relationships/slide" Target="slide26.xml"/><Relationship Id="rId26" Type="http://schemas.openxmlformats.org/officeDocument/2006/relationships/slide" Target="slide23.xml"/><Relationship Id="rId3" Type="http://schemas.openxmlformats.org/officeDocument/2006/relationships/slide" Target="slide32.xml"/><Relationship Id="rId21" Type="http://schemas.openxmlformats.org/officeDocument/2006/relationships/slide" Target="slide19.xml"/><Relationship Id="rId7" Type="http://schemas.openxmlformats.org/officeDocument/2006/relationships/slide" Target="slide5.xml"/><Relationship Id="rId12" Type="http://schemas.openxmlformats.org/officeDocument/2006/relationships/slide" Target="slide10.xml"/><Relationship Id="rId17" Type="http://schemas.openxmlformats.org/officeDocument/2006/relationships/slide" Target="slide16.xml"/><Relationship Id="rId25" Type="http://schemas.openxmlformats.org/officeDocument/2006/relationships/slide" Target="slide27.xml"/><Relationship Id="rId33" Type="http://schemas.openxmlformats.org/officeDocument/2006/relationships/slide" Target="slide28.xml"/><Relationship Id="rId2" Type="http://schemas.openxmlformats.org/officeDocument/2006/relationships/notesSlide" Target="../notesSlides/notesSlide1.xml"/><Relationship Id="rId16" Type="http://schemas.openxmlformats.org/officeDocument/2006/relationships/slide" Target="slide15.xml"/><Relationship Id="rId20" Type="http://schemas.openxmlformats.org/officeDocument/2006/relationships/slide" Target="slide18.xml"/><Relationship Id="rId29" Type="http://schemas.openxmlformats.org/officeDocument/2006/relationships/slide" Target="slide29.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slide" Target="slide9.xml"/><Relationship Id="rId24" Type="http://schemas.openxmlformats.org/officeDocument/2006/relationships/slide" Target="slide22.xml"/><Relationship Id="rId32" Type="http://schemas.openxmlformats.org/officeDocument/2006/relationships/slide" Target="slide11.xml"/><Relationship Id="rId5" Type="http://schemas.openxmlformats.org/officeDocument/2006/relationships/slide" Target="slide3.xml"/><Relationship Id="rId15" Type="http://schemas.openxmlformats.org/officeDocument/2006/relationships/slide" Target="slide14.xml"/><Relationship Id="rId23" Type="http://schemas.openxmlformats.org/officeDocument/2006/relationships/slide" Target="slide21.xml"/><Relationship Id="rId28" Type="http://schemas.openxmlformats.org/officeDocument/2006/relationships/slide" Target="slide25.xml"/><Relationship Id="rId10" Type="http://schemas.openxmlformats.org/officeDocument/2006/relationships/slide" Target="slide8.xml"/><Relationship Id="rId19" Type="http://schemas.openxmlformats.org/officeDocument/2006/relationships/slide" Target="slide17.xml"/><Relationship Id="rId31" Type="http://schemas.openxmlformats.org/officeDocument/2006/relationships/slide" Target="slide31.xml"/><Relationship Id="rId4" Type="http://schemas.openxmlformats.org/officeDocument/2006/relationships/slide" Target="slide2.xml"/><Relationship Id="rId9" Type="http://schemas.openxmlformats.org/officeDocument/2006/relationships/slide" Target="slide7.xml"/><Relationship Id="rId14" Type="http://schemas.openxmlformats.org/officeDocument/2006/relationships/slide" Target="slide13.xml"/><Relationship Id="rId22" Type="http://schemas.openxmlformats.org/officeDocument/2006/relationships/slide" Target="slide20.xml"/><Relationship Id="rId27" Type="http://schemas.openxmlformats.org/officeDocument/2006/relationships/slide" Target="slide24.xml"/><Relationship Id="rId30" Type="http://schemas.openxmlformats.org/officeDocument/2006/relationships/slide" Target="slide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spaceherts.org.uk/"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eur02.safelinks.protection.outlook.com/?url=https%3A%2F%2Fwww.gov.uk%2Fgovernment%2Fpublications%2Ffamilies-first-partnership-programme&amp;data=05%7C02%7CAndrea.Lemaire%40hertfordshire.gov.uk%7C46b7316900d74c92405308dd939af885%7C53e92c3666174e71a989dd739ad32a4d%7C0%7C0%7C638829015981591778%7CUnknown%7CTWFpbGZsb3d8eyJFbXB0eU1hcGkiOnRydWUsIlYiOiIwLjAuMDAwMCIsIlAiOiJXaW4zMiIsIkFOIjoiTWFpbCIsIldUIjoyfQ%3D%3D%7C0%7C%7C%7C&amp;sdata=B%2F%2BZxpiPjHfhA2yPgQb5DTaLhSPn3GTGu4WjLh1LC7M%3D&amp;reserved=0"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eur02.safelinks.protection.outlook.com/?url=https%3A%2F%2Fwww.lullabytrust.org.uk%2Fsafer-sleep-advice%2F&amp;data=05%7C02%7CElizabeth.Peters%40hertfordshire.gov.uk%7C25eddb1afd864964130908dd28da1c30%7C53e92c3666174e71a989dd739ad32a4d%7C0%7C0%7C638711639419550581%7CUnknown%7CTWFpbGZsb3d8eyJFbXB0eU1hcGkiOnRydWUsIlYiOiIwLjAuMDAwMCIsIlAiOiJXaW4zMiIsIkFOIjoiTWFpbCIsIldUIjoyfQ%3D%3D%7C0%7C%7C%7C&amp;sdata=pk2Pk2KbDqJ5%2BjAcz%2FuLaz6DBy%2Fw5oebAOrPy0WpOTM%3D&amp;reserved=0" TargetMode="External"/><Relationship Id="rId2" Type="http://schemas.openxmlformats.org/officeDocument/2006/relationships/hyperlink" Target="https://eur02.safelinks.protection.outlook.com/?url=https%3A%2F%2Fwww.hertfordshire.gov.uk%2Fdoc%2Fchild%2Fhscb%2Fhiap-framework-safer-sleeping-nov-24-web.pdf&amp;data=05%7C02%7CElizabeth.Peters%40hertfordshire.gov.uk%7C25eddb1afd864964130908dd28da1c30%7C53e92c3666174e71a989dd739ad32a4d%7C0%7C0%7C638711639419529905%7CUnknown%7CTWFpbGZsb3d8eyJFbXB0eU1hcGkiOnRydWUsIlYiOiIwLjAuMDAwMCIsIlAiOiJXaW4zMiIsIkFOIjoiTWFpbCIsIldUIjoyfQ%3D%3D%7C0%7C%7C%7C&amp;sdata=WtLLP4oVZ4VtJ6NDI0MIzd9XAPSf6tCBX%2BDFFomqR%2Bo%3D&amp;reserved=0" TargetMode="Externa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s://eur02.safelinks.protection.outlook.com/?url=https%3A%2F%2Fwww.lullabytrust.org.uk%2Fprofessionals%2Ftraining%2F&amp;data=05%7C02%7CElizabeth.Peters%40hertfordshire.gov.uk%7C25eddb1afd864964130908dd28da1c30%7C53e92c3666174e71a989dd739ad32a4d%7C0%7C0%7C638711639419563985%7CUnknown%7CTWFpbGZsb3d8eyJFbXB0eU1hcGkiOnRydWUsIlYiOiIwLjAuMDAwMCIsIlAiOiJXaW4zMiIsIkFOIjoiTWFpbCIsIldUIjoyfQ%3D%3D%7C0%7C%7C%7C&amp;sdata=VvVsJKaZjr8S%2BT8HTj187wA9dE5py6fikoNiqIdcUmA%3D&amp;reserved=0"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hscb.event-booking.org.uk/elearning-detail/%3DEzM1MjM/Introduction-to-Children-and-Young-Peoples-Mental-Health-and-Emotional-Wellbeing" TargetMode="External"/><Relationship Id="rId2" Type="http://schemas.openxmlformats.org/officeDocument/2006/relationships/hyperlink" Target="https://hscb.event-booking.org.uk/elearning-detail/%3DUDOwMjM/Trauma-Awareness"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a:latin typeface="Arial Black" panose="020B0A04020102020204" pitchFamily="34" charset="0"/>
              </a:rPr>
              <a:t>June </a:t>
            </a:r>
            <a:r>
              <a:rPr lang="en-GB" sz="2800" dirty="0">
                <a:latin typeface="Arial Black" panose="020B0A04020102020204" pitchFamily="34" charset="0"/>
              </a:rPr>
              <a:t>2025</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1763888"/>
            <a:ext cx="12192000" cy="1858245"/>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Arial" panose="020B0604020202020204" pitchFamily="34" charset="0"/>
                <a:cs typeface="Arial" panose="020B0604020202020204" pitchFamily="34" charset="0"/>
              </a:rPr>
              <a:t>Join us for live webinars and learn about the latest safeguarding practice</a:t>
            </a:r>
            <a:endParaRPr lang="en-GB" sz="2400" b="1" dirty="0">
              <a:solidFill>
                <a:schemeClr val="tx1"/>
              </a:solidFill>
              <a:latin typeface="Arial" panose="020B0604020202020204" pitchFamily="34" charset="0"/>
              <a:cs typeface="Arial" panose="020B0604020202020204" pitchFamily="34" charset="0"/>
            </a:endParaRPr>
          </a:p>
          <a:p>
            <a:pPr algn="ctr"/>
            <a:r>
              <a:rPr lang="en-GB" sz="1600" b="1" dirty="0">
                <a:solidFill>
                  <a:schemeClr val="tx1"/>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3658825"/>
            <a:ext cx="11384192" cy="13126670"/>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p>
          <a:p>
            <a:r>
              <a:rPr lang="en-GB" sz="2400" b="1" dirty="0">
                <a:latin typeface="Arial" panose="020B0604020202020204" pitchFamily="34" charset="0"/>
                <a:cs typeface="Arial" panose="020B0604020202020204" pitchFamily="34" charset="0"/>
              </a:rPr>
              <a:t>Children</a:t>
            </a:r>
            <a:endParaRPr lang="en-GB" sz="32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b="1"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HSCP LEARNING HUBS – Safeguarding Children not in School</a:t>
            </a: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Safeguarding and Child Protection Multi Agency Course</a:t>
            </a:r>
            <a:r>
              <a:rPr lang="en-GB" sz="1700" dirty="0">
                <a:solidFill>
                  <a:srgbClr val="00B050"/>
                </a:solidFill>
                <a:latin typeface="Arial" panose="020B0604020202020204" pitchFamily="34" charset="0"/>
                <a:cs typeface="Arial" panose="020B0604020202020204" pitchFamily="34" charset="0"/>
              </a:rPr>
              <a:t> </a:t>
            </a:r>
            <a:endParaRPr lang="en-GB" sz="1700" b="1"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Physical Abuse in Children (previously the ‘Bruising Lite Bite’)</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Child Protection Conference Training</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Disguised Compliance &amp; Avoidant Families</a:t>
            </a:r>
            <a:endParaRPr lang="en-GB" sz="17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Emotional Wellbeing and Coping Strategies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Voice of the Child </a:t>
            </a:r>
            <a:endParaRPr lang="en-GB" sz="17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Extra Familial Harm, Contextual Safeguarding and Intersecting Risks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Eating Disorders in Children and Young People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Self-Harm in Children and Young People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Anxiety in Children and Young People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sz="1700" dirty="0">
                <a:solidFill>
                  <a:srgbClr val="00B050"/>
                </a:solidFill>
                <a:latin typeface="Arial" panose="020B0604020202020204" pitchFamily="34" charset="0"/>
                <a:cs typeface="Arial" panose="020B0604020202020204" pitchFamily="34" charset="0"/>
              </a:rPr>
              <a:t>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Introduction to Mental Health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Safeguarding Vulnerable Groups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u="sng"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Perinatal Training </a:t>
            </a:r>
            <a:endParaRPr lang="en-GB" sz="1700" u="sng"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Child Sexual Exploitation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Neurodiversity Training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u="sng" dirty="0">
                <a:solidFill>
                  <a:srgbClr val="00B05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Prevent Awareness Briefing / Extremism in the UK today / The Extreme Right Wing</a:t>
            </a:r>
            <a:endParaRPr lang="en-GB" sz="1700" u="sng"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Safe Sleeping training with the Lullaby Trust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dirty="0">
                <a:solidFill>
                  <a:srgbClr val="00B05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Learning from Local Reviews – Bite size event  </a:t>
            </a:r>
            <a:endParaRPr lang="en-GB" sz="1700"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i="0" dirty="0">
                <a:solidFill>
                  <a:srgbClr val="00B050"/>
                </a:solidFill>
                <a:effectLst/>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Information and Engagement on National Reforms - DfE Families First Partnership Programme - Bite-Size Learning Event </a:t>
            </a:r>
            <a:r>
              <a:rPr lang="en-GB" sz="1700" i="0" dirty="0">
                <a:solidFill>
                  <a:srgbClr val="FF0000"/>
                </a:solidFill>
                <a:effectLst/>
                <a:latin typeface="Arial" panose="020B0604020202020204" pitchFamily="34" charset="0"/>
                <a:cs typeface="Arial" panose="020B0604020202020204" pitchFamily="34" charset="0"/>
              </a:rPr>
              <a:t>*** NEW ***</a:t>
            </a:r>
            <a:endParaRPr lang="en-GB" sz="1700"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1700" b="0" i="0" dirty="0">
                <a:solidFill>
                  <a:srgbClr val="00B050"/>
                </a:solidFill>
                <a:effectLst/>
                <a:latin typeface="Arial" panose="020B0604020202020204" pitchFamily="34" charset="0"/>
                <a:cs typeface="Arial" panose="020B0604020202020204" pitchFamily="34" charset="0"/>
                <a:hlinkClick r:id="rId28" action="ppaction://hlinksldjump">
                  <a:extLst>
                    <a:ext uri="{A12FA001-AC4F-418D-AE19-62706E023703}">
                      <ahyp:hlinkClr xmlns:ahyp="http://schemas.microsoft.com/office/drawing/2018/hyperlinkcolor" val="tx"/>
                    </a:ext>
                  </a:extLst>
                </a:hlinkClick>
              </a:rPr>
              <a:t>Strengthening Our Partnership for Children’s Wellbeing - Twilight Session Schools only </a:t>
            </a:r>
            <a:r>
              <a:rPr lang="en-GB" sz="1700" b="0" i="0" dirty="0">
                <a:solidFill>
                  <a:srgbClr val="00B050"/>
                </a:solidFill>
                <a:effectLst/>
                <a:latin typeface="Calibri" panose="020F0502020204030204" pitchFamily="34" charset="0"/>
                <a:hlinkClick r:id="rId28" action="ppaction://hlinksldjump">
                  <a:extLst>
                    <a:ext uri="{A12FA001-AC4F-418D-AE19-62706E023703}">
                      <ahyp:hlinkClr xmlns:ahyp="http://schemas.microsoft.com/office/drawing/2018/hyperlinkcolor" val="tx"/>
                    </a:ext>
                  </a:extLst>
                </a:hlinkClick>
              </a:rPr>
              <a:t> </a:t>
            </a:r>
            <a:r>
              <a:rPr lang="en-GB" sz="1700" b="0" i="0" dirty="0">
                <a:solidFill>
                  <a:srgbClr val="FF0000"/>
                </a:solidFill>
                <a:effectLst/>
                <a:latin typeface="Calibri" panose="020F0502020204030204" pitchFamily="34" charset="0"/>
              </a:rPr>
              <a:t>*** NEW ***</a:t>
            </a:r>
            <a:endParaRPr lang="en-GB" sz="1700" dirty="0">
              <a:solidFill>
                <a:srgbClr val="FF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sz="1700" dirty="0">
                <a:solidFill>
                  <a:srgbClr val="A80000"/>
                </a:solidFill>
                <a:latin typeface="Arial" panose="020B0604020202020204" pitchFamily="34" charset="0"/>
                <a:cs typeface="Arial" panose="020B0604020202020204" pitchFamily="34" charset="0"/>
                <a:hlinkClick r:id="rId29" action="ppaction://hlinksldjump">
                  <a:extLst>
                    <a:ext uri="{A12FA001-AC4F-418D-AE19-62706E023703}">
                      <ahyp:hlinkClr xmlns:ahyp="http://schemas.microsoft.com/office/drawing/2018/hyperlinkcolor" val="tx"/>
                    </a:ext>
                  </a:extLst>
                </a:hlinkClick>
              </a:rPr>
              <a:t>HSAB Multi-Agency Safeguarding Adults Awareness</a:t>
            </a:r>
            <a:r>
              <a:rPr lang="en-GB" sz="1700" dirty="0">
                <a:solidFill>
                  <a:srgbClr val="A80000"/>
                </a:solidFill>
                <a:latin typeface="Arial" panose="020B0604020202020204" pitchFamily="34" charset="0"/>
                <a:cs typeface="Arial" panose="020B0604020202020204" pitchFamily="34" charset="0"/>
              </a:rPr>
              <a:t> </a:t>
            </a:r>
            <a:r>
              <a:rPr lang="en-GB" sz="1700" b="1"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GB" sz="1700" dirty="0">
                <a:solidFill>
                  <a:srgbClr val="C00000"/>
                </a:solidFill>
                <a:latin typeface="Arial" panose="020B0604020202020204" pitchFamily="34" charset="0"/>
                <a:cs typeface="Arial" panose="020B0604020202020204" pitchFamily="34" charset="0"/>
              </a:rPr>
              <a:t>  </a:t>
            </a:r>
            <a:r>
              <a:rPr lang="en-GB" sz="1700" dirty="0">
                <a:solidFill>
                  <a:srgbClr val="A80000"/>
                </a:solidFill>
                <a:latin typeface="Arial" panose="020B0604020202020204" pitchFamily="34" charset="0"/>
                <a:cs typeface="Arial" panose="020B0604020202020204" pitchFamily="34" charset="0"/>
                <a:hlinkClick r:id="rId30" action="ppaction://hlinksldjump">
                  <a:extLst>
                    <a:ext uri="{A12FA001-AC4F-418D-AE19-62706E023703}">
                      <ahyp:hlinkClr xmlns:ahyp="http://schemas.microsoft.com/office/drawing/2018/hyperlinkcolor" val="tx"/>
                    </a:ext>
                  </a:extLst>
                </a:hlinkClick>
              </a:rPr>
              <a:t>HSAB Professional Curiosity &amp; Difficult Conversations</a:t>
            </a:r>
            <a:endParaRPr lang="en-GB" sz="1700"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700" u="sng" dirty="0">
                <a:solidFill>
                  <a:srgbClr val="A80000"/>
                </a:solidFill>
                <a:latin typeface="Arial" panose="020B0604020202020204" pitchFamily="34" charset="0"/>
                <a:cs typeface="Arial" panose="020B0604020202020204" pitchFamily="34" charset="0"/>
              </a:rPr>
              <a:t>  </a:t>
            </a:r>
            <a:r>
              <a:rPr lang="en-GB" sz="1700" u="sng" dirty="0">
                <a:solidFill>
                  <a:srgbClr val="A80000"/>
                </a:solidFill>
                <a:latin typeface="Arial" panose="020B0604020202020204" pitchFamily="34" charset="0"/>
                <a:cs typeface="Arial" panose="020B0604020202020204" pitchFamily="34" charset="0"/>
                <a:hlinkClick r:id="rId31" action="ppaction://hlinksldjump">
                  <a:extLst>
                    <a:ext uri="{A12FA001-AC4F-418D-AE19-62706E023703}">
                      <ahyp:hlinkClr xmlns:ahyp="http://schemas.microsoft.com/office/drawing/2018/hyperlinkcolor" val="tx"/>
                    </a:ext>
                  </a:extLst>
                </a:hlinkClick>
              </a:rPr>
              <a:t>HSAB Homelessness Workshop (Reflective learning event) (Robertson House, Stevenage) </a:t>
            </a:r>
            <a:r>
              <a:rPr lang="en-GB" sz="1700" u="sng" dirty="0">
                <a:solidFill>
                  <a:srgbClr val="FF0000"/>
                </a:solidFill>
                <a:latin typeface="Arial" panose="020B0604020202020204" pitchFamily="34" charset="0"/>
                <a:cs typeface="Arial" panose="020B0604020202020204" pitchFamily="34" charset="0"/>
              </a:rPr>
              <a:t>***NEW***</a:t>
            </a:r>
          </a:p>
          <a:p>
            <a:pPr marL="342900" indent="-342900">
              <a:buFont typeface="Arial" panose="020B0604020202020204" pitchFamily="34" charset="0"/>
              <a:buChar char="•"/>
            </a:pPr>
            <a:endParaRPr lang="en-GB" sz="1700" dirty="0">
              <a:solidFill>
                <a:srgbClr val="A80000"/>
              </a:solidFill>
              <a:latin typeface="Arial" panose="020B0604020202020204" pitchFamily="34" charset="0"/>
              <a:cs typeface="Arial" panose="020B0604020202020204" pitchFamily="34" charset="0"/>
            </a:endParaRPr>
          </a:p>
          <a:p>
            <a:r>
              <a:rPr lang="en-GB" dirty="0">
                <a:solidFill>
                  <a:srgbClr val="A8000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a:t>
            </a:r>
            <a:endParaRPr lang="en-GB" sz="2000" dirty="0">
              <a:solidFill>
                <a:srgbClr val="A8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Joint Children &amp; Adults </a:t>
            </a:r>
            <a:endParaRPr lang="en-GB" sz="16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700" dirty="0">
                <a:latin typeface="Arial" panose="020B0604020202020204" pitchFamily="34" charset="0"/>
                <a:cs typeface="Arial" panose="020B0604020202020204" pitchFamily="34" charset="0"/>
                <a:hlinkClick r:id="rId32" action="ppaction://hlinksldjump">
                  <a:extLst>
                    <a:ext uri="{A12FA001-AC4F-418D-AE19-62706E023703}">
                      <ahyp:hlinkClr xmlns:ahyp="http://schemas.microsoft.com/office/drawing/2018/hyperlinkcolor" val="tx"/>
                    </a:ext>
                  </a:extLst>
                </a:hlinkClick>
              </a:rPr>
              <a:t>Spot the Signs (Youth Suicide Prevent Course) </a:t>
            </a:r>
            <a:r>
              <a:rPr lang="en-GB" sz="1700" dirty="0">
                <a:latin typeface="Arial" panose="020B0604020202020204" pitchFamily="34" charset="0"/>
                <a:cs typeface="Arial" panose="020B0604020202020204" pitchFamily="34" charset="0"/>
              </a:rPr>
              <a:t>9yrs to 20yrs</a:t>
            </a:r>
          </a:p>
          <a:p>
            <a:pPr marL="342900" indent="-342900">
              <a:buFont typeface="Arial" panose="020B0604020202020204" pitchFamily="34" charset="0"/>
              <a:buChar char="•"/>
            </a:pPr>
            <a:r>
              <a:rPr lang="en-GB" sz="1700" dirty="0">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Perinatal Training </a:t>
            </a:r>
            <a:endParaRPr lang="en-GB" sz="17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700" b="1" dirty="0">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PREVENT</a:t>
            </a:r>
            <a:r>
              <a:rPr lang="en-GB" sz="1700" dirty="0">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 Awareness Briefings; Extremism in the UK Today; The Extreme Right Wing </a:t>
            </a:r>
            <a:endParaRPr lang="en-GB" sz="1700" dirty="0">
              <a:solidFill>
                <a:srgbClr val="FF0000"/>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E-LEARNING</a:t>
            </a:r>
            <a:r>
              <a:rPr lang="en-GB" sz="2400" b="1" dirty="0">
                <a:latin typeface="Arial" panose="020B0604020202020204" pitchFamily="34" charset="0"/>
                <a:cs typeface="Arial" panose="020B0604020202020204" pitchFamily="34" charset="0"/>
              </a:rPr>
              <a:t> –</a:t>
            </a:r>
            <a:r>
              <a:rPr lang="en-GB" sz="2000" b="1" dirty="0">
                <a:solidFill>
                  <a:srgbClr val="FF0000"/>
                </a:solidFill>
                <a:latin typeface="Arial" panose="020B0604020202020204" pitchFamily="34" charset="0"/>
                <a:cs typeface="Arial" panose="020B0604020202020204" pitchFamily="34" charset="0"/>
              </a:rPr>
              <a:t> Free of Charge</a:t>
            </a:r>
            <a:r>
              <a:rPr lang="en-GB" sz="2000" b="1"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sz="1700" dirty="0">
                <a:solidFill>
                  <a:srgbClr val="0070C0"/>
                </a:solidFill>
                <a:latin typeface="Arial" panose="020B0604020202020204" pitchFamily="34" charset="0"/>
                <a:cs typeface="Arial" panose="020B0604020202020204" pitchFamily="34" charset="0"/>
                <a:hlinkClick r:id="rId33" action="ppaction://hlinksldjump">
                  <a:extLst>
                    <a:ext uri="{A12FA001-AC4F-418D-AE19-62706E023703}">
                      <ahyp:hlinkClr xmlns:ahyp="http://schemas.microsoft.com/office/drawing/2018/hyperlinkcolor" val="tx"/>
                    </a:ext>
                  </a:extLst>
                </a:hlinkClick>
              </a:rPr>
              <a:t>Trauma Awareness </a:t>
            </a:r>
            <a:endParaRPr lang="en-GB" sz="1700" dirty="0">
              <a:solidFill>
                <a:srgbClr val="0070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700" dirty="0">
                <a:solidFill>
                  <a:srgbClr val="0070C0"/>
                </a:solidFill>
                <a:latin typeface="Arial" panose="020B0604020202020204" pitchFamily="34" charset="0"/>
                <a:cs typeface="Arial" panose="020B0604020202020204" pitchFamily="34" charset="0"/>
                <a:hlinkClick r:id="rId33" action="ppaction://hlinksldjump">
                  <a:extLst>
                    <a:ext uri="{A12FA001-AC4F-418D-AE19-62706E023703}">
                      <ahyp:hlinkClr xmlns:ahyp="http://schemas.microsoft.com/office/drawing/2018/hyperlinkcolor" val="tx"/>
                    </a:ext>
                  </a:extLst>
                </a:hlinkClick>
              </a:rPr>
              <a:t>Introduction to Children &amp; Young People’s Mental Health </a:t>
            </a:r>
            <a:r>
              <a:rPr lang="en-GB" sz="1700" dirty="0">
                <a:solidFill>
                  <a:srgbClr val="0070C0"/>
                </a:solidFill>
                <a:latin typeface="Arial" panose="020B0604020202020204" pitchFamily="34" charset="0"/>
                <a:cs typeface="Arial" panose="020B0604020202020204" pitchFamily="34" charset="0"/>
              </a:rPr>
              <a:t>and Emotional Wellbeing</a:t>
            </a:r>
          </a:p>
          <a:p>
            <a:pPr marL="285750" indent="-285750">
              <a:buFont typeface="Arial" panose="020B0604020202020204" pitchFamily="34" charset="0"/>
              <a:buChar char="•"/>
            </a:pPr>
            <a:r>
              <a:rPr lang="en-GB" sz="1700" u="sng" dirty="0">
                <a:solidFill>
                  <a:srgbClr val="0070C0"/>
                </a:solidFill>
                <a:latin typeface="Arial" panose="020B0604020202020204" pitchFamily="34" charset="0"/>
                <a:cs typeface="Arial" panose="020B0604020202020204" pitchFamily="34" charset="0"/>
                <a:hlinkClick r:id="rId29" action="ppaction://hlinksldjump"/>
              </a:rPr>
              <a:t>Power and Identity (the social GGRRAAACCEEESS)</a:t>
            </a:r>
            <a:endParaRPr lang="en-GB" sz="1700" u="sng" dirty="0">
              <a:solidFill>
                <a:srgbClr val="0070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700" u="sng" dirty="0">
                <a:solidFill>
                  <a:srgbClr val="0070C0"/>
                </a:solidFill>
                <a:latin typeface="Arial" panose="020B0604020202020204" pitchFamily="34" charset="0"/>
                <a:cs typeface="Arial" panose="020B0604020202020204" pitchFamily="34" charset="0"/>
                <a:hlinkClick r:id="rId33" action="ppaction://hlinksldjump"/>
              </a:rPr>
              <a:t>Young Carers e-Learning Module </a:t>
            </a:r>
            <a:r>
              <a:rPr lang="en-GB" sz="1700" dirty="0">
                <a:solidFill>
                  <a:srgbClr val="FF0000"/>
                </a:solidFill>
                <a:latin typeface="Arial" panose="020B0604020202020204" pitchFamily="34" charset="0"/>
                <a:cs typeface="Arial" panose="020B0604020202020204" pitchFamily="34" charset="0"/>
              </a:rPr>
              <a:t>*** NEW ***</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3050950"/>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002488765"/>
              </p:ext>
            </p:extLst>
          </p:nvPr>
        </p:nvGraphicFramePr>
        <p:xfrm>
          <a:off x="2032000" y="10051818"/>
          <a:ext cx="8128000" cy="1249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11 Sept 2025 09:30 to 11:00</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893683839"/>
                  </a:ext>
                </a:extLst>
              </a:tr>
              <a:tr h="370840">
                <a:tc>
                  <a:txBody>
                    <a:bodyPr/>
                    <a:lstStyle/>
                    <a:p>
                      <a:r>
                        <a:rPr lang="en-GB" sz="2000" dirty="0">
                          <a:latin typeface="Arial" panose="020B0604020202020204" pitchFamily="34" charset="0"/>
                          <a:cs typeface="Arial" panose="020B0604020202020204" pitchFamily="34" charset="0"/>
                        </a:rPr>
                        <a:t>08 Jan 2026 09:30 to 11:00</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638575237"/>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709124705"/>
              </p:ext>
            </p:extLst>
          </p:nvPr>
        </p:nvGraphicFramePr>
        <p:xfrm>
          <a:off x="1930400" y="11342110"/>
          <a:ext cx="8128000" cy="1645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01 Jul 2025 10.00 to 2.30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868500619"/>
                  </a:ext>
                </a:extLst>
              </a:tr>
              <a:tr h="370840">
                <a:tc>
                  <a:txBody>
                    <a:bodyPr/>
                    <a:lstStyle/>
                    <a:p>
                      <a:r>
                        <a:rPr lang="en-GB" sz="2000" dirty="0">
                          <a:latin typeface="Arial" panose="020B0604020202020204" pitchFamily="34" charset="0"/>
                          <a:cs typeface="Arial" panose="020B0604020202020204" pitchFamily="34" charset="0"/>
                        </a:rPr>
                        <a:t>30 Sep 2025 10.00 to 2.30 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2137181932"/>
                  </a:ext>
                </a:extLst>
              </a:tr>
              <a:tr h="370840">
                <a:tc>
                  <a:txBody>
                    <a:bodyPr/>
                    <a:lstStyle/>
                    <a:p>
                      <a:r>
                        <a:rPr lang="en-GB" sz="2000" dirty="0">
                          <a:latin typeface="Arial" panose="020B0604020202020204" pitchFamily="34" charset="0"/>
                          <a:cs typeface="Arial" panose="020B0604020202020204" pitchFamily="34" charset="0"/>
                        </a:rPr>
                        <a:t>3 Feb 2026 10.00 to 2.30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79954415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133600" y="141276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40640"/>
            <a:ext cx="10947400" cy="821763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pPr lvl="0"/>
            <a:endParaRPr lang="en-GB" sz="2000" b="1"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510047899"/>
              </p:ext>
            </p:extLst>
          </p:nvPr>
        </p:nvGraphicFramePr>
        <p:xfrm>
          <a:off x="2120900" y="10562294"/>
          <a:ext cx="8128000" cy="1645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3 June 2025</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2095438355"/>
                  </a:ext>
                </a:extLst>
              </a:tr>
              <a:tr h="370840">
                <a:tc>
                  <a:txBody>
                    <a:bodyPr/>
                    <a:lstStyle/>
                    <a:p>
                      <a:r>
                        <a:rPr lang="en-GB" sz="2000" dirty="0">
                          <a:latin typeface="Arial" panose="020B0604020202020204" pitchFamily="34" charset="0"/>
                          <a:cs typeface="Arial" panose="020B0604020202020204" pitchFamily="34" charset="0"/>
                        </a:rPr>
                        <a:t>21 October 2025 </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463905726"/>
                  </a:ext>
                </a:extLst>
              </a:tr>
              <a:tr h="370840">
                <a:tc>
                  <a:txBody>
                    <a:bodyPr/>
                    <a:lstStyle/>
                    <a:p>
                      <a:r>
                        <a:rPr lang="en-GB" sz="2000" dirty="0">
                          <a:latin typeface="Arial" panose="020B0604020202020204" pitchFamily="34" charset="0"/>
                          <a:cs typeface="Arial" panose="020B0604020202020204" pitchFamily="34" charset="0"/>
                        </a:rPr>
                        <a:t>18 November 2025</a:t>
                      </a:r>
                    </a:p>
                  </a:txBody>
                  <a:tcPr/>
                </a:tc>
                <a:tc>
                  <a:txBody>
                    <a:bodyPr/>
                    <a:lstStyle/>
                    <a:p>
                      <a:r>
                        <a:rPr lang="en-GB" sz="2000" dirty="0">
                          <a:latin typeface="Arial" panose="020B0604020202020204" pitchFamily="34" charset="0"/>
                          <a:cs typeface="Arial" panose="020B0604020202020204" pitchFamily="34" charset="0"/>
                        </a:rPr>
                        <a:t>FULLY BOOKED</a:t>
                      </a:r>
                    </a:p>
                  </a:txBody>
                  <a:tcPr/>
                </a:tc>
                <a:extLst>
                  <a:ext uri="{0D108BD9-81ED-4DB2-BD59-A6C34878D82A}">
                    <a16:rowId xmlns:a16="http://schemas.microsoft.com/office/drawing/2014/main" val="377807809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39808"/>
            <a:ext cx="10947400" cy="11295400"/>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Extra Familial Harm, Contextual Safeguarding and Intersecting Risks </a:t>
            </a:r>
          </a:p>
          <a:p>
            <a:endParaRPr lang="en-GB" sz="32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Juliette Barnes </a:t>
            </a:r>
          </a:p>
          <a:p>
            <a:r>
              <a:rPr lang="en-GB" sz="2400" b="1" dirty="0">
                <a:latin typeface="Arial" panose="020B0604020202020204" pitchFamily="34" charset="0"/>
                <a:cs typeface="Arial" panose="020B0604020202020204" pitchFamily="34" charset="0"/>
              </a:rPr>
              <a:t>Target audience: All professionals working with children, young people and families </a:t>
            </a:r>
          </a:p>
          <a:p>
            <a:endParaRPr lang="en-GB" sz="2800" b="1"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pPr algn="l"/>
            <a:r>
              <a:rPr lang="en-GB" b="0" i="0" dirty="0">
                <a:solidFill>
                  <a:srgbClr val="2A2A2A"/>
                </a:solidFill>
                <a:effectLst/>
                <a:latin typeface="Arial" panose="020B0604020202020204" pitchFamily="34" charset="0"/>
              </a:rPr>
              <a:t>Participants will:</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why many adolescents are drawn towards risk-taking behaviour.</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a clear understand of the many factors which are known to contribute towards adolescent vulnerability and heightened risk.</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Consider the messages arising from Child Safeguarding Practice Reviews relating to adolescent risk - particularly that which is extra-familial - and the impact of these messages on practice.</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how unconscious bias impacts on the understanding of risk and safeguarding inequalities when working with adolescents.</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Recognise and respond to the differences and interaction between harm experienced by adolescents including Child Sexual Exploitation, Child Criminal Exploitation.</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best practice in relation to working with adolescents who have been groomed or radicalised.</a:t>
            </a:r>
            <a:endParaRPr lang="en-GB" sz="2400"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endParaRPr lang="en-GB" sz="2800" b="1"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FC0E555-211E-75FD-6DED-BFF69F5162DA}"/>
              </a:ext>
            </a:extLst>
          </p:cNvPr>
          <p:cNvGraphicFramePr>
            <a:graphicFrameLocks noGrp="1"/>
          </p:cNvGraphicFramePr>
          <p:nvPr>
            <p:extLst>
              <p:ext uri="{D42A27DB-BD31-4B8C-83A1-F6EECF244321}">
                <p14:modId xmlns:p14="http://schemas.microsoft.com/office/powerpoint/2010/main" val="3412858338"/>
              </p:ext>
            </p:extLst>
          </p:nvPr>
        </p:nvGraphicFramePr>
        <p:xfrm>
          <a:off x="894443" y="9301922"/>
          <a:ext cx="10580914" cy="4100800"/>
        </p:xfrm>
        <a:graphic>
          <a:graphicData uri="http://schemas.openxmlformats.org/drawingml/2006/table">
            <a:tbl>
              <a:tblPr firstRow="1" bandRow="1">
                <a:tableStyleId>{5C22544A-7EE6-4342-B048-85BDC9FD1C3A}</a:tableStyleId>
              </a:tblPr>
              <a:tblGrid>
                <a:gridCol w="5720314">
                  <a:extLst>
                    <a:ext uri="{9D8B030D-6E8A-4147-A177-3AD203B41FA5}">
                      <a16:colId xmlns:a16="http://schemas.microsoft.com/office/drawing/2014/main" val="2062508448"/>
                    </a:ext>
                  </a:extLst>
                </a:gridCol>
                <a:gridCol w="4860600">
                  <a:extLst>
                    <a:ext uri="{9D8B030D-6E8A-4147-A177-3AD203B41FA5}">
                      <a16:colId xmlns:a16="http://schemas.microsoft.com/office/drawing/2014/main" val="2750367952"/>
                    </a:ext>
                  </a:extLst>
                </a:gridCol>
              </a:tblGrid>
              <a:tr h="51260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512600">
                <a:tc>
                  <a:txBody>
                    <a:bodyPr/>
                    <a:lstStyle/>
                    <a:p>
                      <a:r>
                        <a:rPr lang="en-GB" sz="2000" dirty="0">
                          <a:latin typeface="Arial" panose="020B0604020202020204" pitchFamily="34" charset="0"/>
                          <a:cs typeface="Arial" panose="020B0604020202020204" pitchFamily="34" charset="0"/>
                        </a:rPr>
                        <a:t>07 July 2025 09.30 to 1.30 pm</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687755718"/>
                  </a:ext>
                </a:extLst>
              </a:tr>
              <a:tr h="512600">
                <a:tc>
                  <a:txBody>
                    <a:bodyPr/>
                    <a:lstStyle/>
                    <a:p>
                      <a:r>
                        <a:rPr lang="en-GB" sz="2000" dirty="0">
                          <a:latin typeface="Arial" panose="020B0604020202020204" pitchFamily="34" charset="0"/>
                          <a:cs typeface="Arial" panose="020B0604020202020204" pitchFamily="34" charset="0"/>
                        </a:rPr>
                        <a:t>23 September 2025 09.30 – 1.30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5173466"/>
                  </a:ext>
                </a:extLst>
              </a:tr>
              <a:tr h="512600">
                <a:tc>
                  <a:txBody>
                    <a:bodyPr/>
                    <a:lstStyle/>
                    <a:p>
                      <a:r>
                        <a:rPr lang="en-GB" sz="2000" dirty="0">
                          <a:latin typeface="Arial" panose="020B0604020202020204" pitchFamily="34" charset="0"/>
                          <a:cs typeface="Arial" panose="020B0604020202020204" pitchFamily="34" charset="0"/>
                        </a:rPr>
                        <a:t>6 November 2025 09.30 – 1.30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639107773"/>
                  </a:ext>
                </a:extLst>
              </a:tr>
              <a:tr h="512600">
                <a:tc>
                  <a:txBody>
                    <a:bodyPr/>
                    <a:lstStyle/>
                    <a:p>
                      <a:r>
                        <a:rPr lang="en-GB" sz="2000" dirty="0">
                          <a:latin typeface="Arial" panose="020B0604020202020204" pitchFamily="34" charset="0"/>
                          <a:cs typeface="Arial" panose="020B0604020202020204" pitchFamily="34" charset="0"/>
                        </a:rPr>
                        <a:t>6 November 2025 2:00 – 5.30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84139377"/>
                  </a:ext>
                </a:extLst>
              </a:tr>
              <a:tr h="512600">
                <a:tc>
                  <a:txBody>
                    <a:bodyPr/>
                    <a:lstStyle/>
                    <a:p>
                      <a:r>
                        <a:rPr lang="en-GB" sz="2000" dirty="0">
                          <a:latin typeface="Arial" panose="020B0604020202020204" pitchFamily="34" charset="0"/>
                          <a:cs typeface="Arial" panose="020B0604020202020204" pitchFamily="34" charset="0"/>
                        </a:rPr>
                        <a:t>2 December 2025 09.30 – 1.30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38247390"/>
                  </a:ext>
                </a:extLst>
              </a:tr>
              <a:tr h="512600">
                <a:tc>
                  <a:txBody>
                    <a:bodyPr/>
                    <a:lstStyle/>
                    <a:p>
                      <a:r>
                        <a:rPr lang="en-GB" sz="2000" dirty="0">
                          <a:latin typeface="Arial" panose="020B0604020202020204" pitchFamily="34" charset="0"/>
                          <a:cs typeface="Arial" panose="020B0604020202020204" pitchFamily="34" charset="0"/>
                        </a:rPr>
                        <a:t>26 January 2026 09.30 – 1.30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889121753"/>
                  </a:ext>
                </a:extLst>
              </a:tr>
              <a:tr h="512600">
                <a:tc>
                  <a:txBody>
                    <a:bodyPr/>
                    <a:lstStyle/>
                    <a:p>
                      <a:r>
                        <a:rPr lang="en-GB" sz="2000" dirty="0">
                          <a:latin typeface="Arial" panose="020B0604020202020204" pitchFamily="34" charset="0"/>
                          <a:cs typeface="Arial" panose="020B0604020202020204" pitchFamily="34" charset="0"/>
                        </a:rPr>
                        <a:t>20 March 2026 9:30 – 1:30pm </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449340820"/>
                  </a:ext>
                </a:extLst>
              </a:tr>
            </a:tbl>
          </a:graphicData>
        </a:graphic>
      </p:graphicFrame>
      <p:sp>
        <p:nvSpPr>
          <p:cNvPr id="2" name="Rectangle: Rounded Corners 1">
            <a:extLst>
              <a:ext uri="{FF2B5EF4-FFF2-40B4-BE49-F238E27FC236}">
                <a16:creationId xmlns:a16="http://schemas.microsoft.com/office/drawing/2014/main" id="{FA5E4CC2-7D9A-AF34-21A3-D73E394CD96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25273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959263268"/>
              </p:ext>
            </p:extLst>
          </p:nvPr>
        </p:nvGraphicFramePr>
        <p:xfrm>
          <a:off x="1737093" y="11208705"/>
          <a:ext cx="8717814" cy="1249680"/>
        </p:xfrm>
        <a:graphic>
          <a:graphicData uri="http://schemas.openxmlformats.org/drawingml/2006/table">
            <a:tbl>
              <a:tblPr firstRow="1" bandRow="1">
                <a:tableStyleId>{5C22544A-7EE6-4342-B048-85BDC9FD1C3A}</a:tableStyleId>
              </a:tblPr>
              <a:tblGrid>
                <a:gridCol w="4358907">
                  <a:extLst>
                    <a:ext uri="{9D8B030D-6E8A-4147-A177-3AD203B41FA5}">
                      <a16:colId xmlns:a16="http://schemas.microsoft.com/office/drawing/2014/main" val="2062508448"/>
                    </a:ext>
                  </a:extLst>
                </a:gridCol>
                <a:gridCol w="4358907">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6 Nov 2025 10.00 am – 12.15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172060613"/>
                  </a:ext>
                </a:extLst>
              </a:tr>
              <a:tr h="370840">
                <a:tc>
                  <a:txBody>
                    <a:bodyPr/>
                    <a:lstStyle/>
                    <a:p>
                      <a:r>
                        <a:rPr lang="en-GB" sz="2000" dirty="0">
                          <a:latin typeface="Arial" panose="020B0604020202020204" pitchFamily="34" charset="0"/>
                          <a:cs typeface="Arial" panose="020B0604020202020204" pitchFamily="34" charset="0"/>
                        </a:rPr>
                        <a:t>12 Mar 2026 10.00 am – 12.15pm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23302551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889812319"/>
              </p:ext>
            </p:extLst>
          </p:nvPr>
        </p:nvGraphicFramePr>
        <p:xfrm>
          <a:off x="2032000" y="11241189"/>
          <a:ext cx="8128000" cy="1645920"/>
        </p:xfrm>
        <a:graphic>
          <a:graphicData uri="http://schemas.openxmlformats.org/drawingml/2006/table">
            <a:tbl>
              <a:tblPr firstRow="1" bandRow="1">
                <a:tableStyleId>{5C22544A-7EE6-4342-B048-85BDC9FD1C3A}</a:tableStyleId>
              </a:tblPr>
              <a:tblGrid>
                <a:gridCol w="4288388">
                  <a:extLst>
                    <a:ext uri="{9D8B030D-6E8A-4147-A177-3AD203B41FA5}">
                      <a16:colId xmlns:a16="http://schemas.microsoft.com/office/drawing/2014/main" val="2062508448"/>
                    </a:ext>
                  </a:extLst>
                </a:gridCol>
                <a:gridCol w="3839612">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8 July 2025 09:30 – 11:30 am</a:t>
                      </a:r>
                    </a:p>
                  </a:txBody>
                  <a:tcPr/>
                </a:tc>
                <a:tc>
                  <a:txBody>
                    <a:bodyPr/>
                    <a:lstStyle/>
                    <a:p>
                      <a:r>
                        <a:rPr lang="en-GB" sz="2000">
                          <a:latin typeface="Arial" panose="020B0604020202020204" pitchFamily="34" charset="0"/>
                          <a:cs typeface="Arial" panose="020B0604020202020204" pitchFamily="34" charset="0"/>
                        </a:rPr>
                        <a:t>Places available</a:t>
                      </a:r>
                      <a:endParaRPr lang="en-GB"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50229535"/>
                  </a:ext>
                </a:extLst>
              </a:tr>
              <a:tr h="370840">
                <a:tc>
                  <a:txBody>
                    <a:bodyPr/>
                    <a:lstStyle/>
                    <a:p>
                      <a:r>
                        <a:rPr lang="en-GB" sz="2000" dirty="0">
                          <a:latin typeface="Arial" panose="020B0604020202020204" pitchFamily="34" charset="0"/>
                          <a:cs typeface="Arial" panose="020B0604020202020204" pitchFamily="34" charset="0"/>
                        </a:rPr>
                        <a:t>23 Oct 2025 09.30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088308431"/>
                  </a:ext>
                </a:extLst>
              </a:tr>
              <a:tr h="370840">
                <a:tc>
                  <a:txBody>
                    <a:bodyPr/>
                    <a:lstStyle/>
                    <a:p>
                      <a:r>
                        <a:rPr lang="en-GB" sz="2000" dirty="0">
                          <a:latin typeface="Arial" panose="020B0604020202020204" pitchFamily="34" charset="0"/>
                          <a:cs typeface="Arial" panose="020B0604020202020204" pitchFamily="34" charset="0"/>
                        </a:rPr>
                        <a:t>19 March 2026 09.30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9898848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4800E98C-1C3A-FD7D-B9EA-6BD75C40B030}"/>
              </a:ext>
            </a:extLst>
          </p:cNvPr>
          <p:cNvGraphicFramePr>
            <a:graphicFrameLocks noGrp="1"/>
          </p:cNvGraphicFramePr>
          <p:nvPr>
            <p:extLst>
              <p:ext uri="{D42A27DB-BD31-4B8C-83A1-F6EECF244321}">
                <p14:modId xmlns:p14="http://schemas.microsoft.com/office/powerpoint/2010/main" val="4248413544"/>
              </p:ext>
            </p:extLst>
          </p:nvPr>
        </p:nvGraphicFramePr>
        <p:xfrm>
          <a:off x="1573696" y="12186726"/>
          <a:ext cx="8128000" cy="1645920"/>
        </p:xfrm>
        <a:graphic>
          <a:graphicData uri="http://schemas.openxmlformats.org/drawingml/2006/table">
            <a:tbl>
              <a:tblPr firstRow="1" bandRow="1">
                <a:tableStyleId>{5C22544A-7EE6-4342-B048-85BDC9FD1C3A}</a:tableStyleId>
              </a:tblPr>
              <a:tblGrid>
                <a:gridCol w="4628321">
                  <a:extLst>
                    <a:ext uri="{9D8B030D-6E8A-4147-A177-3AD203B41FA5}">
                      <a16:colId xmlns:a16="http://schemas.microsoft.com/office/drawing/2014/main" val="2557720046"/>
                    </a:ext>
                  </a:extLst>
                </a:gridCol>
                <a:gridCol w="3499679">
                  <a:extLst>
                    <a:ext uri="{9D8B030D-6E8A-4147-A177-3AD203B41FA5}">
                      <a16:colId xmlns:a16="http://schemas.microsoft.com/office/drawing/2014/main" val="2232527726"/>
                    </a:ext>
                  </a:extLst>
                </a:gridCol>
              </a:tblGrid>
              <a:tr h="276944">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4005802568"/>
                  </a:ext>
                </a:extLst>
              </a:tr>
              <a:tr h="370840">
                <a:tc>
                  <a:txBody>
                    <a:bodyPr/>
                    <a:lstStyle/>
                    <a:p>
                      <a:r>
                        <a:rPr lang="en-GB" sz="2000" dirty="0">
                          <a:latin typeface="Arial" panose="020B0604020202020204" pitchFamily="34" charset="0"/>
                          <a:cs typeface="Arial" panose="020B0604020202020204" pitchFamily="34" charset="0"/>
                        </a:rPr>
                        <a:t>10 July 2025 09.30 – 11.30 am</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2028894630"/>
                  </a:ext>
                </a:extLst>
              </a:tr>
              <a:tr h="370840">
                <a:tc>
                  <a:txBody>
                    <a:bodyPr/>
                    <a:lstStyle/>
                    <a:p>
                      <a:r>
                        <a:rPr lang="en-GB" sz="2000" dirty="0">
                          <a:latin typeface="Arial" panose="020B0604020202020204" pitchFamily="34" charset="0"/>
                          <a:cs typeface="Arial" panose="020B0604020202020204" pitchFamily="34" charset="0"/>
                        </a:rPr>
                        <a:t>18 Sept 2025 09.30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989825948"/>
                  </a:ext>
                </a:extLst>
              </a:tr>
              <a:tr h="370840">
                <a:tc>
                  <a:txBody>
                    <a:bodyPr/>
                    <a:lstStyle/>
                    <a:p>
                      <a:r>
                        <a:rPr lang="en-GB" sz="2000" dirty="0">
                          <a:latin typeface="Arial" panose="020B0604020202020204" pitchFamily="34" charset="0"/>
                          <a:cs typeface="Arial" panose="020B0604020202020204" pitchFamily="34" charset="0"/>
                        </a:rPr>
                        <a:t>29 January 2026 09.30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25342615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573696" y="151130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32508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Introduction to Mental Health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 (age groups primary  years 5 and 6, secondary schools and colleges)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p>
          <a:p>
            <a:r>
              <a:rPr lang="en-GB" sz="2400" dirty="0">
                <a:latin typeface="Arial" panose="020B0604020202020204" pitchFamily="34" charset="0"/>
                <a:cs typeface="Arial" panose="020B0604020202020204" pitchFamily="34" charset="0"/>
              </a:rPr>
              <a:t>Herts Minds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16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provides a universal introduction to mental health by increasing knowledge of how mental health relates to everyone. Individuals will be provided an overview of common mental health issues including, prevalence, signs and how they can affect young people. The session covers stigma and will help improve confidence in attendees around talking about mental health. The session closes with a brief overview of the 5-W2WB and makes attendees aware of the support available across Hertfordshire. This session is versatile in the audiences it may be tailored for.</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922313062"/>
              </p:ext>
            </p:extLst>
          </p:nvPr>
        </p:nvGraphicFramePr>
        <p:xfrm>
          <a:off x="1384300" y="10919050"/>
          <a:ext cx="8801100" cy="1645920"/>
        </p:xfrm>
        <a:graphic>
          <a:graphicData uri="http://schemas.openxmlformats.org/drawingml/2006/table">
            <a:tbl>
              <a:tblPr firstRow="1" bandRow="1">
                <a:tableStyleId>{5C22544A-7EE6-4342-B048-85BDC9FD1C3A}</a:tableStyleId>
              </a:tblPr>
              <a:tblGrid>
                <a:gridCol w="5143500">
                  <a:extLst>
                    <a:ext uri="{9D8B030D-6E8A-4147-A177-3AD203B41FA5}">
                      <a16:colId xmlns:a16="http://schemas.microsoft.com/office/drawing/2014/main" val="2062508448"/>
                    </a:ext>
                  </a:extLst>
                </a:gridCol>
                <a:gridCol w="3657600">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26 Jun 2025 10:00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50510878"/>
                  </a:ext>
                </a:extLst>
              </a:tr>
              <a:tr h="370840">
                <a:tc>
                  <a:txBody>
                    <a:bodyPr/>
                    <a:lstStyle/>
                    <a:p>
                      <a:r>
                        <a:rPr lang="en-GB" sz="2000" dirty="0">
                          <a:latin typeface="Arial" panose="020B0604020202020204" pitchFamily="34" charset="0"/>
                          <a:cs typeface="Arial" panose="020B0604020202020204" pitchFamily="34" charset="0"/>
                        </a:rPr>
                        <a:t>25 Sep 2025 10:00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807037141"/>
                  </a:ext>
                </a:extLst>
              </a:tr>
              <a:tr h="370840">
                <a:tc>
                  <a:txBody>
                    <a:bodyPr/>
                    <a:lstStyle/>
                    <a:p>
                      <a:r>
                        <a:rPr lang="en-GB" sz="2000" dirty="0">
                          <a:latin typeface="Arial" panose="020B0604020202020204" pitchFamily="34" charset="0"/>
                          <a:cs typeface="Arial" panose="020B0604020202020204" pitchFamily="34" charset="0"/>
                        </a:rPr>
                        <a:t>22 January 2026 10.00 –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23937618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37891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67929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Safeguarding Vulnerable Groups</a:t>
            </a:r>
          </a:p>
          <a:p>
            <a:r>
              <a:rPr lang="en-GB" sz="2400" b="1" dirty="0">
                <a:latin typeface="Arial" panose="020B0604020202020204" pitchFamily="34" charset="0"/>
                <a:cs typeface="Arial" panose="020B0604020202020204" pitchFamily="34" charset="0"/>
              </a:rPr>
              <a:t>This training is a full day course – 10am to 2:45pm </a:t>
            </a:r>
            <a:endParaRPr lang="en-GB" sz="20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This is a multi-agency course giving practitioners from a range of agencies the opportunity to consider and discuss safeguarding issues that arise for vulnerable children and young people.</a:t>
            </a:r>
          </a:p>
          <a:p>
            <a:endParaRPr lang="en-GB" sz="20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Learning Outcomes: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be able to recognise the categories of abuse and the impact that abuse has on vulnerable children and young people, including a particular focus on neglect and early help</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increase knowledge regarding the prevalence of the abuse of vulnerable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raise awareness of the issues particular to working with children who have a disability</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responses required from professionals and others involved with vulnerable children and young people in order to adequately protect them</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some of the barriers to detection and disclosure of the abuse of children and young people with disabilities</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the findings of recent reviews, both locally and nationally, as well as key legislation and guidance and how this impacts on practice</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442904390"/>
              </p:ext>
            </p:extLst>
          </p:nvPr>
        </p:nvGraphicFramePr>
        <p:xfrm>
          <a:off x="1872974" y="11052534"/>
          <a:ext cx="8128000" cy="141105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618576">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12 June 2025 10:00 – 2.45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774236185"/>
                  </a:ext>
                </a:extLst>
              </a:tr>
              <a:tr h="370840">
                <a:tc>
                  <a:txBody>
                    <a:bodyPr/>
                    <a:lstStyle/>
                    <a:p>
                      <a:r>
                        <a:rPr lang="en-GB" sz="2000" dirty="0">
                          <a:latin typeface="Arial" panose="020B0604020202020204" pitchFamily="34" charset="0"/>
                          <a:cs typeface="Arial" panose="020B0604020202020204" pitchFamily="34" charset="0"/>
                        </a:rPr>
                        <a:t>4 Feb 2026 10.00 – 2.45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61172168"/>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64072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433128"/>
            <a:ext cx="10947400" cy="12218730"/>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Perinatal Training – 2 Day course</a:t>
            </a: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 </a:t>
            </a:r>
          </a:p>
          <a:p>
            <a:r>
              <a:rPr lang="en-GB" dirty="0">
                <a:solidFill>
                  <a:srgbClr val="2A2A2A"/>
                </a:solidFill>
                <a:latin typeface="Arial" panose="020B0604020202020204" pitchFamily="34" charset="0"/>
              </a:rPr>
              <a:t>The training is for any professionals working Adults, Children and Families </a:t>
            </a:r>
          </a:p>
          <a:p>
            <a:r>
              <a:rPr lang="en-GB" b="1" dirty="0">
                <a:solidFill>
                  <a:srgbClr val="2A2A2A"/>
                </a:solidFill>
                <a:latin typeface="Arial" panose="020B0604020202020204" pitchFamily="34" charset="0"/>
              </a:rPr>
              <a:t>Facilitator:  </a:t>
            </a:r>
            <a:r>
              <a:rPr lang="en-GB" dirty="0">
                <a:latin typeface="Arial" panose="020B0604020202020204" pitchFamily="34" charset="0"/>
                <a:cs typeface="Arial" panose="020B0604020202020204" pitchFamily="34" charset="0"/>
              </a:rPr>
              <a:t>Hertfordshire Community Perinatal Team </a:t>
            </a:r>
          </a:p>
          <a:p>
            <a:endParaRPr lang="en-GB" sz="2000" dirty="0">
              <a:latin typeface="Arial" panose="020B0604020202020204" pitchFamily="34" charset="0"/>
              <a:cs typeface="Arial" panose="020B0604020202020204" pitchFamily="34" charset="0"/>
            </a:endParaRPr>
          </a:p>
          <a:p>
            <a:pPr algn="l"/>
            <a:r>
              <a:rPr lang="en-GB" sz="1400" b="1" i="0" dirty="0">
                <a:solidFill>
                  <a:srgbClr val="2A2A2A"/>
                </a:solidFill>
                <a:effectLst/>
                <a:latin typeface="Arial" panose="020B0604020202020204" pitchFamily="34" charset="0"/>
              </a:rPr>
              <a:t>Day 1</a:t>
            </a:r>
            <a:r>
              <a:rPr lang="en-GB" sz="1400" b="0" i="0" dirty="0">
                <a:solidFill>
                  <a:srgbClr val="2A2A2A"/>
                </a:solidFill>
                <a:effectLst/>
                <a:latin typeface="Arial" panose="020B0604020202020204" pitchFamily="34" charset="0"/>
              </a:rPr>
              <a:t> – What You Need to Know to Assess Perinatal Mental Health Problems - a generally introduction and foundation that everyone should do</a:t>
            </a:r>
          </a:p>
          <a:p>
            <a:pPr algn="l"/>
            <a:r>
              <a:rPr lang="en-GB" sz="1400" b="1" i="0" dirty="0">
                <a:solidFill>
                  <a:srgbClr val="2A2A2A"/>
                </a:solidFill>
                <a:effectLst/>
                <a:latin typeface="Arial" panose="020B0604020202020204" pitchFamily="34" charset="0"/>
              </a:rPr>
              <a:t>Aim</a:t>
            </a:r>
            <a:r>
              <a:rPr lang="en-GB" sz="1400" b="0" i="0" dirty="0">
                <a:solidFill>
                  <a:srgbClr val="2A2A2A"/>
                </a:solidFill>
                <a:effectLst/>
                <a:latin typeface="Arial" panose="020B0604020202020204" pitchFamily="34" charset="0"/>
              </a:rPr>
              <a:t>: To provide a multi-agency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400" b="0" i="0" dirty="0">
              <a:solidFill>
                <a:srgbClr val="2A2A2A"/>
              </a:solidFill>
              <a:effectLst/>
              <a:latin typeface="Arial" panose="020B0604020202020204" pitchFamily="34" charset="0"/>
            </a:endParaRPr>
          </a:p>
          <a:p>
            <a:pPr algn="l"/>
            <a:r>
              <a:rPr lang="en-GB" sz="1400" b="1" i="0" dirty="0">
                <a:solidFill>
                  <a:srgbClr val="2A2A2A"/>
                </a:solidFill>
                <a:effectLst/>
                <a:latin typeface="Arial" panose="020B0604020202020204" pitchFamily="34" charset="0"/>
              </a:rPr>
              <a:t>Day 2</a:t>
            </a:r>
            <a:r>
              <a:rPr lang="en-GB" sz="1400" b="0" i="0" dirty="0">
                <a:solidFill>
                  <a:srgbClr val="2A2A2A"/>
                </a:solidFill>
                <a:effectLst/>
                <a:latin typeface="Arial" panose="020B0604020202020204" pitchFamily="34" charset="0"/>
              </a:rPr>
              <a:t> – Perinatal Mental Health Conditions and their Treatment - builds on day 1 and goes into more depth about specific disorders and their treatment.</a:t>
            </a:r>
          </a:p>
          <a:p>
            <a:pPr algn="l"/>
            <a:r>
              <a:rPr lang="en-GB" sz="1400" b="0" i="0" dirty="0">
                <a:solidFill>
                  <a:srgbClr val="2A2A2A"/>
                </a:solidFill>
                <a:effectLst/>
                <a:latin typeface="Arial" panose="020B0604020202020204" pitchFamily="34" charset="0"/>
              </a:rPr>
              <a:t> </a:t>
            </a:r>
          </a:p>
          <a:p>
            <a:pPr algn="l"/>
            <a:r>
              <a:rPr lang="en-GB" sz="1400" b="1" i="0" dirty="0">
                <a:solidFill>
                  <a:srgbClr val="2A2A2A"/>
                </a:solidFill>
                <a:effectLst/>
                <a:latin typeface="Arial" panose="020B0604020202020204" pitchFamily="34" charset="0"/>
              </a:rPr>
              <a:t>Aim:</a:t>
            </a:r>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To provide an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200" b="0" i="0" dirty="0">
              <a:solidFill>
                <a:srgbClr val="2A2A2A"/>
              </a:solidFill>
              <a:effectLst/>
              <a:latin typeface="Arial" panose="020B0604020202020204" pitchFamily="34" charset="0"/>
            </a:endParaRPr>
          </a:p>
          <a:p>
            <a:pPr algn="ctr"/>
            <a:r>
              <a:rPr lang="en-GB" b="1" i="0" dirty="0">
                <a:solidFill>
                  <a:srgbClr val="FF0000"/>
                </a:solidFill>
                <a:effectLst/>
                <a:latin typeface="Arial" panose="020B0604020202020204" pitchFamily="34" charset="0"/>
              </a:rPr>
              <a:t>Please Note: this course is </a:t>
            </a:r>
            <a:r>
              <a:rPr lang="en-GB" b="1" dirty="0">
                <a:solidFill>
                  <a:srgbClr val="FF0000"/>
                </a:solidFill>
                <a:latin typeface="Arial" panose="020B0604020202020204" pitchFamily="34" charset="0"/>
              </a:rPr>
              <a:t>being run over 4 half days (March 2025), which  </a:t>
            </a:r>
            <a:r>
              <a:rPr lang="en-GB" b="1" u="sng" dirty="0">
                <a:solidFill>
                  <a:srgbClr val="FF0000"/>
                </a:solidFill>
                <a:latin typeface="Arial" panose="020B0604020202020204" pitchFamily="34" charset="0"/>
              </a:rPr>
              <a:t>ALL half days need to be completed</a:t>
            </a:r>
            <a:r>
              <a:rPr lang="en-GB" b="1" dirty="0">
                <a:solidFill>
                  <a:srgbClr val="FF0000"/>
                </a:solidFill>
                <a:latin typeface="Arial" panose="020B0604020202020204" pitchFamily="34" charset="0"/>
              </a:rPr>
              <a:t> in the sets outlined below</a:t>
            </a:r>
            <a:r>
              <a:rPr lang="en-GB" b="1" i="0" dirty="0">
                <a:solidFill>
                  <a:srgbClr val="FF0000"/>
                </a:solidFill>
                <a:effectLst/>
                <a:latin typeface="Arial" panose="020B0604020202020204" pitchFamily="34" charset="0"/>
              </a:rPr>
              <a:t>. November 2025 is being run over two full days - Day 1 must be completed before attending Day 2. All sessions are 9:30am to 4:15pm. </a:t>
            </a:r>
          </a:p>
          <a:p>
            <a:pPr algn="ctr"/>
            <a:endParaRPr lang="en-GB" b="1" dirty="0">
              <a:solidFill>
                <a:srgbClr val="FF0000"/>
              </a:solidFill>
              <a:latin typeface="Arial" panose="020B0604020202020204" pitchFamily="34" charset="0"/>
            </a:endParaRPr>
          </a:p>
          <a:p>
            <a:pPr algn="ctr"/>
            <a:endParaRPr lang="en-GB" b="1" i="0" dirty="0">
              <a:solidFill>
                <a:srgbClr val="FF0000"/>
              </a:solidFill>
              <a:effectLst/>
              <a:latin typeface="Arial" panose="020B0604020202020204" pitchFamily="34" charset="0"/>
            </a:endParaRPr>
          </a:p>
          <a:p>
            <a:pPr algn="ctr"/>
            <a:endParaRPr lang="en-GB" b="1" i="0" dirty="0">
              <a:solidFill>
                <a:srgbClr val="FF0000"/>
              </a:solidFill>
              <a:effectLst/>
              <a:latin typeface="Arial" panose="020B0604020202020204" pitchFamily="34" charset="0"/>
            </a:endParaRPr>
          </a:p>
          <a:p>
            <a:endParaRPr lang="en-GB" sz="2400" b="1" i="0" dirty="0">
              <a:solidFill>
                <a:srgbClr val="FF0000"/>
              </a:solidFill>
              <a:effectLst/>
              <a:latin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09766448-7999-6E3D-BC5A-ABF411408B9D}"/>
              </a:ext>
            </a:extLst>
          </p:cNvPr>
          <p:cNvGraphicFramePr>
            <a:graphicFrameLocks noGrp="1"/>
          </p:cNvGraphicFramePr>
          <p:nvPr>
            <p:extLst>
              <p:ext uri="{D42A27DB-BD31-4B8C-83A1-F6EECF244321}">
                <p14:modId xmlns:p14="http://schemas.microsoft.com/office/powerpoint/2010/main" val="3050630994"/>
              </p:ext>
            </p:extLst>
          </p:nvPr>
        </p:nvGraphicFramePr>
        <p:xfrm>
          <a:off x="1104900" y="12535352"/>
          <a:ext cx="9906001" cy="2224089"/>
        </p:xfrm>
        <a:graphic>
          <a:graphicData uri="http://schemas.openxmlformats.org/drawingml/2006/table">
            <a:tbl>
              <a:tblPr firstRow="1" firstCol="1" bandRow="1">
                <a:tableStyleId>{5C22544A-7EE6-4342-B048-85BDC9FD1C3A}</a:tableStyleId>
              </a:tblPr>
              <a:tblGrid>
                <a:gridCol w="3301634">
                  <a:extLst>
                    <a:ext uri="{9D8B030D-6E8A-4147-A177-3AD203B41FA5}">
                      <a16:colId xmlns:a16="http://schemas.microsoft.com/office/drawing/2014/main" val="2151011093"/>
                    </a:ext>
                  </a:extLst>
                </a:gridCol>
                <a:gridCol w="3301634">
                  <a:extLst>
                    <a:ext uri="{9D8B030D-6E8A-4147-A177-3AD203B41FA5}">
                      <a16:colId xmlns:a16="http://schemas.microsoft.com/office/drawing/2014/main" val="3103932968"/>
                    </a:ext>
                  </a:extLst>
                </a:gridCol>
                <a:gridCol w="3302733">
                  <a:extLst>
                    <a:ext uri="{9D8B030D-6E8A-4147-A177-3AD203B41FA5}">
                      <a16:colId xmlns:a16="http://schemas.microsoft.com/office/drawing/2014/main" val="4001132743"/>
                    </a:ext>
                  </a:extLst>
                </a:gridCol>
              </a:tblGrid>
              <a:tr h="0">
                <a:tc>
                  <a:txBody>
                    <a:bodyPr/>
                    <a:lstStyle/>
                    <a:p>
                      <a:pPr>
                        <a:lnSpc>
                          <a:spcPct val="107000"/>
                        </a:lnSpc>
                        <a:spcAft>
                          <a:spcPts val="800"/>
                        </a:spcAft>
                      </a:pPr>
                      <a:r>
                        <a:rPr lang="en-GB" sz="2000" kern="100" dirty="0">
                          <a:effectLst/>
                          <a:latin typeface="Arial" panose="020B0604020202020204" pitchFamily="34" charset="0"/>
                          <a:cs typeface="Arial" panose="020B0604020202020204" pitchFamily="34" charset="0"/>
                        </a:rPr>
                        <a:t>1</a:t>
                      </a:r>
                      <a:r>
                        <a:rPr lang="en-GB" sz="2000" kern="100" baseline="30000" dirty="0">
                          <a:effectLst/>
                          <a:latin typeface="Arial" panose="020B0604020202020204" pitchFamily="34" charset="0"/>
                          <a:cs typeface="Arial" panose="020B0604020202020204" pitchFamily="34" charset="0"/>
                        </a:rPr>
                        <a:t>st</a:t>
                      </a:r>
                      <a:r>
                        <a:rPr lang="en-GB" sz="2000" kern="100" dirty="0">
                          <a:effectLst/>
                          <a:latin typeface="Arial" panose="020B0604020202020204" pitchFamily="34" charset="0"/>
                          <a:cs typeface="Arial" panose="020B0604020202020204" pitchFamily="34" charset="0"/>
                        </a:rPr>
                        <a:t> Date</a:t>
                      </a:r>
                      <a:endParaRPr lang="en-GB"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2000" kern="100" dirty="0">
                          <a:effectLst/>
                          <a:latin typeface="Arial" panose="020B0604020202020204" pitchFamily="34" charset="0"/>
                          <a:cs typeface="Arial" panose="020B0604020202020204" pitchFamily="34" charset="0"/>
                        </a:rPr>
                        <a:t>2</a:t>
                      </a:r>
                      <a:r>
                        <a:rPr lang="en-GB" sz="2000" kern="100" baseline="30000" dirty="0">
                          <a:effectLst/>
                          <a:latin typeface="Arial" panose="020B0604020202020204" pitchFamily="34" charset="0"/>
                          <a:cs typeface="Arial" panose="020B0604020202020204" pitchFamily="34" charset="0"/>
                        </a:rPr>
                        <a:t>nd</a:t>
                      </a:r>
                      <a:r>
                        <a:rPr lang="en-GB" sz="2000" kern="100" dirty="0">
                          <a:effectLst/>
                          <a:latin typeface="Arial" panose="020B0604020202020204" pitchFamily="34" charset="0"/>
                          <a:cs typeface="Arial" panose="020B0604020202020204" pitchFamily="34" charset="0"/>
                        </a:rPr>
                        <a:t> Date</a:t>
                      </a:r>
                      <a:endParaRPr lang="en-GB"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2000" kern="100" dirty="0">
                          <a:effectLst/>
                          <a:latin typeface="Arial" panose="020B0604020202020204" pitchFamily="34" charset="0"/>
                          <a:cs typeface="Arial" panose="020B0604020202020204" pitchFamily="34" charset="0"/>
                        </a:rPr>
                        <a:t>Availability </a:t>
                      </a:r>
                      <a:endParaRPr lang="en-GB" sz="20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43885642"/>
                  </a:ext>
                </a:extLst>
              </a:tr>
              <a:tr h="904227">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3 June 09.30 -  4.15 pm</a:t>
                      </a:r>
                    </a:p>
                  </a:txBody>
                  <a:tcPr marL="68580" marR="68580" marT="0" marB="0"/>
                </a:tc>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10 June 09.30 – 1.00 pm</a:t>
                      </a:r>
                    </a:p>
                  </a:txBody>
                  <a:tcPr marL="68580" marR="68580" marT="0" marB="0"/>
                </a:tc>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Places available </a:t>
                      </a:r>
                    </a:p>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(both dates must be completed)</a:t>
                      </a:r>
                    </a:p>
                  </a:txBody>
                  <a:tcPr marL="68580" marR="68580" marT="0" marB="0"/>
                </a:tc>
                <a:extLst>
                  <a:ext uri="{0D108BD9-81ED-4DB2-BD59-A6C34878D82A}">
                    <a16:rowId xmlns:a16="http://schemas.microsoft.com/office/drawing/2014/main" val="623203807"/>
                  </a:ext>
                </a:extLst>
              </a:tr>
              <a:tr h="904227">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2 October 09.30 -  4.15 pm</a:t>
                      </a:r>
                    </a:p>
                  </a:txBody>
                  <a:tcPr marL="68580" marR="68580" marT="0" marB="0"/>
                </a:tc>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9 October 09.30 – 1.00 pm</a:t>
                      </a:r>
                    </a:p>
                  </a:txBody>
                  <a:tcPr marL="68580" marR="68580" marT="0" marB="0"/>
                </a:tc>
                <a:tc>
                  <a:txBody>
                    <a:bodyPr/>
                    <a:lstStyle/>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Places available </a:t>
                      </a:r>
                    </a:p>
                    <a:p>
                      <a:pPr>
                        <a:lnSpc>
                          <a:spcPct val="107000"/>
                        </a:lnSpc>
                        <a:spcAft>
                          <a:spcPts val="800"/>
                        </a:spcAft>
                      </a:pPr>
                      <a:r>
                        <a:rPr lang="en-GB" sz="1800" kern="100" dirty="0">
                          <a:effectLst/>
                          <a:latin typeface="Arial" panose="020B0604020202020204" pitchFamily="34" charset="0"/>
                          <a:ea typeface="Calibri" panose="020F0502020204030204" pitchFamily="34" charset="0"/>
                          <a:cs typeface="Arial" panose="020B0604020202020204" pitchFamily="34" charset="0"/>
                        </a:rPr>
                        <a:t>(both dates must be completed)</a:t>
                      </a:r>
                    </a:p>
                  </a:txBody>
                  <a:tcPr marL="68580" marR="68580" marT="0" marB="0"/>
                </a:tc>
                <a:extLst>
                  <a:ext uri="{0D108BD9-81ED-4DB2-BD59-A6C34878D82A}">
                    <a16:rowId xmlns:a16="http://schemas.microsoft.com/office/drawing/2014/main" val="162466510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978025" y="15225310"/>
            <a:ext cx="8159750" cy="7967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694697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871883" y="2590687"/>
            <a:ext cx="10947400" cy="8679299"/>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LEARNING HUBS – Safeguarding Children not in School </a:t>
            </a:r>
          </a:p>
          <a:p>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Delivered by: </a:t>
            </a:r>
          </a:p>
          <a:p>
            <a:r>
              <a:rPr lang="en-GB" sz="2400" b="1" dirty="0">
                <a:latin typeface="Arial" panose="020B0604020202020204" pitchFamily="34" charset="0"/>
                <a:cs typeface="Arial" panose="020B0604020202020204" pitchFamily="34" charset="0"/>
              </a:rPr>
              <a:t>Jenny Coles – Member of the Child Safeguarding Practice Review (CSPR) Panel</a:t>
            </a:r>
          </a:p>
          <a:p>
            <a:r>
              <a:rPr lang="en-GB" sz="2400" b="1" dirty="0">
                <a:latin typeface="Arial" panose="020B0604020202020204" pitchFamily="34" charset="0"/>
                <a:cs typeface="Arial" panose="020B0604020202020204" pitchFamily="34" charset="0"/>
              </a:rPr>
              <a:t>Nicky Pace – Independent Scrutineer </a:t>
            </a:r>
          </a:p>
          <a:p>
            <a:r>
              <a:rPr lang="en-GB" sz="2400" b="1" dirty="0">
                <a:latin typeface="Arial" panose="020B0604020202020204" pitchFamily="34" charset="0"/>
                <a:cs typeface="Arial" panose="020B0604020202020204" pitchFamily="34" charset="0"/>
              </a:rPr>
              <a:t>Katie Southall -  Strategic Lead, Hertfordshire Virtual School </a:t>
            </a:r>
          </a:p>
          <a:p>
            <a:r>
              <a:rPr lang="en-GB" sz="2400" b="1" dirty="0">
                <a:latin typeface="Arial" panose="020B0604020202020204" pitchFamily="34" charset="0"/>
                <a:cs typeface="Arial" panose="020B0604020202020204" pitchFamily="34" charset="0"/>
              </a:rPr>
              <a:t>Anna Shaw – Elective Home Education (EHE) Manager </a:t>
            </a:r>
          </a:p>
          <a:p>
            <a:endParaRPr lang="en-GB" sz="24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Jenny will be covering the headlines from the CSPR Panel’s briefing on Elective Home Education, and their Annual Report 2023/24. </a:t>
            </a:r>
          </a:p>
          <a:p>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Nicky will be covering her scrutiny report on Children Not in School.</a:t>
            </a:r>
          </a:p>
          <a:p>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Katie and Anna will be covering the local context of Children Missing Education (CME) and EHE, which will include local data and signposting to resources. They will cover how the EHE and CEM teams work collaboratively and how they follow the legal processes for CYP that are not accessing education.  </a:t>
            </a:r>
          </a:p>
          <a:p>
            <a:pPr marL="28575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via MS Teams (equivalent to a half day training session)</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2023530721"/>
              </p:ext>
            </p:extLst>
          </p:nvPr>
        </p:nvGraphicFramePr>
        <p:xfrm>
          <a:off x="1314174" y="11640457"/>
          <a:ext cx="8655878" cy="1183333"/>
        </p:xfrm>
        <a:graphic>
          <a:graphicData uri="http://schemas.openxmlformats.org/drawingml/2006/table">
            <a:tbl>
              <a:tblPr firstRow="1" bandRow="1">
                <a:tableStyleId>{5C22544A-7EE6-4342-B048-85BDC9FD1C3A}</a:tableStyleId>
              </a:tblPr>
              <a:tblGrid>
                <a:gridCol w="5205896">
                  <a:extLst>
                    <a:ext uri="{9D8B030D-6E8A-4147-A177-3AD203B41FA5}">
                      <a16:colId xmlns:a16="http://schemas.microsoft.com/office/drawing/2014/main" val="2062508448"/>
                    </a:ext>
                  </a:extLst>
                </a:gridCol>
                <a:gridCol w="3449982">
                  <a:extLst>
                    <a:ext uri="{9D8B030D-6E8A-4147-A177-3AD203B41FA5}">
                      <a16:colId xmlns:a16="http://schemas.microsoft.com/office/drawing/2014/main" val="2750367952"/>
                    </a:ext>
                  </a:extLst>
                </a:gridCol>
              </a:tblGrid>
              <a:tr h="454561">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726133">
                <a:tc>
                  <a:txBody>
                    <a:bodyPr/>
                    <a:lstStyle/>
                    <a:p>
                      <a:r>
                        <a:rPr lang="en-GB" sz="2000" dirty="0">
                          <a:latin typeface="Arial" panose="020B0604020202020204" pitchFamily="34" charset="0"/>
                          <a:cs typeface="Arial" panose="020B0604020202020204" pitchFamily="34" charset="0"/>
                        </a:rPr>
                        <a:t>11 June 2025 10am to 12:30pm </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813141157"/>
                  </a:ext>
                </a:extLst>
              </a:tr>
            </a:tbl>
          </a:graphicData>
        </a:graphic>
      </p:graphicFrame>
      <p:sp>
        <p:nvSpPr>
          <p:cNvPr id="7" name="Rectangle: Rounded Corners 6">
            <a:extLst>
              <a:ext uri="{FF2B5EF4-FFF2-40B4-BE49-F238E27FC236}">
                <a16:creationId xmlns:a16="http://schemas.microsoft.com/office/drawing/2014/main" id="{0C393345-65A4-4840-9DAE-625DCE6CC0B4}"/>
              </a:ext>
            </a:extLst>
          </p:cNvPr>
          <p:cNvSpPr/>
          <p:nvPr/>
        </p:nvSpPr>
        <p:spPr>
          <a:xfrm>
            <a:off x="1314174" y="14605159"/>
            <a:ext cx="8896626"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058441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20197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Child Sexual Exploitation </a:t>
            </a:r>
          </a:p>
          <a:p>
            <a:endParaRPr lang="en-GB" sz="1600" b="1"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Target Audience: </a:t>
            </a:r>
          </a:p>
          <a:p>
            <a:r>
              <a:rPr lang="en-GB" sz="2800" dirty="0">
                <a:latin typeface="Arial" panose="020B0604020202020204" pitchFamily="34" charset="0"/>
                <a:cs typeface="Arial" panose="020B0604020202020204" pitchFamily="34" charset="0"/>
              </a:rPr>
              <a:t>Practitioners working with children, young people and families </a:t>
            </a:r>
          </a:p>
          <a:p>
            <a:endParaRPr lang="en-GB" sz="2800" dirty="0">
              <a:latin typeface="Arial" panose="020B0604020202020204" pitchFamily="34" charset="0"/>
              <a:cs typeface="Arial" panose="020B0604020202020204" pitchFamily="34" charset="0"/>
            </a:endParaRPr>
          </a:p>
          <a:p>
            <a:r>
              <a:rPr lang="en-GB" sz="2800" b="1" i="0" dirty="0">
                <a:solidFill>
                  <a:srgbClr val="2A2A2A"/>
                </a:solidFill>
                <a:effectLst/>
                <a:latin typeface="Arial" panose="020B0604020202020204" pitchFamily="34" charset="0"/>
              </a:rPr>
              <a:t>Aim of the Course:</a:t>
            </a:r>
            <a:r>
              <a:rPr lang="en-GB" sz="2800" b="0" i="0" dirty="0">
                <a:solidFill>
                  <a:srgbClr val="2A2A2A"/>
                </a:solidFill>
                <a:effectLst/>
                <a:latin typeface="Arial" panose="020B0604020202020204" pitchFamily="34" charset="0"/>
              </a:rPr>
              <a:t> </a:t>
            </a:r>
            <a:endParaRPr lang="en-GB" sz="32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algn="l"/>
            <a:r>
              <a:rPr lang="en-GB" sz="2400" b="0" dirty="0">
                <a:solidFill>
                  <a:srgbClr val="2A2A2A"/>
                </a:solidFill>
                <a:effectLst/>
                <a:latin typeface="Arial" panose="020B0604020202020204" pitchFamily="34" charset="0"/>
              </a:rPr>
              <a:t>To increase participants awareness of:</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What Child Sexual Exploitation means</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identify the vulnerability and risk factors of children/young people who are at risk of CSE and the reasons why they may become involved in, or targeted for, CSE</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The impact of CSE on a child/young person</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respond to concerns and share information, including making referrals to appropriate services in order to both protect and support the child/young person</a:t>
            </a: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901531535"/>
              </p:ext>
            </p:extLst>
          </p:nvPr>
        </p:nvGraphicFramePr>
        <p:xfrm>
          <a:off x="2032000" y="11730745"/>
          <a:ext cx="8128000" cy="1249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9 September 10:00 – 12:00</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742829961"/>
                  </a:ext>
                </a:extLst>
              </a:tr>
              <a:tr h="370840">
                <a:tc>
                  <a:txBody>
                    <a:bodyPr/>
                    <a:lstStyle/>
                    <a:p>
                      <a:r>
                        <a:rPr lang="en-GB" sz="2000" dirty="0">
                          <a:latin typeface="Arial" panose="020B0604020202020204" pitchFamily="34" charset="0"/>
                          <a:cs typeface="Arial" panose="020B0604020202020204" pitchFamily="34" charset="0"/>
                        </a:rPr>
                        <a:t>27 January 10:00 – 12:00</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044866280"/>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282620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917174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Neurodiversity Training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young people and families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hlinkClick r:id="rId2"/>
              </a:rPr>
              <a:t>SPACE Herts </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i="0" dirty="0">
                <a:solidFill>
                  <a:srgbClr val="2A2A2A"/>
                </a:solidFill>
                <a:effectLst/>
                <a:latin typeface="Arial" panose="020B0604020202020204" pitchFamily="34" charset="0"/>
              </a:rPr>
              <a:t>Aim of the Course:</a:t>
            </a:r>
            <a:r>
              <a:rPr lang="en-GB" sz="2400" b="0" i="0" dirty="0">
                <a:solidFill>
                  <a:srgbClr val="2A2A2A"/>
                </a:solidFill>
                <a:effectLst/>
                <a:latin typeface="Arial" panose="020B0604020202020204" pitchFamily="34" charset="0"/>
              </a:rPr>
              <a:t>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The opportunity to explore neurodiversity in vulnerable children and young people.</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Learning Outcomes:</a:t>
            </a:r>
            <a:endParaRPr lang="en-GB" sz="24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be able to recognise neurodiverse conditions in children and young people.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increase confidence in supporting neurodivergent children and young people.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raise awareness of neurodiverse children's' profiles of need.</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explore potential barriers to working with and supporting children and young people with disabilities.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consider reasonable adjustments and consent for neurodiverse children and young people, and their families to access appropriate support</a:t>
            </a:r>
            <a:r>
              <a:rPr lang="en-GB" sz="2400" dirty="0"/>
              <a:t>.</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All sessions are 10am to 12pm </a:t>
            </a: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098307720"/>
              </p:ext>
            </p:extLst>
          </p:nvPr>
        </p:nvGraphicFramePr>
        <p:xfrm>
          <a:off x="1122217" y="12422690"/>
          <a:ext cx="9912928" cy="1645920"/>
        </p:xfrm>
        <a:graphic>
          <a:graphicData uri="http://schemas.openxmlformats.org/drawingml/2006/table">
            <a:tbl>
              <a:tblPr firstRow="1" bandRow="1">
                <a:tableStyleId>{5C22544A-7EE6-4342-B048-85BDC9FD1C3A}</a:tableStyleId>
              </a:tblPr>
              <a:tblGrid>
                <a:gridCol w="5382492">
                  <a:extLst>
                    <a:ext uri="{9D8B030D-6E8A-4147-A177-3AD203B41FA5}">
                      <a16:colId xmlns:a16="http://schemas.microsoft.com/office/drawing/2014/main" val="2062508448"/>
                    </a:ext>
                  </a:extLst>
                </a:gridCol>
                <a:gridCol w="4530436">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10 September 2025 10:00 am – 12.00 pm</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2558016177"/>
                  </a:ext>
                </a:extLst>
              </a:tr>
              <a:tr h="370840">
                <a:tc>
                  <a:txBody>
                    <a:bodyPr/>
                    <a:lstStyle/>
                    <a:p>
                      <a:r>
                        <a:rPr lang="en-GB" sz="2000" dirty="0">
                          <a:latin typeface="Arial" panose="020B0604020202020204" pitchFamily="34" charset="0"/>
                          <a:cs typeface="Arial" panose="020B0604020202020204" pitchFamily="34" charset="0"/>
                        </a:rPr>
                        <a:t>5 November 2025 10.00 am – 12.00 pm</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3293068470"/>
                  </a:ext>
                </a:extLst>
              </a:tr>
              <a:tr h="370840">
                <a:tc>
                  <a:txBody>
                    <a:bodyPr/>
                    <a:lstStyle/>
                    <a:p>
                      <a:r>
                        <a:rPr lang="en-GB" sz="2000" dirty="0">
                          <a:latin typeface="Arial" panose="020B0604020202020204" pitchFamily="34" charset="0"/>
                          <a:cs typeface="Arial" panose="020B0604020202020204" pitchFamily="34" charset="0"/>
                        </a:rPr>
                        <a:t>11 February 2026 10.00 am – 12.00 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388970737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01375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907909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611141"/>
            <a:ext cx="10947400" cy="3139321"/>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PREVENT Awareness Briefing</a:t>
            </a:r>
          </a:p>
          <a:p>
            <a:endParaRPr lang="en-GB" sz="12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 </a:t>
            </a:r>
          </a:p>
          <a:p>
            <a:r>
              <a:rPr lang="en-GB" sz="1600" dirty="0">
                <a:latin typeface="Arial" panose="020B0604020202020204" pitchFamily="34" charset="0"/>
                <a:cs typeface="Arial" panose="020B0604020202020204" pitchFamily="34" charset="0"/>
              </a:rPr>
              <a:t>Practitioners working with children, young people, adults and families </a:t>
            </a:r>
          </a:p>
          <a:p>
            <a:endParaRPr lang="en-GB" sz="1600" dirty="0">
              <a:latin typeface="Arial" panose="020B0604020202020204" pitchFamily="34" charset="0"/>
              <a:cs typeface="Arial" panose="020B0604020202020204" pitchFamily="34" charset="0"/>
            </a:endParaRPr>
          </a:p>
          <a:p>
            <a:r>
              <a:rPr lang="en-GB" sz="1600" b="1" i="0" dirty="0">
                <a:solidFill>
                  <a:srgbClr val="2A2A2A"/>
                </a:solidFill>
                <a:effectLst/>
                <a:latin typeface="Arial" panose="020B0604020202020204" pitchFamily="34" charset="0"/>
              </a:rPr>
              <a:t>Aim of the Course:</a:t>
            </a:r>
            <a:r>
              <a:rPr lang="en-GB" sz="1600" b="0" i="0" dirty="0">
                <a:solidFill>
                  <a:srgbClr val="2A2A2A"/>
                </a:solidFill>
                <a:effectLst/>
                <a:latin typeface="Arial" panose="020B0604020202020204" pitchFamily="34" charset="0"/>
              </a:rPr>
              <a:t> </a:t>
            </a:r>
            <a:endParaRPr lang="en-GB" dirty="0">
              <a:latin typeface="Arial" panose="020B0604020202020204" pitchFamily="34" charset="0"/>
              <a:cs typeface="Arial" panose="020B0604020202020204" pitchFamily="34" charset="0"/>
            </a:endParaRPr>
          </a:p>
          <a:p>
            <a:r>
              <a:rPr lang="en-GB" b="0" i="0" dirty="0">
                <a:solidFill>
                  <a:srgbClr val="2A2A2A"/>
                </a:solidFill>
                <a:effectLst/>
                <a:latin typeface="Arial" panose="020B0604020202020204" pitchFamily="34" charset="0"/>
              </a:rPr>
              <a:t>This session will be looking at the current terrorist threat level in the UK, covering relevant legislation and terminology relating to terrorism and extremism and discussing groups and movements which operate in the terrorist and extremist space. Most importantly, we will consider how you as practitioners can feel confident in your execution of the Prevent Duty within your organisation to ensure you are safeguarding students and staff from dangerous ideologies.</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62645960"/>
              </p:ext>
            </p:extLst>
          </p:nvPr>
        </p:nvGraphicFramePr>
        <p:xfrm>
          <a:off x="2032000" y="5812085"/>
          <a:ext cx="8128000" cy="1249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19 Sept 2025 1pm to 3pm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440566053"/>
                  </a:ext>
                </a:extLst>
              </a:tr>
              <a:tr h="370840">
                <a:tc>
                  <a:txBody>
                    <a:bodyPr/>
                    <a:lstStyle/>
                    <a:p>
                      <a:r>
                        <a:rPr lang="en-GB" sz="2000" dirty="0">
                          <a:latin typeface="Arial" panose="020B0604020202020204" pitchFamily="34" charset="0"/>
                          <a:cs typeface="Arial" panose="020B0604020202020204" pitchFamily="34" charset="0"/>
                        </a:rPr>
                        <a:t>5 March 2026 1pm to 3pm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1450953765"/>
                  </a:ext>
                </a:extLst>
              </a:tr>
            </a:tbl>
          </a:graphicData>
        </a:graphic>
      </p:graphicFrame>
      <p:sp>
        <p:nvSpPr>
          <p:cNvPr id="2" name="TextBox 1">
            <a:extLst>
              <a:ext uri="{FF2B5EF4-FFF2-40B4-BE49-F238E27FC236}">
                <a16:creationId xmlns:a16="http://schemas.microsoft.com/office/drawing/2014/main" id="{79B9EDD2-195B-C13D-43B8-D4AE2C072359}"/>
              </a:ext>
            </a:extLst>
          </p:cNvPr>
          <p:cNvSpPr txBox="1"/>
          <p:nvPr/>
        </p:nvSpPr>
        <p:spPr>
          <a:xfrm>
            <a:off x="622300" y="7267985"/>
            <a:ext cx="10947400" cy="2308324"/>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PREVENT Extremism in the UK Today </a:t>
            </a:r>
          </a:p>
          <a:p>
            <a:endParaRPr lang="en-GB" sz="12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 </a:t>
            </a:r>
          </a:p>
          <a:p>
            <a:r>
              <a:rPr lang="en-GB" sz="1600" dirty="0">
                <a:latin typeface="Arial" panose="020B0604020202020204" pitchFamily="34" charset="0"/>
                <a:cs typeface="Arial" panose="020B0604020202020204" pitchFamily="34" charset="0"/>
              </a:rPr>
              <a:t>Practitioners working with children, young people, adults and families </a:t>
            </a:r>
          </a:p>
          <a:p>
            <a:endParaRPr lang="en-GB" sz="1600" dirty="0">
              <a:latin typeface="Arial" panose="020B0604020202020204" pitchFamily="34" charset="0"/>
              <a:cs typeface="Arial" panose="020B0604020202020204" pitchFamily="34" charset="0"/>
            </a:endParaRPr>
          </a:p>
          <a:p>
            <a:r>
              <a:rPr lang="en-GB" sz="1600" b="1" i="0" dirty="0">
                <a:solidFill>
                  <a:srgbClr val="2A2A2A"/>
                </a:solidFill>
                <a:effectLst/>
                <a:latin typeface="Arial" panose="020B0604020202020204" pitchFamily="34" charset="0"/>
              </a:rPr>
              <a:t>Aim of the Course:</a:t>
            </a:r>
            <a:r>
              <a:rPr lang="en-GB" sz="1600" b="0" i="0" dirty="0">
                <a:solidFill>
                  <a:srgbClr val="2A2A2A"/>
                </a:solidFill>
                <a:effectLst/>
                <a:latin typeface="Arial" panose="020B0604020202020204" pitchFamily="34" charset="0"/>
              </a:rPr>
              <a:t> </a:t>
            </a:r>
            <a:endParaRPr lang="en-GB" dirty="0">
              <a:latin typeface="Arial" panose="020B0604020202020204" pitchFamily="34" charset="0"/>
              <a:cs typeface="Arial" panose="020B0604020202020204" pitchFamily="34" charset="0"/>
            </a:endParaRPr>
          </a:p>
          <a:p>
            <a:r>
              <a:rPr lang="en-GB" b="0" i="0" dirty="0">
                <a:solidFill>
                  <a:srgbClr val="2A2A2A"/>
                </a:solidFill>
                <a:effectLst/>
                <a:latin typeface="Arial" panose="020B0604020202020204" pitchFamily="34" charset="0"/>
              </a:rPr>
              <a:t>This thematic session will explore current and evolving elements relating to extremism and the Prevent duty in the UK.</a:t>
            </a:r>
            <a:endParaRPr lang="en-GB" sz="1600" b="1" dirty="0">
              <a:latin typeface="Arial" panose="020B0604020202020204" pitchFamily="34" charset="0"/>
              <a:cs typeface="Arial" panose="020B0604020202020204" pitchFamily="34" charset="0"/>
            </a:endParaRPr>
          </a:p>
        </p:txBody>
      </p:sp>
      <p:graphicFrame>
        <p:nvGraphicFramePr>
          <p:cNvPr id="4" name="Table 18">
            <a:extLst>
              <a:ext uri="{FF2B5EF4-FFF2-40B4-BE49-F238E27FC236}">
                <a16:creationId xmlns:a16="http://schemas.microsoft.com/office/drawing/2014/main" id="{EC3B8100-C4EE-C7AD-D1AB-68ECEA5CB563}"/>
              </a:ext>
            </a:extLst>
          </p:cNvPr>
          <p:cNvGraphicFramePr>
            <a:graphicFrameLocks noGrp="1"/>
          </p:cNvGraphicFramePr>
          <p:nvPr>
            <p:extLst>
              <p:ext uri="{D42A27DB-BD31-4B8C-83A1-F6EECF244321}">
                <p14:modId xmlns:p14="http://schemas.microsoft.com/office/powerpoint/2010/main" val="843562980"/>
              </p:ext>
            </p:extLst>
          </p:nvPr>
        </p:nvGraphicFramePr>
        <p:xfrm>
          <a:off x="2032000" y="9576309"/>
          <a:ext cx="8128000" cy="8534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4 Dec 2025 12pm to 1pm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440566053"/>
                  </a:ext>
                </a:extLst>
              </a:tr>
            </a:tbl>
          </a:graphicData>
        </a:graphic>
      </p:graphicFrame>
      <p:sp>
        <p:nvSpPr>
          <p:cNvPr id="3" name="TextBox 2">
            <a:extLst>
              <a:ext uri="{FF2B5EF4-FFF2-40B4-BE49-F238E27FC236}">
                <a16:creationId xmlns:a16="http://schemas.microsoft.com/office/drawing/2014/main" id="{78CA6A30-93EA-D784-40C4-7097D3E36C8F}"/>
              </a:ext>
            </a:extLst>
          </p:cNvPr>
          <p:cNvSpPr txBox="1"/>
          <p:nvPr/>
        </p:nvSpPr>
        <p:spPr>
          <a:xfrm>
            <a:off x="622300" y="10760176"/>
            <a:ext cx="10947400" cy="2831544"/>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PREVENT The Extreme Right Wing </a:t>
            </a:r>
          </a:p>
          <a:p>
            <a:endParaRPr lang="en-GB" sz="12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 </a:t>
            </a:r>
          </a:p>
          <a:p>
            <a:r>
              <a:rPr lang="en-GB" sz="1600" dirty="0">
                <a:latin typeface="Arial" panose="020B0604020202020204" pitchFamily="34" charset="0"/>
                <a:cs typeface="Arial" panose="020B0604020202020204" pitchFamily="34" charset="0"/>
              </a:rPr>
              <a:t>Practitioners working with children, young people, adults and families </a:t>
            </a:r>
          </a:p>
          <a:p>
            <a:endParaRPr lang="en-GB" sz="1600" dirty="0">
              <a:latin typeface="Arial" panose="020B0604020202020204" pitchFamily="34" charset="0"/>
              <a:cs typeface="Arial" panose="020B0604020202020204" pitchFamily="34" charset="0"/>
            </a:endParaRPr>
          </a:p>
          <a:p>
            <a:r>
              <a:rPr lang="en-GB" sz="1600" b="1" i="0" dirty="0">
                <a:solidFill>
                  <a:srgbClr val="2A2A2A"/>
                </a:solidFill>
                <a:effectLst/>
                <a:latin typeface="Arial" panose="020B0604020202020204" pitchFamily="34" charset="0"/>
              </a:rPr>
              <a:t>Aim of the Course:</a:t>
            </a:r>
            <a:r>
              <a:rPr lang="en-GB" sz="1600" b="0" i="0" dirty="0">
                <a:solidFill>
                  <a:srgbClr val="2A2A2A"/>
                </a:solidFill>
                <a:effectLst/>
                <a:latin typeface="Arial" panose="020B0604020202020204" pitchFamily="34" charset="0"/>
              </a:rPr>
              <a:t> </a:t>
            </a:r>
            <a:endParaRPr lang="en-GB" dirty="0">
              <a:latin typeface="Arial" panose="020B0604020202020204" pitchFamily="34" charset="0"/>
              <a:cs typeface="Arial" panose="020B0604020202020204" pitchFamily="34" charset="0"/>
            </a:endParaRPr>
          </a:p>
          <a:p>
            <a:r>
              <a:rPr lang="en-GB" b="0" i="0" dirty="0">
                <a:solidFill>
                  <a:srgbClr val="2A2A2A"/>
                </a:solidFill>
                <a:effectLst/>
                <a:latin typeface="Arial" panose="020B0604020202020204" pitchFamily="34" charset="0"/>
              </a:rPr>
              <a:t>This thematic session covers the evolving elements of the Extreme Right Wing including Cultural Nationalism, White Nationalism and White Supremacy. This is particularly relevant in relation to current national tensions surrounding immigration, diversity politics and social cohesion.</a:t>
            </a:r>
            <a:r>
              <a:rPr lang="en-GB" dirty="0">
                <a:solidFill>
                  <a:srgbClr val="2A2A2A"/>
                </a:solidFill>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D771DD93-9F8E-58C3-FC71-B01B2DC7C600}"/>
              </a:ext>
            </a:extLst>
          </p:cNvPr>
          <p:cNvGraphicFramePr>
            <a:graphicFrameLocks noGrp="1"/>
          </p:cNvGraphicFramePr>
          <p:nvPr>
            <p:extLst>
              <p:ext uri="{D42A27DB-BD31-4B8C-83A1-F6EECF244321}">
                <p14:modId xmlns:p14="http://schemas.microsoft.com/office/powerpoint/2010/main" val="3353934997"/>
              </p:ext>
            </p:extLst>
          </p:nvPr>
        </p:nvGraphicFramePr>
        <p:xfrm>
          <a:off x="2032000" y="13388337"/>
          <a:ext cx="8128000" cy="8534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11 June 2025 12pm to 1pm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440566053"/>
                  </a:ext>
                </a:extLst>
              </a:tr>
            </a:tbl>
          </a:graphicData>
        </a:graphic>
      </p:graphicFrame>
      <p:sp>
        <p:nvSpPr>
          <p:cNvPr id="7" name="Rectangle: Rounded Corners 6">
            <a:extLst>
              <a:ext uri="{FF2B5EF4-FFF2-40B4-BE49-F238E27FC236}">
                <a16:creationId xmlns:a16="http://schemas.microsoft.com/office/drawing/2014/main" id="{7D5BB27B-010E-0140-0F16-82B3B6AA2B61}"/>
              </a:ext>
            </a:extLst>
          </p:cNvPr>
          <p:cNvSpPr/>
          <p:nvPr/>
        </p:nvSpPr>
        <p:spPr>
          <a:xfrm>
            <a:off x="2032000" y="1501375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47374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86341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Learning from Local Reviews</a:t>
            </a:r>
          </a:p>
          <a:p>
            <a:r>
              <a:rPr lang="en-GB" sz="3600" b="1" dirty="0">
                <a:latin typeface="Arial" panose="020B0604020202020204" pitchFamily="34" charset="0"/>
                <a:cs typeface="Arial" panose="020B0604020202020204" pitchFamily="34" charset="0"/>
              </a:rPr>
              <a:t>Bite-Size Learning Event </a:t>
            </a:r>
          </a:p>
          <a:p>
            <a:endParaRPr lang="en-GB" sz="1600" b="1"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i="0" dirty="0">
                <a:solidFill>
                  <a:srgbClr val="2A2A2A"/>
                </a:solidFill>
                <a:effectLst/>
                <a:latin typeface="Arial" panose="020B0604020202020204" pitchFamily="34" charset="0"/>
                <a:cs typeface="Arial" panose="020B0604020202020204" pitchFamily="34" charset="0"/>
              </a:rPr>
              <a:t>Aim of the Course:</a:t>
            </a:r>
            <a:r>
              <a:rPr lang="en-GB" sz="2400" b="0" i="0" dirty="0">
                <a:solidFill>
                  <a:srgbClr val="2A2A2A"/>
                </a:solidFill>
                <a:effectLst/>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share the learnings and good practice from local Child Safeguarding Practice Reviews.</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r>
              <a:rPr lang="en-GB" sz="2400" dirty="0">
                <a:latin typeface="Arial" panose="020B0604020202020204" pitchFamily="34" charset="0"/>
                <a:cs typeface="Arial" panose="020B0604020202020204" pitchFamily="34" charset="0"/>
              </a:rPr>
              <a:t>All professionals working with child, young people and families</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Are you up to date about the learning emerging from local reviews and other local quality assurance activity? The Hertfordshire Children's Safeguarding Partnership undertakes a range of reviews and audit activity. This session is an opportunity to understand key messages and emerging learning related to children, young people and families living in Hertfordshire.  The session provides a forum to reflect on your practice and the work of your agencies in light of these local findings and will signpost to other resources. </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443649875"/>
              </p:ext>
            </p:extLst>
          </p:nvPr>
        </p:nvGraphicFramePr>
        <p:xfrm>
          <a:off x="1350818" y="10349345"/>
          <a:ext cx="8809184" cy="1895304"/>
        </p:xfrm>
        <a:graphic>
          <a:graphicData uri="http://schemas.openxmlformats.org/drawingml/2006/table">
            <a:tbl>
              <a:tblPr firstRow="1" bandRow="1">
                <a:tableStyleId>{5C22544A-7EE6-4342-B048-85BDC9FD1C3A}</a:tableStyleId>
              </a:tblPr>
              <a:tblGrid>
                <a:gridCol w="4404592">
                  <a:extLst>
                    <a:ext uri="{9D8B030D-6E8A-4147-A177-3AD203B41FA5}">
                      <a16:colId xmlns:a16="http://schemas.microsoft.com/office/drawing/2014/main" val="2062508448"/>
                    </a:ext>
                  </a:extLst>
                </a:gridCol>
                <a:gridCol w="4404592">
                  <a:extLst>
                    <a:ext uri="{9D8B030D-6E8A-4147-A177-3AD203B41FA5}">
                      <a16:colId xmlns:a16="http://schemas.microsoft.com/office/drawing/2014/main" val="2750367952"/>
                    </a:ext>
                  </a:extLst>
                </a:gridCol>
              </a:tblGrid>
              <a:tr h="631768">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631768">
                <a:tc>
                  <a:txBody>
                    <a:bodyPr/>
                    <a:lstStyle/>
                    <a:p>
                      <a:r>
                        <a:rPr lang="en-GB" sz="2000" dirty="0">
                          <a:latin typeface="Arial" panose="020B0604020202020204" pitchFamily="34" charset="0"/>
                          <a:cs typeface="Arial" panose="020B0604020202020204" pitchFamily="34" charset="0"/>
                        </a:rPr>
                        <a:t>3 July 2025 12:00 – 1:30 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3889707376"/>
                  </a:ext>
                </a:extLst>
              </a:tr>
              <a:tr h="631768">
                <a:tc>
                  <a:txBody>
                    <a:bodyPr/>
                    <a:lstStyle/>
                    <a:p>
                      <a:r>
                        <a:rPr lang="en-GB" sz="2000" dirty="0">
                          <a:latin typeface="Arial" panose="020B0604020202020204" pitchFamily="34" charset="0"/>
                          <a:cs typeface="Arial" panose="020B0604020202020204" pitchFamily="34" charset="0"/>
                        </a:rPr>
                        <a:t>9 July 2025 4.00 pm – 5.00 pm</a:t>
                      </a:r>
                    </a:p>
                  </a:txBody>
                  <a:tcPr/>
                </a:tc>
                <a:tc>
                  <a:txBody>
                    <a:bodyPr/>
                    <a:lstStyle/>
                    <a:p>
                      <a:r>
                        <a:rPr lang="en-GB" sz="2000" dirty="0">
                          <a:latin typeface="Arial" panose="020B0604020202020204" pitchFamily="34" charset="0"/>
                          <a:cs typeface="Arial" panose="020B0604020202020204" pitchFamily="34" charset="0"/>
                        </a:rPr>
                        <a:t>Place available</a:t>
                      </a:r>
                    </a:p>
                  </a:txBody>
                  <a:tcPr/>
                </a:tc>
                <a:extLst>
                  <a:ext uri="{0D108BD9-81ED-4DB2-BD59-A6C34878D82A}">
                    <a16:rowId xmlns:a16="http://schemas.microsoft.com/office/drawing/2014/main" val="269121716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691410" y="1441108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880456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27CFC-19F3-689A-019A-FC8211C0505E}"/>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A5278951-9C03-6BE7-9B6A-CAC8D477D2E7}"/>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9AD6E2C1-9D82-2DD8-3296-C322C09B5B6E}"/>
              </a:ext>
            </a:extLst>
          </p:cNvPr>
          <p:cNvSpPr txBox="1"/>
          <p:nvPr/>
        </p:nvSpPr>
        <p:spPr>
          <a:xfrm>
            <a:off x="673100" y="3051446"/>
            <a:ext cx="10947400" cy="809452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Information and Engagement on National Reforms – DfE Families First Partnership Programme – Bite size Learning Event</a:t>
            </a:r>
          </a:p>
          <a:p>
            <a:endParaRPr lang="en-GB" sz="1600" b="1" dirty="0">
              <a:latin typeface="Arial" panose="020B0604020202020204" pitchFamily="34" charset="0"/>
              <a:cs typeface="Arial" panose="020B0604020202020204" pitchFamily="34" charset="0"/>
            </a:endParaRPr>
          </a:p>
          <a:p>
            <a:pPr>
              <a:buNone/>
            </a:pPr>
            <a:r>
              <a:rPr lang="en-GB" sz="2400" b="1" dirty="0">
                <a:latin typeface="Arial" panose="020B0604020202020204" pitchFamily="34" charset="0"/>
                <a:cs typeface="Arial" panose="020B0604020202020204" pitchFamily="34" charset="0"/>
              </a:rPr>
              <a:t>Information and Engagement on National Reforms - DfE Families First Partnership Programme</a:t>
            </a:r>
            <a:endParaRPr lang="en-GB" sz="2400" dirty="0">
              <a:latin typeface="Arial" panose="020B0604020202020204" pitchFamily="34" charset="0"/>
              <a:cs typeface="Arial" panose="020B0604020202020204" pitchFamily="34" charset="0"/>
            </a:endParaRPr>
          </a:p>
          <a:p>
            <a:pPr>
              <a:buNone/>
            </a:pPr>
            <a:r>
              <a:rPr lang="en-GB" sz="2400" dirty="0">
                <a:latin typeface="Arial" panose="020B0604020202020204" pitchFamily="34" charset="0"/>
                <a:cs typeface="Arial" panose="020B0604020202020204" pitchFamily="34" charset="0"/>
              </a:rPr>
              <a:t>The Families First Partnership Programme (not to be confused with Hertfordshire's existing Families First service) are national reforms that every local authority is expected to make in the coming months. </a:t>
            </a:r>
          </a:p>
          <a:p>
            <a:pPr>
              <a:buNone/>
            </a:pPr>
            <a:r>
              <a:rPr lang="en-GB" sz="2400" dirty="0">
                <a:latin typeface="Arial" panose="020B0604020202020204" pitchFamily="34" charset="0"/>
                <a:cs typeface="Arial" panose="020B0604020202020204" pitchFamily="34" charset="0"/>
              </a:rPr>
              <a:t>Services will be delivered through community-based, whole family services. Multi-disciplinary collaboration and partner agencies sitting alongside Children's Services in multi-agency teams are central, with a greater focus on helping families early to reduce those families needing statutory support. Implementation will take place by October 2025.</a:t>
            </a:r>
          </a:p>
          <a:p>
            <a:pPr>
              <a:buNone/>
            </a:pPr>
            <a:r>
              <a:rPr lang="en-GB" sz="2400" dirty="0">
                <a:latin typeface="Arial" panose="020B0604020202020204" pitchFamily="34" charset="0"/>
                <a:cs typeface="Arial" panose="020B0604020202020204" pitchFamily="34" charset="0"/>
              </a:rPr>
              <a:t>In this session, Hertfordshire's reforms programme team will provide an overview of the national requirements, share details of the response in Hertfordshire and answer your questions.</a:t>
            </a:r>
          </a:p>
          <a:p>
            <a:r>
              <a:rPr lang="en-GB" sz="2400" dirty="0">
                <a:latin typeface="Arial" panose="020B0604020202020204" pitchFamily="34" charset="0"/>
                <a:cs typeface="Arial" panose="020B0604020202020204" pitchFamily="34" charset="0"/>
              </a:rPr>
              <a:t>The Department for Education programme guide sets out what is expected and how services should run, and is a recommended read ahead of the session: </a:t>
            </a:r>
            <a:r>
              <a:rPr lang="en-GB" sz="2400" u="sng" dirty="0">
                <a:latin typeface="Arial" panose="020B0604020202020204" pitchFamily="34" charset="0"/>
                <a:cs typeface="Arial" panose="020B0604020202020204" pitchFamily="34" charset="0"/>
                <a:hlinkClick r:id="rId2"/>
              </a:rPr>
              <a:t>Families First Partnership programme - GOV.UK</a:t>
            </a:r>
            <a:endParaRPr lang="en-GB" sz="2400"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CD7813EA-497E-7544-8436-5FD2A7B86A36}"/>
              </a:ext>
            </a:extLst>
          </p:cNvPr>
          <p:cNvGraphicFramePr>
            <a:graphicFrameLocks noGrp="1"/>
          </p:cNvGraphicFramePr>
          <p:nvPr>
            <p:extLst>
              <p:ext uri="{D42A27DB-BD31-4B8C-83A1-F6EECF244321}">
                <p14:modId xmlns:p14="http://schemas.microsoft.com/office/powerpoint/2010/main" val="19977606"/>
              </p:ext>
            </p:extLst>
          </p:nvPr>
        </p:nvGraphicFramePr>
        <p:xfrm>
          <a:off x="1350818" y="12754203"/>
          <a:ext cx="8809184" cy="1263536"/>
        </p:xfrm>
        <a:graphic>
          <a:graphicData uri="http://schemas.openxmlformats.org/drawingml/2006/table">
            <a:tbl>
              <a:tblPr firstRow="1" bandRow="1">
                <a:tableStyleId>{5C22544A-7EE6-4342-B048-85BDC9FD1C3A}</a:tableStyleId>
              </a:tblPr>
              <a:tblGrid>
                <a:gridCol w="4404592">
                  <a:extLst>
                    <a:ext uri="{9D8B030D-6E8A-4147-A177-3AD203B41FA5}">
                      <a16:colId xmlns:a16="http://schemas.microsoft.com/office/drawing/2014/main" val="2062508448"/>
                    </a:ext>
                  </a:extLst>
                </a:gridCol>
                <a:gridCol w="4404592">
                  <a:extLst>
                    <a:ext uri="{9D8B030D-6E8A-4147-A177-3AD203B41FA5}">
                      <a16:colId xmlns:a16="http://schemas.microsoft.com/office/drawing/2014/main" val="2750367952"/>
                    </a:ext>
                  </a:extLst>
                </a:gridCol>
              </a:tblGrid>
              <a:tr h="631768">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631768">
                <a:tc>
                  <a:txBody>
                    <a:bodyPr/>
                    <a:lstStyle/>
                    <a:p>
                      <a:r>
                        <a:rPr lang="en-GB" sz="2000" dirty="0">
                          <a:latin typeface="Arial" panose="020B0604020202020204" pitchFamily="34" charset="0"/>
                          <a:cs typeface="Arial" panose="020B0604020202020204" pitchFamily="34" charset="0"/>
                        </a:rPr>
                        <a:t>9 June 2025 13:30 pm – 14:30</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3889707376"/>
                  </a:ext>
                </a:extLst>
              </a:tr>
            </a:tbl>
          </a:graphicData>
        </a:graphic>
      </p:graphicFrame>
      <p:sp>
        <p:nvSpPr>
          <p:cNvPr id="9" name="Rectangle: Rounded Corners 8">
            <a:extLst>
              <a:ext uri="{FF2B5EF4-FFF2-40B4-BE49-F238E27FC236}">
                <a16:creationId xmlns:a16="http://schemas.microsoft.com/office/drawing/2014/main" id="{98ED444A-40DE-7DAD-5C0C-C21EA1A2E5EF}"/>
              </a:ext>
            </a:extLst>
          </p:cNvPr>
          <p:cNvSpPr/>
          <p:nvPr/>
        </p:nvSpPr>
        <p:spPr>
          <a:xfrm>
            <a:off x="1691410" y="1441108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716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6EC34-1C6F-2BEC-C353-D9E0C324E5F6}"/>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5AB9B8CF-4D7A-8E8D-CBCD-2478F9F6F49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B61BE92E-EA21-1EAB-A7A2-285D2B1C214D}"/>
              </a:ext>
            </a:extLst>
          </p:cNvPr>
          <p:cNvSpPr txBox="1"/>
          <p:nvPr/>
        </p:nvSpPr>
        <p:spPr>
          <a:xfrm>
            <a:off x="673100" y="3051446"/>
            <a:ext cx="10947400" cy="9325630"/>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Strengthening Our Partnership for Children’s Wellbeing - Twilight Session (schools only)</a:t>
            </a:r>
          </a:p>
          <a:p>
            <a:pPr>
              <a:buNone/>
            </a:pPr>
            <a:endParaRPr lang="en-GB" sz="2400" dirty="0">
              <a:latin typeface="Arial" panose="020B0604020202020204" pitchFamily="34" charset="0"/>
              <a:cs typeface="Arial" panose="020B0604020202020204" pitchFamily="34" charset="0"/>
            </a:endParaRPr>
          </a:p>
          <a:p>
            <a:pPr>
              <a:buNone/>
            </a:pPr>
            <a:r>
              <a:rPr lang="en-GB" sz="2400" b="1" dirty="0">
                <a:latin typeface="Arial" panose="020B0604020202020204" pitchFamily="34" charset="0"/>
                <a:cs typeface="Arial" panose="020B0604020202020204" pitchFamily="34" charset="0"/>
              </a:rPr>
              <a:t>Audience: Head Teachers, Deputy Teachers and DSLs. </a:t>
            </a:r>
          </a:p>
          <a:p>
            <a:pPr>
              <a:buNone/>
            </a:pPr>
            <a:endParaRPr lang="en-GB" sz="2400" dirty="0">
              <a:latin typeface="Arial" panose="020B0604020202020204" pitchFamily="34" charset="0"/>
              <a:cs typeface="Arial" panose="020B0604020202020204" pitchFamily="34" charset="0"/>
            </a:endParaRPr>
          </a:p>
          <a:p>
            <a:pPr>
              <a:buNone/>
            </a:pPr>
            <a:r>
              <a:rPr lang="en-GB" sz="2400" dirty="0">
                <a:latin typeface="Arial" panose="020B0604020202020204" pitchFamily="34" charset="0"/>
                <a:cs typeface="Arial" panose="020B0604020202020204" pitchFamily="34" charset="0"/>
              </a:rPr>
              <a:t>Facilitator: Children’s Services, HCC </a:t>
            </a:r>
          </a:p>
          <a:p>
            <a:pPr>
              <a:buNone/>
            </a:pPr>
            <a:endParaRPr lang="en-GB" sz="2400" dirty="0">
              <a:latin typeface="Arial" panose="020B0604020202020204" pitchFamily="34" charset="0"/>
              <a:cs typeface="Arial" panose="020B0604020202020204" pitchFamily="34" charset="0"/>
            </a:endParaRPr>
          </a:p>
          <a:p>
            <a:pPr>
              <a:buNone/>
            </a:pPr>
            <a:r>
              <a:rPr lang="en-GB" sz="2400" dirty="0">
                <a:latin typeface="Arial" panose="020B0604020202020204" pitchFamily="34" charset="0"/>
                <a:cs typeface="Arial" panose="020B0604020202020204" pitchFamily="34" charset="0"/>
              </a:rPr>
              <a:t>This session is an opportunity to come together as partners in safeguarding, to reflect on the findings of the recent audit into the quality of contacts, and to celebrate the strengths already evident in our collective work. We will also explore areas where we can grow and improve, ensuring that every contact made truly reflects the voice and needs of the child.</a:t>
            </a:r>
          </a:p>
          <a:p>
            <a:pPr>
              <a:buNone/>
            </a:pPr>
            <a:endParaRPr lang="en-GB" sz="2400" dirty="0">
              <a:latin typeface="Arial" panose="020B0604020202020204" pitchFamily="34" charset="0"/>
              <a:cs typeface="Arial" panose="020B0604020202020204" pitchFamily="34" charset="0"/>
            </a:endParaRPr>
          </a:p>
          <a:p>
            <a:pPr>
              <a:buNone/>
            </a:pPr>
            <a:r>
              <a:rPr lang="en-GB" sz="2400" dirty="0">
                <a:latin typeface="Arial" panose="020B0604020202020204" pitchFamily="34" charset="0"/>
                <a:cs typeface="Arial" panose="020B0604020202020204" pitchFamily="34" charset="0"/>
              </a:rPr>
              <a:t>During the session, we will:</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Share key audit findings, including examples of good practice.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Highlight messages from children who are involved with our services—what they value, and how they feel about the language used when professionals talk about them and their families.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Showcase examples of effective, compassionate communication, including how to write </a:t>
            </a:r>
            <a:r>
              <a:rPr lang="en-GB" sz="2400" i="1" dirty="0">
                <a:latin typeface="Arial" panose="020B0604020202020204" pitchFamily="34" charset="0"/>
                <a:cs typeface="Arial" panose="020B0604020202020204" pitchFamily="34" charset="0"/>
              </a:rPr>
              <a:t>to</a:t>
            </a:r>
            <a:r>
              <a:rPr lang="en-GB" sz="2400" dirty="0">
                <a:latin typeface="Arial" panose="020B0604020202020204" pitchFamily="34" charset="0"/>
                <a:cs typeface="Arial" panose="020B0604020202020204" pitchFamily="34" charset="0"/>
              </a:rPr>
              <a:t> the child, not just </a:t>
            </a:r>
            <a:r>
              <a:rPr lang="en-GB" sz="2400" i="1" dirty="0">
                <a:latin typeface="Arial" panose="020B0604020202020204" pitchFamily="34" charset="0"/>
                <a:cs typeface="Arial" panose="020B0604020202020204" pitchFamily="34" charset="0"/>
              </a:rPr>
              <a:t>about</a:t>
            </a:r>
            <a:r>
              <a:rPr lang="en-GB" sz="2400" dirty="0">
                <a:latin typeface="Arial" panose="020B0604020202020204" pitchFamily="34" charset="0"/>
                <a:cs typeface="Arial" panose="020B0604020202020204" pitchFamily="34" charset="0"/>
              </a:rPr>
              <a:t> them.</a:t>
            </a:r>
          </a:p>
          <a:p>
            <a:r>
              <a:rPr lang="en-GB" sz="2400" dirty="0">
                <a:latin typeface="Arial" panose="020B0604020202020204" pitchFamily="34" charset="0"/>
                <a:cs typeface="Arial" panose="020B0604020202020204" pitchFamily="34" charset="0"/>
              </a:rPr>
              <a:t>Your insight and experience are vital to this conversation. By joining us, you’ll help shape a more consistent, child-centred approach across our partnership—one that ensures every child’s story is heard and respected.</a:t>
            </a:r>
          </a:p>
          <a:p>
            <a:pPr>
              <a:buNone/>
            </a:pPr>
            <a:endParaRPr lang="en-GB" sz="2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40EA7B3-0087-269F-F3B5-1BCDCB237294}"/>
              </a:ext>
            </a:extLst>
          </p:cNvPr>
          <p:cNvGraphicFramePr>
            <a:graphicFrameLocks noGrp="1"/>
          </p:cNvGraphicFramePr>
          <p:nvPr>
            <p:extLst>
              <p:ext uri="{D42A27DB-BD31-4B8C-83A1-F6EECF244321}">
                <p14:modId xmlns:p14="http://schemas.microsoft.com/office/powerpoint/2010/main" val="1206923900"/>
              </p:ext>
            </p:extLst>
          </p:nvPr>
        </p:nvGraphicFramePr>
        <p:xfrm>
          <a:off x="1691408" y="12572786"/>
          <a:ext cx="8809184" cy="1263536"/>
        </p:xfrm>
        <a:graphic>
          <a:graphicData uri="http://schemas.openxmlformats.org/drawingml/2006/table">
            <a:tbl>
              <a:tblPr firstRow="1" bandRow="1">
                <a:tableStyleId>{5C22544A-7EE6-4342-B048-85BDC9FD1C3A}</a:tableStyleId>
              </a:tblPr>
              <a:tblGrid>
                <a:gridCol w="4404592">
                  <a:extLst>
                    <a:ext uri="{9D8B030D-6E8A-4147-A177-3AD203B41FA5}">
                      <a16:colId xmlns:a16="http://schemas.microsoft.com/office/drawing/2014/main" val="2062508448"/>
                    </a:ext>
                  </a:extLst>
                </a:gridCol>
                <a:gridCol w="4404592">
                  <a:extLst>
                    <a:ext uri="{9D8B030D-6E8A-4147-A177-3AD203B41FA5}">
                      <a16:colId xmlns:a16="http://schemas.microsoft.com/office/drawing/2014/main" val="2750367952"/>
                    </a:ext>
                  </a:extLst>
                </a:gridCol>
              </a:tblGrid>
              <a:tr h="631768">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631768">
                <a:tc>
                  <a:txBody>
                    <a:bodyPr/>
                    <a:lstStyle/>
                    <a:p>
                      <a:r>
                        <a:rPr lang="en-GB" sz="2000" dirty="0">
                          <a:latin typeface="Arial" panose="020B0604020202020204" pitchFamily="34" charset="0"/>
                          <a:cs typeface="Arial" panose="020B0604020202020204" pitchFamily="34" charset="0"/>
                        </a:rPr>
                        <a:t>7 July 2025 16:00 pm – 17:00 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3889707376"/>
                  </a:ext>
                </a:extLst>
              </a:tr>
            </a:tbl>
          </a:graphicData>
        </a:graphic>
      </p:graphicFrame>
      <p:sp>
        <p:nvSpPr>
          <p:cNvPr id="9" name="Rectangle: Rounded Corners 8">
            <a:extLst>
              <a:ext uri="{FF2B5EF4-FFF2-40B4-BE49-F238E27FC236}">
                <a16:creationId xmlns:a16="http://schemas.microsoft.com/office/drawing/2014/main" id="{D5A9C4A5-849A-4C9C-D2FF-C841BCDC4BBC}"/>
              </a:ext>
            </a:extLst>
          </p:cNvPr>
          <p:cNvSpPr/>
          <p:nvPr/>
        </p:nvSpPr>
        <p:spPr>
          <a:xfrm>
            <a:off x="2032000" y="14908037"/>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817385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4499090"/>
            <a:ext cx="10947400" cy="9756517"/>
          </a:xfrm>
          <a:prstGeom prst="rect">
            <a:avLst/>
          </a:prstGeom>
          <a:noFill/>
        </p:spPr>
        <p:txBody>
          <a:bodyPr wrap="square" rtlCol="0">
            <a:spAutoFit/>
          </a:bodyPr>
          <a:lstStyle/>
          <a:p>
            <a:endParaRPr lang="en-GB" sz="4000" dirty="0">
              <a:solidFill>
                <a:srgbClr val="2A2A2A"/>
              </a:solidFill>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Safe Sleeping training with the Lullaby Trust </a:t>
            </a: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Over the past two years, Hertfordshire’s Safeguarding Children’s Partnership and local health and family services have collaborated to reduce unexpected infant deaths during co-sleeping. This work has led to the development of the safer sleeping framework which we encourage key organisations to implement – see an extract at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A </a:t>
            </a:r>
            <a:r>
              <a:rPr lang="en-GB" sz="2800" u="sng" dirty="0" err="1">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HiAP</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 framework for Safer Sleeping</a:t>
            </a:r>
            <a:r>
              <a:rPr lang="en-GB" sz="2800" dirty="0">
                <a:effectLst/>
                <a:latin typeface="Arial" panose="020B0604020202020204" pitchFamily="34" charset="0"/>
                <a:ea typeface="Calibri" panose="020F0502020204030204" pitchFamily="34" charset="0"/>
                <a:cs typeface="Arial" panose="020B0604020202020204" pitchFamily="34" charset="0"/>
              </a:rPr>
              <a:t>.</a:t>
            </a:r>
          </a:p>
          <a:p>
            <a:endParaRPr lang="en-GB" sz="2800" dirty="0">
              <a:latin typeface="Arial" panose="020B0604020202020204" pitchFamily="34" charset="0"/>
              <a:ea typeface="Calibri" panose="020F0502020204030204" pitchFamily="34" charset="0"/>
              <a:cs typeface="Arial" panose="020B0604020202020204" pitchFamily="34" charset="0"/>
            </a:endParaRPr>
          </a:p>
          <a:p>
            <a:endParaRPr lang="en-GB" sz="2800" dirty="0">
              <a:effectLst/>
              <a:latin typeface="Arial" panose="020B0604020202020204" pitchFamily="34" charset="0"/>
              <a:ea typeface="Calibri" panose="020F050202020403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Groups/teams working closely with vulnerable families are being encouraged to be aware of modifiable risk factors for infant safer sleeping. If you your teams are likely to have contact with vulnerable families in Hertfordshire, please consider Safer Sleeping training provided by the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Lullaby Trust</a:t>
            </a:r>
            <a:r>
              <a:rPr lang="en-GB" sz="2800" dirty="0">
                <a:effectLst/>
                <a:latin typeface="Arial" panose="020B0604020202020204" pitchFamily="34" charset="0"/>
                <a:ea typeface="Calibri" panose="020F0502020204030204" pitchFamily="34" charset="0"/>
                <a:cs typeface="Arial" panose="020B0604020202020204" pitchFamily="34" charset="0"/>
              </a:rPr>
              <a:t>.</a:t>
            </a:r>
          </a:p>
          <a:p>
            <a:endParaRPr lang="en-GB" sz="2800" dirty="0">
              <a:effectLst/>
              <a:latin typeface="Arial" panose="020B0604020202020204" pitchFamily="34" charset="0"/>
              <a:ea typeface="Calibri" panose="020F050202020403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The Lullaby Trust training offer can be found online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Training - The Lullaby Trust</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p:txBody>
      </p:sp>
      <p:pic>
        <p:nvPicPr>
          <p:cNvPr id="2053" name="Picture 1" descr="Lullaby Trust logo">
            <a:extLst>
              <a:ext uri="{FF2B5EF4-FFF2-40B4-BE49-F238E27FC236}">
                <a16:creationId xmlns:a16="http://schemas.microsoft.com/office/drawing/2014/main" id="{5D08F620-C74D-3D3E-A20A-128AA2156D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1863" y="2716516"/>
            <a:ext cx="1212850" cy="121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450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870856" y="2503714"/>
            <a:ext cx="10507457" cy="14233512"/>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E-LEARNING </a:t>
            </a:r>
          </a:p>
          <a:p>
            <a:pPr algn="ctr"/>
            <a:r>
              <a:rPr lang="en-GB" sz="2400" b="1" dirty="0">
                <a:solidFill>
                  <a:srgbClr val="FF0000"/>
                </a:solidFill>
                <a:latin typeface="Arial" panose="020B0604020202020204" pitchFamily="34" charset="0"/>
                <a:cs typeface="Arial" panose="020B0604020202020204" pitchFamily="34" charset="0"/>
              </a:rPr>
              <a:t>FREE OF CHARGE</a:t>
            </a:r>
          </a:p>
          <a:p>
            <a:endParaRPr lang="en-GB" sz="2000" dirty="0"/>
          </a:p>
          <a:p>
            <a:pPr algn="just">
              <a:lnSpc>
                <a:spcPct val="107000"/>
              </a:lnSpc>
              <a:spcAft>
                <a:spcPts val="800"/>
              </a:spcAft>
            </a:pPr>
            <a:r>
              <a:rPr lang="en-GB" sz="2000" b="1" dirty="0">
                <a:latin typeface="Arial" panose="020B0604020202020204" pitchFamily="34" charset="0"/>
                <a:ea typeface="Calibri" panose="020F0502020204030204" pitchFamily="34" charset="0"/>
                <a:cs typeface="Arial" panose="020B0604020202020204" pitchFamily="34" charset="0"/>
              </a:rPr>
              <a:t>Trauma</a:t>
            </a:r>
            <a:r>
              <a:rPr lang="en-GB" sz="1700" b="1" dirty="0">
                <a:latin typeface="Arial" panose="020B0604020202020204" pitchFamily="34" charset="0"/>
                <a:ea typeface="Calibri" panose="020F0502020204030204" pitchFamily="34" charset="0"/>
                <a:cs typeface="Arial" panose="020B0604020202020204" pitchFamily="34" charset="0"/>
              </a:rPr>
              <a:t> Awareness </a:t>
            </a:r>
          </a:p>
          <a:p>
            <a:r>
              <a:rPr lang="en-GB" sz="1700" dirty="0">
                <a:solidFill>
                  <a:srgbClr val="2A2A2A"/>
                </a:solidFill>
                <a:latin typeface="Arial" panose="020B0604020202020204" pitchFamily="34" charset="0"/>
              </a:rPr>
              <a:t>Trauma results from an event, series of events, or set of circumstances that is experienced by an individual as harmful or life threatening.  While unique to the individual, generally the experience of trauma can cause lasting adverse effects, limiting the ability to function and achieve mental, physical, social, emotional or spiritual well-being.  </a:t>
            </a:r>
          </a:p>
          <a:p>
            <a:r>
              <a:rPr lang="en-GB" sz="1700" dirty="0">
                <a:solidFill>
                  <a:srgbClr val="2A2A2A"/>
                </a:solidFill>
                <a:latin typeface="Arial" panose="020B0604020202020204" pitchFamily="34" charset="0"/>
              </a:rPr>
              <a:t>In Hertfordshire we have an important part to play in understanding that anyone can struggle due to experiences of trauma at any point in their lives. In March 2023 we launched an all-age, all-partner trauma strategy, seeking to recognise trauma histories are a possibility for everyone. Therefore, we must assume that people have had traumatic experiences and adjust our service delivery to prioritise supporting our workers and those accessing our services to feel safe and supported, with emphasis on promoting safety, trust and building relationships and agency.</a:t>
            </a:r>
          </a:p>
          <a:p>
            <a:r>
              <a:rPr lang="en-GB" sz="1700" dirty="0">
                <a:solidFill>
                  <a:srgbClr val="2A2A2A"/>
                </a:solidFill>
                <a:latin typeface="Arial" panose="020B0604020202020204" pitchFamily="34" charset="0"/>
              </a:rPr>
              <a:t>People can heal from trauma, and some thrive in spite of it. Trauma adapted people often have unique strengths and abilities that develop in response to high-stress environments which can make them more effective at certain tasks. When we ask ourselves ‘What happened to this person?’ we can also ask ‘What are their strengths?’  This introduction to trauma e-learning module has been developed by a multi agency panel and is essential for ALL those that work with children and / or adults.</a:t>
            </a:r>
            <a:endParaRPr lang="en-GB" sz="170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700" b="1" dirty="0">
                <a:latin typeface="Arial" panose="020B0604020202020204" pitchFamily="34" charset="0"/>
                <a:ea typeface="Calibri" panose="020F0502020204030204" pitchFamily="34" charset="0"/>
                <a:cs typeface="Arial" panose="020B0604020202020204" pitchFamily="34" charset="0"/>
                <a:hlinkClick r:id="rId2"/>
              </a:rPr>
              <a:t>E-learning link </a:t>
            </a:r>
            <a:endParaRPr lang="en-GB" sz="1700" dirty="0">
              <a:latin typeface="Arial" panose="020B0604020202020204" pitchFamily="34" charset="0"/>
              <a:ea typeface="Calibri" panose="020F0502020204030204" pitchFamily="34" charset="0"/>
              <a:cs typeface="Arial" panose="020B0604020202020204" pitchFamily="34" charset="0"/>
            </a:endParaRPr>
          </a:p>
          <a:p>
            <a:endParaRPr lang="en-GB" sz="1700" dirty="0">
              <a:solidFill>
                <a:srgbClr val="2A2A2A"/>
              </a:solidFill>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Introduction to Child and Young People’s Mental Health and Emotional Wellbeing </a:t>
            </a:r>
          </a:p>
          <a:p>
            <a:endParaRPr lang="en-GB" sz="1700" b="1" dirty="0">
              <a:latin typeface="Arial" panose="020B0604020202020204" pitchFamily="34" charset="0"/>
              <a:cs typeface="Arial" panose="020B0604020202020204" pitchFamily="34" charset="0"/>
            </a:endParaRPr>
          </a:p>
          <a:p>
            <a:r>
              <a:rPr lang="en-GB" sz="1700" dirty="0">
                <a:solidFill>
                  <a:srgbClr val="2A2A2A"/>
                </a:solidFill>
                <a:latin typeface="Arial" panose="020B0604020202020204" pitchFamily="34" charset="0"/>
              </a:rPr>
              <a:t>Supporting the mental health and emotional wellbeing of children, young people and their families is a priority for Hertfordshire. We want all children and families to be able to get the help they need at the right time. </a:t>
            </a:r>
            <a:endParaRPr lang="en-GB" sz="1700" b="1" dirty="0">
              <a:solidFill>
                <a:srgbClr val="2A2A2A"/>
              </a:solidFill>
              <a:latin typeface="Arial" panose="020B0604020202020204" pitchFamily="34" charset="0"/>
              <a:cs typeface="Arial" panose="020B0604020202020204" pitchFamily="34" charset="0"/>
            </a:endParaRPr>
          </a:p>
          <a:p>
            <a:r>
              <a:rPr lang="en-GB" sz="1700" b="1" dirty="0">
                <a:solidFill>
                  <a:srgbClr val="2A2A2A"/>
                </a:solidFill>
                <a:latin typeface="Arial" panose="020B0604020202020204" pitchFamily="34" charset="0"/>
                <a:cs typeface="Arial" panose="020B0604020202020204" pitchFamily="34" charset="0"/>
                <a:hlinkClick r:id="rId3"/>
              </a:rPr>
              <a:t>E-learning link </a:t>
            </a:r>
            <a:endParaRPr lang="en-GB" sz="1700" b="1" dirty="0">
              <a:solidFill>
                <a:srgbClr val="2A2A2A"/>
              </a:solidFill>
              <a:latin typeface="Arial" panose="020B0604020202020204" pitchFamily="34" charset="0"/>
              <a:cs typeface="Arial" panose="020B0604020202020204" pitchFamily="34" charset="0"/>
            </a:endParaRPr>
          </a:p>
          <a:p>
            <a:endParaRPr lang="en-GB" sz="1700" b="1" dirty="0">
              <a:solidFill>
                <a:srgbClr val="2A2A2A"/>
              </a:solidFill>
              <a:latin typeface="Arial" panose="020B0604020202020204" pitchFamily="34" charset="0"/>
              <a:cs typeface="Arial" panose="020B0604020202020204" pitchFamily="34" charset="0"/>
            </a:endParaRPr>
          </a:p>
          <a:p>
            <a:r>
              <a:rPr lang="en-GB" sz="2000" b="1" dirty="0">
                <a:solidFill>
                  <a:srgbClr val="2A2A2A"/>
                </a:solidFill>
                <a:latin typeface="Arial" panose="020B0604020202020204" pitchFamily="34" charset="0"/>
              </a:rPr>
              <a:t>Power and Identity (the Social GGRRAAACCEEESSS)</a:t>
            </a:r>
          </a:p>
          <a:p>
            <a:endParaRPr lang="en-GB" sz="1700" dirty="0">
              <a:solidFill>
                <a:srgbClr val="2A2A2A"/>
              </a:solidFill>
              <a:latin typeface="Arial" panose="020B0604020202020204" pitchFamily="34" charset="0"/>
            </a:endParaRPr>
          </a:p>
          <a:p>
            <a:r>
              <a:rPr lang="en-GB" sz="1700" dirty="0">
                <a:solidFill>
                  <a:srgbClr val="2A2A2A"/>
                </a:solidFill>
                <a:latin typeface="Arial" panose="020B0604020202020204" pitchFamily="34" charset="0"/>
              </a:rPr>
              <a:t>To assist practitioners to use Anti-Discriminatory Practice (ADP) when with Clients, using the Social GGRRAAACCEEESSS framework.</a:t>
            </a:r>
          </a:p>
          <a:p>
            <a:r>
              <a:rPr lang="en-GB" sz="1700" b="1" dirty="0">
                <a:solidFill>
                  <a:srgbClr val="2A2A2A"/>
                </a:solidFill>
                <a:latin typeface="Arial" panose="020B0604020202020204" pitchFamily="34" charset="0"/>
                <a:cs typeface="Arial" panose="020B0604020202020204" pitchFamily="34" charset="0"/>
                <a:hlinkClick r:id="rId3"/>
              </a:rPr>
              <a:t>E-learning link </a:t>
            </a:r>
            <a:endParaRPr lang="en-GB" sz="1700" b="1" dirty="0">
              <a:solidFill>
                <a:srgbClr val="2A2A2A"/>
              </a:solidFill>
              <a:latin typeface="Arial" panose="020B0604020202020204" pitchFamily="34" charset="0"/>
              <a:cs typeface="Arial" panose="020B0604020202020204" pitchFamily="34" charset="0"/>
            </a:endParaRPr>
          </a:p>
          <a:p>
            <a:endParaRPr lang="en-GB" sz="1700" b="1" dirty="0">
              <a:solidFill>
                <a:srgbClr val="2A2A2A"/>
              </a:solidFill>
              <a:latin typeface="Arial" panose="020B0604020202020204" pitchFamily="34" charset="0"/>
              <a:cs typeface="Arial" panose="020B0604020202020204" pitchFamily="34" charset="0"/>
            </a:endParaRPr>
          </a:p>
          <a:p>
            <a:r>
              <a:rPr lang="en-GB" sz="2000" b="1" dirty="0">
                <a:solidFill>
                  <a:srgbClr val="000000"/>
                </a:solidFill>
                <a:latin typeface="Arial" panose="020B0604020202020204" pitchFamily="34" charset="0"/>
                <a:cs typeface="Arial" panose="020B0604020202020204" pitchFamily="34" charset="0"/>
              </a:rPr>
              <a:t>Young Carers e-Learning Module</a:t>
            </a:r>
          </a:p>
          <a:p>
            <a:pPr>
              <a:buNone/>
            </a:pPr>
            <a:endParaRPr lang="en-GB" sz="1700" b="1" dirty="0">
              <a:latin typeface="Arial" panose="020B0604020202020204" pitchFamily="34" charset="0"/>
              <a:cs typeface="Arial" panose="020B0604020202020204" pitchFamily="34" charset="0"/>
            </a:endParaRPr>
          </a:p>
          <a:p>
            <a:pPr>
              <a:buNone/>
            </a:pPr>
            <a:r>
              <a:rPr lang="en-GB" sz="1700" b="1" dirty="0">
                <a:latin typeface="Arial" panose="020B0604020202020204" pitchFamily="34" charset="0"/>
                <a:cs typeface="Arial" panose="020B0604020202020204" pitchFamily="34" charset="0"/>
              </a:rPr>
              <a:t>Who is this module for?</a:t>
            </a:r>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Young Carers are everyone’s business, so this training is for all HCC staff and their partners who work with families. </a:t>
            </a:r>
          </a:p>
          <a:p>
            <a:pPr>
              <a:buNone/>
            </a:pPr>
            <a:r>
              <a:rPr lang="en-GB" sz="1700" b="1" dirty="0">
                <a:latin typeface="Arial" panose="020B0604020202020204" pitchFamily="34" charset="0"/>
                <a:cs typeface="Arial" panose="020B0604020202020204" pitchFamily="34" charset="0"/>
              </a:rPr>
              <a:t>Learning Outcomes:</a:t>
            </a:r>
            <a:endParaRPr lang="en-GB" sz="1700" dirty="0">
              <a:latin typeface="Arial" panose="020B0604020202020204" pitchFamily="34" charset="0"/>
              <a:cs typeface="Arial" panose="020B0604020202020204" pitchFamily="34" charset="0"/>
            </a:endParaRPr>
          </a:p>
          <a:p>
            <a:pPr>
              <a:buNone/>
            </a:pPr>
            <a:r>
              <a:rPr lang="en-GB" sz="1700" dirty="0">
                <a:latin typeface="Arial" panose="020B0604020202020204" pitchFamily="34" charset="0"/>
                <a:cs typeface="Arial" panose="020B0604020202020204" pitchFamily="34" charset="0"/>
              </a:rPr>
              <a:t>By the end of the course, you will:</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Understand the definition of a young carer and be able to identify a Young Carer in your work.</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Understand why you should recognise and make sure Young Carers are supported.</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Understand the legal duty on the local authority and other agencies to assess young carers and provide support.</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Understand what support is available to Young Carers in Hertfordshire and how you can help them access it.</a:t>
            </a:r>
          </a:p>
          <a:p>
            <a:pPr>
              <a:buFont typeface="Arial" panose="020B0604020202020204" pitchFamily="34" charset="0"/>
              <a:buChar char="•"/>
            </a:pPr>
            <a:r>
              <a:rPr lang="en-GB" sz="1700" dirty="0">
                <a:latin typeface="Arial" panose="020B0604020202020204" pitchFamily="34" charset="0"/>
                <a:cs typeface="Arial" panose="020B0604020202020204" pitchFamily="34" charset="0"/>
              </a:rPr>
              <a:t>Know where to obtain additional information about Young Carers.</a:t>
            </a:r>
          </a:p>
          <a:p>
            <a:pPr>
              <a:buFont typeface="Arial" panose="020B0604020202020204" pitchFamily="34" charset="0"/>
              <a:buChar char="•"/>
            </a:pPr>
            <a:r>
              <a:rPr lang="en-GB" sz="1700" b="1" dirty="0">
                <a:solidFill>
                  <a:srgbClr val="2A2A2A"/>
                </a:solidFill>
                <a:latin typeface="Arial" panose="020B0604020202020204" pitchFamily="34" charset="0"/>
                <a:cs typeface="Arial" panose="020B0604020202020204" pitchFamily="34" charset="0"/>
                <a:hlinkClick r:id="rId3"/>
              </a:rPr>
              <a:t>E-learning link </a:t>
            </a:r>
            <a:endParaRPr lang="en-GB" sz="1700" b="1" dirty="0">
              <a:solidFill>
                <a:srgbClr val="2A2A2A"/>
              </a:solidFill>
              <a:latin typeface="Arial" panose="020B0604020202020204" pitchFamily="34" charset="0"/>
              <a:cs typeface="Arial" panose="020B0604020202020204" pitchFamily="34" charset="0"/>
            </a:endParaRPr>
          </a:p>
          <a:p>
            <a:pPr>
              <a:buFont typeface="Arial" panose="020B0604020202020204" pitchFamily="34" charset="0"/>
              <a:buChar char="•"/>
            </a:pPr>
            <a:endParaRPr lang="en-GB" sz="1700"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912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latin typeface="Arial" panose="020B0604020202020204" pitchFamily="34" charset="0"/>
                <a:ea typeface="+mn-ea"/>
                <a:cs typeface="Arial" panose="020B0604020202020204" pitchFamily="34" charset="0"/>
              </a:rPr>
              <a:t>HSCP/HSAB L&amp;D </a:t>
            </a:r>
            <a:br>
              <a:rPr lang="en-GB" sz="4400" b="1" dirty="0">
                <a:latin typeface="Arial" panose="020B0604020202020204" pitchFamily="34" charset="0"/>
                <a:ea typeface="+mn-ea"/>
                <a:cs typeface="Arial" panose="020B0604020202020204" pitchFamily="34" charset="0"/>
              </a:rPr>
            </a:br>
            <a:r>
              <a:rPr lang="en-GB" sz="4400" b="1" dirty="0">
                <a:latin typeface="Arial" panose="020B0604020202020204" pitchFamily="34" charset="0"/>
                <a:ea typeface="+mn-ea"/>
                <a:cs typeface="Arial" panose="020B06040202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1497551672"/>
              </p:ext>
            </p:extLst>
          </p:nvPr>
        </p:nvGraphicFramePr>
        <p:xfrm>
          <a:off x="1517073" y="9075954"/>
          <a:ext cx="9247910" cy="1249680"/>
        </p:xfrm>
        <a:graphic>
          <a:graphicData uri="http://schemas.openxmlformats.org/drawingml/2006/table">
            <a:tbl>
              <a:tblPr firstRow="1" bandRow="1">
                <a:tableStyleId>{5C22544A-7EE6-4342-B048-85BDC9FD1C3A}</a:tableStyleId>
              </a:tblPr>
              <a:tblGrid>
                <a:gridCol w="4883727">
                  <a:extLst>
                    <a:ext uri="{9D8B030D-6E8A-4147-A177-3AD203B41FA5}">
                      <a16:colId xmlns:a16="http://schemas.microsoft.com/office/drawing/2014/main" val="2062508448"/>
                    </a:ext>
                  </a:extLst>
                </a:gridCol>
                <a:gridCol w="4364183">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15 January 2026 10:00 am – 2.45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539883737"/>
                  </a:ext>
                </a:extLst>
              </a:tr>
              <a:tr h="370840">
                <a:tc>
                  <a:txBody>
                    <a:bodyPr/>
                    <a:lstStyle/>
                    <a:p>
                      <a:r>
                        <a:rPr lang="en-GB" sz="2000" dirty="0">
                          <a:latin typeface="Arial" panose="020B0604020202020204" pitchFamily="34" charset="0"/>
                          <a:cs typeface="Arial" panose="020B0604020202020204" pitchFamily="34" charset="0"/>
                        </a:rPr>
                        <a:t>5 March 2026 10:00 am – 2.45 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229948671"/>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2199662483"/>
              </p:ext>
            </p:extLst>
          </p:nvPr>
        </p:nvGraphicFramePr>
        <p:xfrm>
          <a:off x="2082800" y="10098446"/>
          <a:ext cx="8128000" cy="1645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30 June 2025 9:30 to 12pm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813141157"/>
                  </a:ext>
                </a:extLst>
              </a:tr>
              <a:tr h="370840">
                <a:tc>
                  <a:txBody>
                    <a:bodyPr/>
                    <a:lstStyle/>
                    <a:p>
                      <a:r>
                        <a:rPr lang="en-GB" sz="2000" dirty="0">
                          <a:latin typeface="Arial" panose="020B0604020202020204" pitchFamily="34" charset="0"/>
                          <a:cs typeface="Arial" panose="020B0604020202020204" pitchFamily="34" charset="0"/>
                        </a:rPr>
                        <a:t>24 Sept 2025 1:30 to 4pm</a:t>
                      </a:r>
                    </a:p>
                  </a:txBody>
                  <a:tcPr/>
                </a:tc>
                <a:tc>
                  <a:txBody>
                    <a:bodyPr/>
                    <a:lstStyle/>
                    <a:p>
                      <a:r>
                        <a:rPr lang="en-GB" sz="2000" dirty="0">
                          <a:latin typeface="Arial" panose="020B0604020202020204" pitchFamily="34" charset="0"/>
                          <a:cs typeface="Arial" panose="020B0604020202020204" pitchFamily="34" charset="0"/>
                        </a:rPr>
                        <a:t>Places available </a:t>
                      </a:r>
                    </a:p>
                  </a:txBody>
                  <a:tcPr/>
                </a:tc>
                <a:extLst>
                  <a:ext uri="{0D108BD9-81ED-4DB2-BD59-A6C34878D82A}">
                    <a16:rowId xmlns:a16="http://schemas.microsoft.com/office/drawing/2014/main" val="3084233078"/>
                  </a:ext>
                </a:extLst>
              </a:tr>
              <a:tr h="370840">
                <a:tc>
                  <a:txBody>
                    <a:bodyPr/>
                    <a:lstStyle/>
                    <a:p>
                      <a:r>
                        <a:rPr lang="en-GB" sz="2000" dirty="0">
                          <a:latin typeface="Arial" panose="020B0604020202020204" pitchFamily="34" charset="0"/>
                          <a:cs typeface="Arial" panose="020B0604020202020204" pitchFamily="34" charset="0"/>
                        </a:rPr>
                        <a:t>20 January 2026 9:30 – 1pm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549076294"/>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3411199"/>
            <a:ext cx="8128000" cy="716553"/>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3929774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latin typeface="Arial" panose="020B0604020202020204" pitchFamily="34" charset="0"/>
                <a:ea typeface="+mn-ea"/>
                <a:cs typeface="Arial" panose="020B0604020202020204" pitchFamily="34" charset="0"/>
              </a:rPr>
              <a:t>HSCP/HSAB L&amp;D </a:t>
            </a:r>
            <a:br>
              <a:rPr lang="en-GB" sz="4400" b="1" dirty="0">
                <a:latin typeface="Arial" panose="020B0604020202020204" pitchFamily="34" charset="0"/>
                <a:ea typeface="+mn-ea"/>
                <a:cs typeface="Arial" panose="020B0604020202020204" pitchFamily="34" charset="0"/>
              </a:rPr>
            </a:br>
            <a:r>
              <a:rPr lang="en-GB" sz="4400" b="1" dirty="0">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9448740"/>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Professional Curiosity &amp; Difficult Conversations</a:t>
            </a:r>
          </a:p>
          <a:p>
            <a:endParaRPr lang="en-GB" sz="32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 We will:</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E</a:t>
            </a:r>
            <a:r>
              <a:rPr lang="en-GB" sz="2000" b="0" i="0" dirty="0">
                <a:solidFill>
                  <a:srgbClr val="2A2A2A"/>
                </a:solidFill>
                <a:effectLst/>
                <a:latin typeface="Arial" panose="020B0604020202020204" pitchFamily="34" charset="0"/>
              </a:rPr>
              <a:t>xplore the concept of professional curiosity and attempt to define this in the context of safeguarding</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C</a:t>
            </a:r>
            <a:r>
              <a:rPr lang="en-GB" sz="2000" b="0" i="0" dirty="0">
                <a:solidFill>
                  <a:srgbClr val="2A2A2A"/>
                </a:solidFill>
                <a:effectLst/>
                <a:latin typeface="Arial" panose="020B0604020202020204" pitchFamily="34" charset="0"/>
              </a:rPr>
              <a:t>onsider professional skills, attitudes and behaviours required to develop more curious practice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U</a:t>
            </a:r>
            <a:r>
              <a:rPr lang="en-GB" sz="2000" b="0" i="0" dirty="0">
                <a:solidFill>
                  <a:srgbClr val="2A2A2A"/>
                </a:solidFill>
                <a:effectLst/>
                <a:latin typeface="Arial" panose="020B0604020202020204" pitchFamily="34" charset="0"/>
              </a:rPr>
              <a:t>nderstand  the barriers to curious practice and what can lead us to complacency</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R</a:t>
            </a:r>
            <a:r>
              <a:rPr lang="en-GB" sz="2000" b="0" i="0" dirty="0">
                <a:solidFill>
                  <a:srgbClr val="2A2A2A"/>
                </a:solidFill>
                <a:effectLst/>
                <a:latin typeface="Arial" panose="020B0604020202020204" pitchFamily="34" charset="0"/>
              </a:rPr>
              <a:t>eview learning from safeguarding adult reviews and research to improve our understanding of challenges we may face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L</a:t>
            </a:r>
            <a:r>
              <a:rPr lang="en-GB" sz="2000" b="0" i="0" dirty="0">
                <a:solidFill>
                  <a:srgbClr val="2A2A2A"/>
                </a:solidFill>
                <a:effectLst/>
                <a:latin typeface="Arial" panose="020B0604020202020204" pitchFamily="34" charset="0"/>
              </a:rPr>
              <a:t>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Learn to use strength-based questions and motivational interviewing approach</a:t>
            </a:r>
          </a:p>
          <a:p>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All sessions are 9:30am to 12noon </a:t>
            </a: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3767946488"/>
              </p:ext>
            </p:extLst>
          </p:nvPr>
        </p:nvGraphicFramePr>
        <p:xfrm>
          <a:off x="1704109" y="10547622"/>
          <a:ext cx="8749146" cy="1645920"/>
        </p:xfrm>
        <a:graphic>
          <a:graphicData uri="http://schemas.openxmlformats.org/drawingml/2006/table">
            <a:tbl>
              <a:tblPr firstRow="1" bandRow="1">
                <a:tableStyleId>{5C22544A-7EE6-4342-B048-85BDC9FD1C3A}</a:tableStyleId>
              </a:tblPr>
              <a:tblGrid>
                <a:gridCol w="4792146">
                  <a:extLst>
                    <a:ext uri="{9D8B030D-6E8A-4147-A177-3AD203B41FA5}">
                      <a16:colId xmlns:a16="http://schemas.microsoft.com/office/drawing/2014/main" val="2062508448"/>
                    </a:ext>
                  </a:extLst>
                </a:gridCol>
                <a:gridCol w="3957000">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09 July 2025</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523894827"/>
                  </a:ext>
                </a:extLst>
              </a:tr>
              <a:tr h="370840">
                <a:tc>
                  <a:txBody>
                    <a:bodyPr/>
                    <a:lstStyle/>
                    <a:p>
                      <a:r>
                        <a:rPr lang="en-GB" sz="2000" dirty="0">
                          <a:latin typeface="Arial" panose="020B0604020202020204" pitchFamily="34" charset="0"/>
                          <a:cs typeface="Arial" panose="020B0604020202020204" pitchFamily="34" charset="0"/>
                        </a:rPr>
                        <a:t>14 October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793251818"/>
                  </a:ext>
                </a:extLst>
              </a:tr>
              <a:tr h="370840">
                <a:tc>
                  <a:txBody>
                    <a:bodyPr/>
                    <a:lstStyle/>
                    <a:p>
                      <a:r>
                        <a:rPr lang="en-GB" sz="2000" dirty="0">
                          <a:latin typeface="Arial" panose="020B0604020202020204" pitchFamily="34" charset="0"/>
                          <a:cs typeface="Arial" panose="020B0604020202020204" pitchFamily="34" charset="0"/>
                        </a:rPr>
                        <a:t>12 February 2026</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566424825"/>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1917148" y="1486211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357937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8092C9-CEE2-94AB-6CE6-D0B57AEE97EC}"/>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9576B1ED-789C-D1CF-C81E-3B04260D9179}"/>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3D7F23FD-C123-5C3C-B90F-66AE25D45923}"/>
              </a:ext>
            </a:extLst>
          </p:cNvPr>
          <p:cNvSpPr txBox="1"/>
          <p:nvPr/>
        </p:nvSpPr>
        <p:spPr>
          <a:xfrm>
            <a:off x="673100" y="3051446"/>
            <a:ext cx="10947400" cy="12372618"/>
          </a:xfrm>
          <a:prstGeom prst="rect">
            <a:avLst/>
          </a:prstGeom>
          <a:noFill/>
        </p:spPr>
        <p:txBody>
          <a:bodyPr wrap="square" rtlCol="0">
            <a:spAutoFit/>
          </a:bodyPr>
          <a:lstStyle/>
          <a:p>
            <a:r>
              <a:rPr lang="en-GB" sz="3900" b="1" dirty="0">
                <a:latin typeface="Arial" panose="020B0604020202020204" pitchFamily="34" charset="0"/>
                <a:cs typeface="Arial" panose="020B0604020202020204" pitchFamily="34" charset="0"/>
              </a:rPr>
              <a:t>HSAB Homelessness Workshop (reflective learning event) Free Event – 17 June 2025</a:t>
            </a:r>
          </a:p>
          <a:p>
            <a:endParaRPr lang="en-GB" sz="2400" dirty="0">
              <a:latin typeface="Arial" panose="020B0604020202020204" pitchFamily="34" charset="0"/>
              <a:cs typeface="Arial" panose="020B0604020202020204" pitchFamily="34" charset="0"/>
            </a:endParaRPr>
          </a:p>
          <a:p>
            <a:pPr>
              <a:buNone/>
            </a:pPr>
            <a:r>
              <a:rPr lang="en-GB" sz="2400" b="1" dirty="0">
                <a:latin typeface="Arial" panose="020B0604020202020204" pitchFamily="34" charset="0"/>
                <a:cs typeface="Arial" panose="020B0604020202020204" pitchFamily="34" charset="0"/>
              </a:rPr>
              <a:t>Free Event - Homelessness Workshop (reflective learning event):</a:t>
            </a:r>
            <a:endParaRPr lang="en-GB" sz="2400" dirty="0">
              <a:latin typeface="Arial" panose="020B0604020202020204" pitchFamily="34" charset="0"/>
              <a:cs typeface="Arial" panose="020B0604020202020204" pitchFamily="34" charset="0"/>
            </a:endParaRPr>
          </a:p>
          <a:p>
            <a:pPr>
              <a:buNone/>
            </a:pPr>
            <a:r>
              <a:rPr lang="en-GB" sz="2400" b="1" dirty="0">
                <a:latin typeface="Arial" panose="020B0604020202020204" pitchFamily="34" charset="0"/>
                <a:cs typeface="Arial" panose="020B0604020202020204" pitchFamily="34" charset="0"/>
              </a:rPr>
              <a:t>Venue: Oak Room, Hertfordshire Development Centre, Stevenage</a:t>
            </a:r>
          </a:p>
          <a:p>
            <a:pPr>
              <a:buNone/>
            </a:pPr>
            <a:r>
              <a:rPr lang="en-GB" sz="2400" b="1" dirty="0">
                <a:latin typeface="Arial" panose="020B0604020202020204" pitchFamily="34" charset="0"/>
                <a:cs typeface="Arial" panose="020B0604020202020204" pitchFamily="34" charset="0"/>
              </a:rPr>
              <a:t>Time: 9am for 9.15 start, finishing at 1pm</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Hertfordshire Safeguarding Adult Board (HSAB) are hosting this Homelessness Workshop, this is an in-person event at Hertfordshire Development Centre in Stevenage.</a:t>
            </a:r>
          </a:p>
          <a:p>
            <a:pPr>
              <a:buNone/>
            </a:pPr>
            <a:endParaRPr lang="en-GB" sz="2400" dirty="0">
              <a:latin typeface="Arial" panose="020B0604020202020204" pitchFamily="34" charset="0"/>
              <a:cs typeface="Arial" panose="020B0604020202020204" pitchFamily="34" charset="0"/>
            </a:endParaRPr>
          </a:p>
          <a:p>
            <a:pPr>
              <a:buNone/>
            </a:pPr>
            <a:r>
              <a:rPr lang="en-GB" sz="2400" dirty="0">
                <a:latin typeface="Arial" panose="020B0604020202020204" pitchFamily="34" charset="0"/>
                <a:cs typeface="Arial" panose="020B0604020202020204" pitchFamily="34" charset="0"/>
              </a:rPr>
              <a:t>In response to several safeguarding adult referrals (SAR) relating to deaths of people experiencing homelessness in Hertfordshire,  the HSAB Safeguarding Adult Review Sub-Group recommended a thematic review be undertaken.  The review was conducted by Michael Preston-Shoot and a final report including a 7-minute briefing was published. </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The recommendations made included HSAB hosting a reflective learning event on what has (not) changed since the conclusion of this review.</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The workshop will include an introduction by Michael Preston-Shoot setting the background, outcome and recommendations, keynote speakers will be highlighting the National and Hertfordshire picture regarding people experiencing homelessness and multiple disadvantaged.</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There will be opportunities to ask the panel of speakers questions followed by facilitated tabletop activities to reflect on the key messages provided within the workshop, how agencies can take forward the learning and implement within practice and how the HSAB Board can support.</a:t>
            </a:r>
          </a:p>
          <a:p>
            <a:pPr>
              <a:buNone/>
            </a:pPr>
            <a:r>
              <a:rPr lang="en-GB" sz="2400" dirty="0">
                <a:latin typeface="Arial" panose="020B0604020202020204" pitchFamily="34" charset="0"/>
                <a:cs typeface="Arial" panose="020B0604020202020204" pitchFamily="34" charset="0"/>
              </a:rPr>
              <a:t> </a:t>
            </a:r>
          </a:p>
          <a:p>
            <a:pPr>
              <a:buNone/>
            </a:pPr>
            <a:r>
              <a:rPr lang="en-GB" sz="2400" dirty="0">
                <a:latin typeface="Arial" panose="020B0604020202020204" pitchFamily="34" charset="0"/>
                <a:cs typeface="Arial" panose="020B0604020202020204" pitchFamily="34" charset="0"/>
              </a:rPr>
              <a:t> </a:t>
            </a:r>
          </a:p>
          <a:p>
            <a:endParaRPr lang="en-GB" sz="2400" dirty="0">
              <a:latin typeface="Arial" panose="020B0604020202020204" pitchFamily="34" charset="0"/>
              <a:cs typeface="Arial" panose="020B0604020202020204" pitchFamily="34" charset="0"/>
            </a:endParaRPr>
          </a:p>
        </p:txBody>
      </p:sp>
      <p:sp>
        <p:nvSpPr>
          <p:cNvPr id="9" name="Rectangle: Rounded Corners 8">
            <a:extLst>
              <a:ext uri="{FF2B5EF4-FFF2-40B4-BE49-F238E27FC236}">
                <a16:creationId xmlns:a16="http://schemas.microsoft.com/office/drawing/2014/main" id="{40CCD054-A04F-B65B-4D47-09815396DDC4}"/>
              </a:ext>
            </a:extLst>
          </p:cNvPr>
          <p:cNvSpPr/>
          <p:nvPr/>
        </p:nvSpPr>
        <p:spPr>
          <a:xfrm>
            <a:off x="1731167" y="15464630"/>
            <a:ext cx="8128000" cy="7446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722396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£75 per person per full-day course</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£50 per person per half-day course</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371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10am to 1pm,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2687901019"/>
              </p:ext>
            </p:extLst>
          </p:nvPr>
        </p:nvGraphicFramePr>
        <p:xfrm>
          <a:off x="1883664" y="11805092"/>
          <a:ext cx="8327136" cy="2116968"/>
        </p:xfrm>
        <a:graphic>
          <a:graphicData uri="http://schemas.openxmlformats.org/drawingml/2006/table">
            <a:tbl>
              <a:tblPr firstRow="1" bandRow="1">
                <a:tableStyleId>{5C22544A-7EE6-4342-B048-85BDC9FD1C3A}</a:tableStyleId>
              </a:tblPr>
              <a:tblGrid>
                <a:gridCol w="4163568">
                  <a:extLst>
                    <a:ext uri="{9D8B030D-6E8A-4147-A177-3AD203B41FA5}">
                      <a16:colId xmlns:a16="http://schemas.microsoft.com/office/drawing/2014/main" val="2062508448"/>
                    </a:ext>
                  </a:extLst>
                </a:gridCol>
                <a:gridCol w="4163568">
                  <a:extLst>
                    <a:ext uri="{9D8B030D-6E8A-4147-A177-3AD203B41FA5}">
                      <a16:colId xmlns:a16="http://schemas.microsoft.com/office/drawing/2014/main" val="2750367952"/>
                    </a:ext>
                  </a:extLst>
                </a:gridCol>
              </a:tblGrid>
              <a:tr h="532008">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10 June 2025</a:t>
                      </a:r>
                    </a:p>
                  </a:txBody>
                  <a:tcPr/>
                </a:tc>
                <a:tc>
                  <a:txBody>
                    <a:bodyPr/>
                    <a:lstStyle/>
                    <a:p>
                      <a:r>
                        <a:rPr lang="en-GB" sz="2000" dirty="0">
                          <a:latin typeface="Arial" panose="020B0604020202020204" pitchFamily="34" charset="0"/>
                          <a:cs typeface="Arial" panose="020B0604020202020204" pitchFamily="34" charset="0"/>
                        </a:rPr>
                        <a:t>Fully booked</a:t>
                      </a:r>
                    </a:p>
                  </a:txBody>
                  <a:tcPr/>
                </a:tc>
                <a:extLst>
                  <a:ext uri="{0D108BD9-81ED-4DB2-BD59-A6C34878D82A}">
                    <a16:rowId xmlns:a16="http://schemas.microsoft.com/office/drawing/2014/main" val="2168784561"/>
                  </a:ext>
                </a:extLst>
              </a:tr>
              <a:tr h="370840">
                <a:tc>
                  <a:txBody>
                    <a:bodyPr/>
                    <a:lstStyle/>
                    <a:p>
                      <a:r>
                        <a:rPr lang="en-GB" sz="2000" dirty="0">
                          <a:latin typeface="Arial" panose="020B0604020202020204" pitchFamily="34" charset="0"/>
                          <a:cs typeface="Arial" panose="020B0604020202020204" pitchFamily="34" charset="0"/>
                        </a:rPr>
                        <a:t>25 September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740914230"/>
                  </a:ext>
                </a:extLst>
              </a:tr>
              <a:tr h="370840">
                <a:tc>
                  <a:txBody>
                    <a:bodyPr/>
                    <a:lstStyle/>
                    <a:p>
                      <a:r>
                        <a:rPr lang="en-GB" sz="2000" dirty="0">
                          <a:latin typeface="Arial" panose="020B0604020202020204" pitchFamily="34" charset="0"/>
                          <a:cs typeface="Arial" panose="020B0604020202020204" pitchFamily="34" charset="0"/>
                        </a:rPr>
                        <a:t>2 December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3362594854"/>
                  </a:ext>
                </a:extLst>
              </a:tr>
              <a:tr h="370840">
                <a:tc>
                  <a:txBody>
                    <a:bodyPr/>
                    <a:lstStyle/>
                    <a:p>
                      <a:r>
                        <a:rPr lang="en-GB" sz="2000" dirty="0">
                          <a:latin typeface="Arial" panose="020B0604020202020204" pitchFamily="34" charset="0"/>
                          <a:cs typeface="Arial" panose="020B0604020202020204" pitchFamily="34" charset="0"/>
                        </a:rPr>
                        <a:t>25 March 2026</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021655491"/>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a:t>
            </a:r>
            <a:r>
              <a:rPr lang="en-GB" sz="3600" b="1">
                <a:latin typeface="Arial" panose="020B0604020202020204" pitchFamily="34" charset="0"/>
                <a:cs typeface="Arial" panose="020B0604020202020204" pitchFamily="34" charset="0"/>
              </a:rPr>
              <a:t>Early Help </a:t>
            </a:r>
            <a:endParaRPr lang="en-GB" sz="3600"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940088"/>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Any professional working with children and their families </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Attendance criteria</a:t>
            </a:r>
            <a:r>
              <a:rPr lang="en-GB"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Aim of the Course: </a:t>
            </a:r>
            <a:r>
              <a:rPr lang="en-GB"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b="1"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TIMINGS: 10am TO 12:15pm </a:t>
            </a:r>
          </a:p>
          <a:p>
            <a:endParaRPr lang="en-GB" sz="20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2364553770"/>
              </p:ext>
            </p:extLst>
          </p:nvPr>
        </p:nvGraphicFramePr>
        <p:xfrm>
          <a:off x="2032000" y="11804316"/>
          <a:ext cx="8750302" cy="1795444"/>
        </p:xfrm>
        <a:graphic>
          <a:graphicData uri="http://schemas.openxmlformats.org/drawingml/2006/table">
            <a:tbl>
              <a:tblPr firstRow="1" bandRow="1">
                <a:tableStyleId>{5C22544A-7EE6-4342-B048-85BDC9FD1C3A}</a:tableStyleId>
              </a:tblPr>
              <a:tblGrid>
                <a:gridCol w="4375151">
                  <a:extLst>
                    <a:ext uri="{9D8B030D-6E8A-4147-A177-3AD203B41FA5}">
                      <a16:colId xmlns:a16="http://schemas.microsoft.com/office/drawing/2014/main" val="2062508448"/>
                    </a:ext>
                  </a:extLst>
                </a:gridCol>
                <a:gridCol w="4375151">
                  <a:extLst>
                    <a:ext uri="{9D8B030D-6E8A-4147-A177-3AD203B41FA5}">
                      <a16:colId xmlns:a16="http://schemas.microsoft.com/office/drawing/2014/main" val="2750367952"/>
                    </a:ext>
                  </a:extLst>
                </a:gridCol>
              </a:tblGrid>
              <a:tr h="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Time</a:t>
                      </a:r>
                    </a:p>
                  </a:txBody>
                  <a:tcPr/>
                </a:tc>
                <a:extLst>
                  <a:ext uri="{0D108BD9-81ED-4DB2-BD59-A6C34878D82A}">
                    <a16:rowId xmlns:a16="http://schemas.microsoft.com/office/drawing/2014/main" val="1246928019"/>
                  </a:ext>
                </a:extLst>
              </a:tr>
              <a:tr h="482565">
                <a:tc>
                  <a:txBody>
                    <a:bodyPr/>
                    <a:lstStyle/>
                    <a:p>
                      <a:r>
                        <a:rPr lang="en-GB" sz="2000" dirty="0">
                          <a:latin typeface="Arial" panose="020B0604020202020204" pitchFamily="34" charset="0"/>
                          <a:cs typeface="Arial" panose="020B0604020202020204" pitchFamily="34" charset="0"/>
                        </a:rPr>
                        <a:t>20 Jan 2026 10:00 to 12:15pm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020067800"/>
                  </a:ext>
                </a:extLst>
              </a:tr>
              <a:tr h="855679">
                <a:tc>
                  <a:txBody>
                    <a:bodyPr/>
                    <a:lstStyle/>
                    <a:p>
                      <a:r>
                        <a:rPr lang="en-GB" sz="2000" dirty="0">
                          <a:latin typeface="Arial" panose="020B0604020202020204" pitchFamily="34" charset="0"/>
                          <a:cs typeface="Arial" panose="020B0604020202020204" pitchFamily="34" charset="0"/>
                        </a:rPr>
                        <a:t>26 March 2026 10:00 to 12:15pm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526268434"/>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386090"/>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2352492400"/>
              </p:ext>
            </p:extLst>
          </p:nvPr>
        </p:nvGraphicFramePr>
        <p:xfrm>
          <a:off x="2182091" y="8902030"/>
          <a:ext cx="7990609" cy="4394869"/>
        </p:xfrm>
        <a:graphic>
          <a:graphicData uri="http://schemas.openxmlformats.org/drawingml/2006/table">
            <a:tbl>
              <a:tblPr firstRow="1" bandRow="1">
                <a:tableStyleId>{5C22544A-7EE6-4342-B048-85BDC9FD1C3A}</a:tableStyleId>
              </a:tblPr>
              <a:tblGrid>
                <a:gridCol w="3926609">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838717">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592692">
                <a:tc>
                  <a:txBody>
                    <a:bodyPr/>
                    <a:lstStyle/>
                    <a:p>
                      <a:r>
                        <a:rPr lang="en-GB" sz="2000" dirty="0">
                          <a:latin typeface="Arial" panose="020B0604020202020204" pitchFamily="34" charset="0"/>
                          <a:cs typeface="Arial" panose="020B0604020202020204" pitchFamily="34" charset="0"/>
                        </a:rPr>
                        <a:t>24 June 2025</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2546206330"/>
                  </a:ext>
                </a:extLst>
              </a:tr>
              <a:tr h="592692">
                <a:tc>
                  <a:txBody>
                    <a:bodyPr/>
                    <a:lstStyle/>
                    <a:p>
                      <a:r>
                        <a:rPr lang="en-GB" sz="2000" dirty="0">
                          <a:latin typeface="Arial" panose="020B0604020202020204" pitchFamily="34" charset="0"/>
                          <a:cs typeface="Arial" panose="020B0604020202020204" pitchFamily="34" charset="0"/>
                        </a:rPr>
                        <a:t>15 July 2025</a:t>
                      </a:r>
                    </a:p>
                  </a:txBody>
                  <a:tcPr/>
                </a:tc>
                <a:tc>
                  <a:txBody>
                    <a:bodyPr/>
                    <a:lstStyle/>
                    <a:p>
                      <a:r>
                        <a:rPr lang="en-GB" sz="2000" dirty="0">
                          <a:latin typeface="Arial" panose="020B0604020202020204" pitchFamily="34" charset="0"/>
                          <a:cs typeface="Arial" panose="020B0604020202020204" pitchFamily="34" charset="0"/>
                        </a:rPr>
                        <a:t>FULLY BOOKED </a:t>
                      </a:r>
                    </a:p>
                  </a:txBody>
                  <a:tcPr/>
                </a:tc>
                <a:extLst>
                  <a:ext uri="{0D108BD9-81ED-4DB2-BD59-A6C34878D82A}">
                    <a16:rowId xmlns:a16="http://schemas.microsoft.com/office/drawing/2014/main" val="2743375111"/>
                  </a:ext>
                </a:extLst>
              </a:tr>
              <a:tr h="592692">
                <a:tc>
                  <a:txBody>
                    <a:bodyPr/>
                    <a:lstStyle/>
                    <a:p>
                      <a:r>
                        <a:rPr lang="en-GB" sz="2000" dirty="0">
                          <a:latin typeface="Arial" panose="020B0604020202020204" pitchFamily="34" charset="0"/>
                          <a:cs typeface="Arial" panose="020B0604020202020204" pitchFamily="34" charset="0"/>
                        </a:rPr>
                        <a:t>16 September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26318286"/>
                  </a:ext>
                </a:extLst>
              </a:tr>
              <a:tr h="592692">
                <a:tc>
                  <a:txBody>
                    <a:bodyPr/>
                    <a:lstStyle/>
                    <a:p>
                      <a:r>
                        <a:rPr lang="en-GB" sz="2000" dirty="0">
                          <a:latin typeface="Arial" panose="020B0604020202020204" pitchFamily="34" charset="0"/>
                          <a:cs typeface="Arial" panose="020B0604020202020204" pitchFamily="34" charset="0"/>
                        </a:rPr>
                        <a:t>22 October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533834997"/>
                  </a:ext>
                </a:extLst>
              </a:tr>
              <a:tr h="592692">
                <a:tc>
                  <a:txBody>
                    <a:bodyPr/>
                    <a:lstStyle/>
                    <a:p>
                      <a:r>
                        <a:rPr lang="en-GB" sz="2000" dirty="0">
                          <a:latin typeface="Arial" panose="020B0604020202020204" pitchFamily="34" charset="0"/>
                          <a:cs typeface="Arial" panose="020B0604020202020204" pitchFamily="34" charset="0"/>
                        </a:rPr>
                        <a:t>19 November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964207801"/>
                  </a:ext>
                </a:extLst>
              </a:tr>
              <a:tr h="592692">
                <a:tc>
                  <a:txBody>
                    <a:bodyPr/>
                    <a:lstStyle/>
                    <a:p>
                      <a:r>
                        <a:rPr lang="en-GB" sz="2000" dirty="0">
                          <a:latin typeface="Arial" panose="020B0604020202020204" pitchFamily="34" charset="0"/>
                          <a:cs typeface="Arial" panose="020B0604020202020204" pitchFamily="34" charset="0"/>
                        </a:rPr>
                        <a:t>11 December 2025</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15710016"/>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19300" y="13843180"/>
            <a:ext cx="8128000" cy="8264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4838218"/>
            <a:ext cx="8127999" cy="1082128"/>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694414"/>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4142525324"/>
              </p:ext>
            </p:extLst>
          </p:nvPr>
        </p:nvGraphicFramePr>
        <p:xfrm>
          <a:off x="1001485" y="10294037"/>
          <a:ext cx="10218058" cy="1621686"/>
        </p:xfrm>
        <a:graphic>
          <a:graphicData uri="http://schemas.openxmlformats.org/drawingml/2006/table">
            <a:tbl>
              <a:tblPr firstRow="1" bandRow="1">
                <a:tableStyleId>{5C22544A-7EE6-4342-B048-85BDC9FD1C3A}</a:tableStyleId>
              </a:tblPr>
              <a:tblGrid>
                <a:gridCol w="5109029">
                  <a:extLst>
                    <a:ext uri="{9D8B030D-6E8A-4147-A177-3AD203B41FA5}">
                      <a16:colId xmlns:a16="http://schemas.microsoft.com/office/drawing/2014/main" val="2062508448"/>
                    </a:ext>
                  </a:extLst>
                </a:gridCol>
                <a:gridCol w="5109029">
                  <a:extLst>
                    <a:ext uri="{9D8B030D-6E8A-4147-A177-3AD203B41FA5}">
                      <a16:colId xmlns:a16="http://schemas.microsoft.com/office/drawing/2014/main" val="2750367952"/>
                    </a:ext>
                  </a:extLst>
                </a:gridCol>
              </a:tblGrid>
              <a:tr h="218440">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582243">
                <a:tc>
                  <a:txBody>
                    <a:bodyPr/>
                    <a:lstStyle/>
                    <a:p>
                      <a:r>
                        <a:rPr lang="en-GB" sz="2000" dirty="0">
                          <a:latin typeface="Arial" panose="020B0604020202020204" pitchFamily="34" charset="0"/>
                          <a:cs typeface="Arial" panose="020B0604020202020204" pitchFamily="34" charset="0"/>
                        </a:rPr>
                        <a:t>16 September 2025 09:30 to 11:30am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325200760"/>
                  </a:ext>
                </a:extLst>
              </a:tr>
              <a:tr h="582243">
                <a:tc>
                  <a:txBody>
                    <a:bodyPr/>
                    <a:lstStyle/>
                    <a:p>
                      <a:r>
                        <a:rPr lang="en-GB" sz="2000" dirty="0">
                          <a:latin typeface="Arial" panose="020B0604020202020204" pitchFamily="34" charset="0"/>
                          <a:cs typeface="Arial" panose="020B0604020202020204" pitchFamily="34" charset="0"/>
                        </a:rPr>
                        <a:t>18 November 2025 09:30 to 11:30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2492559197"/>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4069485"/>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647922040"/>
              </p:ext>
            </p:extLst>
          </p:nvPr>
        </p:nvGraphicFramePr>
        <p:xfrm>
          <a:off x="2162628" y="10953428"/>
          <a:ext cx="8128000" cy="173133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542612">
                <a:tc>
                  <a:txBody>
                    <a:bodyPr/>
                    <a:lstStyle/>
                    <a:p>
                      <a:r>
                        <a:rPr lang="en-GB" dirty="0">
                          <a:latin typeface="Arial" panose="020B0604020202020204" pitchFamily="34" charset="0"/>
                          <a:cs typeface="Arial" panose="020B0604020202020204" pitchFamily="34" charset="0"/>
                        </a:rPr>
                        <a:t>Date</a:t>
                      </a:r>
                    </a:p>
                  </a:txBody>
                  <a:tcPr/>
                </a:tc>
                <a:tc>
                  <a:txBody>
                    <a:bodyPr/>
                    <a:lstStyle/>
                    <a:p>
                      <a:r>
                        <a:rPr lang="en-GB" dirty="0">
                          <a:latin typeface="Arial" panose="020B0604020202020204" pitchFamily="34" charset="0"/>
                          <a:cs typeface="Arial" panose="020B0604020202020204" pitchFamily="34" charset="0"/>
                        </a:rPr>
                        <a:t>Availability</a:t>
                      </a:r>
                    </a:p>
                  </a:txBody>
                  <a:tcPr/>
                </a:tc>
                <a:extLst>
                  <a:ext uri="{0D108BD9-81ED-4DB2-BD59-A6C34878D82A}">
                    <a16:rowId xmlns:a16="http://schemas.microsoft.com/office/drawing/2014/main" val="1246928019"/>
                  </a:ext>
                </a:extLst>
              </a:tr>
              <a:tr h="370840">
                <a:tc>
                  <a:txBody>
                    <a:bodyPr/>
                    <a:lstStyle/>
                    <a:p>
                      <a:r>
                        <a:rPr lang="en-GB" sz="2000" dirty="0">
                          <a:latin typeface="Arial" panose="020B0604020202020204" pitchFamily="34" charset="0"/>
                          <a:cs typeface="Arial" panose="020B0604020202020204" pitchFamily="34" charset="0"/>
                        </a:rPr>
                        <a:t>14 July 2025 10:00 to 11:45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43674348"/>
                  </a:ext>
                </a:extLst>
              </a:tr>
              <a:tr h="370840">
                <a:tc>
                  <a:txBody>
                    <a:bodyPr/>
                    <a:lstStyle/>
                    <a:p>
                      <a:r>
                        <a:rPr lang="en-GB" sz="2000" dirty="0">
                          <a:latin typeface="Arial" panose="020B0604020202020204" pitchFamily="34" charset="0"/>
                          <a:cs typeface="Arial" panose="020B0604020202020204" pitchFamily="34" charset="0"/>
                        </a:rPr>
                        <a:t>20 Nov 2025 10:00 to 11:45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139723045"/>
                  </a:ext>
                </a:extLst>
              </a:tr>
              <a:tr h="370840">
                <a:tc>
                  <a:txBody>
                    <a:bodyPr/>
                    <a:lstStyle/>
                    <a:p>
                      <a:r>
                        <a:rPr lang="en-GB" sz="2000" dirty="0">
                          <a:latin typeface="Arial" panose="020B0604020202020204" pitchFamily="34" charset="0"/>
                          <a:cs typeface="Arial" panose="020B0604020202020204" pitchFamily="34" charset="0"/>
                        </a:rPr>
                        <a:t>27 Mar 2026 10:00 to 11:45 am</a:t>
                      </a:r>
                    </a:p>
                  </a:txBody>
                  <a:tcPr/>
                </a:tc>
                <a:tc>
                  <a:txBody>
                    <a:bodyPr/>
                    <a:lstStyle/>
                    <a:p>
                      <a:r>
                        <a:rPr lang="en-GB" sz="2000" dirty="0">
                          <a:latin typeface="Arial" panose="020B0604020202020204" pitchFamily="34" charset="0"/>
                          <a:cs typeface="Arial" panose="020B0604020202020204" pitchFamily="34" charset="0"/>
                        </a:rPr>
                        <a:t>Places available</a:t>
                      </a:r>
                    </a:p>
                  </a:txBody>
                  <a:tcPr/>
                </a:tc>
                <a:extLst>
                  <a:ext uri="{0D108BD9-81ED-4DB2-BD59-A6C34878D82A}">
                    <a16:rowId xmlns:a16="http://schemas.microsoft.com/office/drawing/2014/main" val="1504982675"/>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162628" y="1458379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10187404"/>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a:p>
            <a:endParaRPr lang="en-GB" sz="20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1845467517"/>
              </p:ext>
            </p:extLst>
          </p:nvPr>
        </p:nvGraphicFramePr>
        <p:xfrm>
          <a:off x="1917700" y="13728972"/>
          <a:ext cx="8128000" cy="914400"/>
        </p:xfrm>
        <a:graphic>
          <a:graphicData uri="http://schemas.openxmlformats.org/drawingml/2006/table">
            <a:tbl>
              <a:tblPr firstRow="1" bandRow="1">
                <a:tableStyleId>{5C22544A-7EE6-4342-B048-85BDC9FD1C3A}</a:tableStyleId>
              </a:tblPr>
              <a:tblGrid>
                <a:gridCol w="4394200">
                  <a:extLst>
                    <a:ext uri="{9D8B030D-6E8A-4147-A177-3AD203B41FA5}">
                      <a16:colId xmlns:a16="http://schemas.microsoft.com/office/drawing/2014/main" val="1102067129"/>
                    </a:ext>
                  </a:extLst>
                </a:gridCol>
                <a:gridCol w="37338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New dates to be confirmed </a:t>
                      </a:r>
                    </a:p>
                  </a:txBody>
                  <a:tcPr/>
                </a:tc>
                <a:tc>
                  <a:txBody>
                    <a:bodyPr/>
                    <a:lstStyle/>
                    <a:p>
                      <a:endParaRPr lang="en-GB" dirty="0"/>
                    </a:p>
                  </a:txBody>
                  <a:tcPr/>
                </a:tc>
                <a:extLst>
                  <a:ext uri="{0D108BD9-81ED-4DB2-BD59-A6C34878D82A}">
                    <a16:rowId xmlns:a16="http://schemas.microsoft.com/office/drawing/2014/main" val="755968834"/>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L&amp;D Bulletin</Template>
  <TotalTime>41847</TotalTime>
  <Words>7901</Words>
  <Application>Microsoft Office PowerPoint</Application>
  <PresentationFormat>Custom</PresentationFormat>
  <Paragraphs>838</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Arial Black</vt:lpstr>
      <vt:lpstr>Calibri</vt:lpstr>
      <vt:lpstr>Calibri Light</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Elizabeth Peters</cp:lastModifiedBy>
  <cp:revision>524</cp:revision>
  <dcterms:created xsi:type="dcterms:W3CDTF">2020-05-19T08:36:46Z</dcterms:created>
  <dcterms:modified xsi:type="dcterms:W3CDTF">2025-06-05T09:31:27Z</dcterms:modified>
</cp:coreProperties>
</file>