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75" r:id="rId2"/>
    <p:sldId id="335" r:id="rId3"/>
    <p:sldId id="334" r:id="rId4"/>
    <p:sldId id="337" r:id="rId5"/>
    <p:sldId id="268" r:id="rId6"/>
    <p:sldId id="270" r:id="rId7"/>
    <p:sldId id="260" r:id="rId8"/>
    <p:sldId id="266" r:id="rId9"/>
    <p:sldId id="259" r:id="rId10"/>
    <p:sldId id="276" r:id="rId11"/>
    <p:sldId id="263" r:id="rId12"/>
    <p:sldId id="258" r:id="rId13"/>
    <p:sldId id="313" r:id="rId14"/>
    <p:sldId id="314" r:id="rId15"/>
    <p:sldId id="315" r:id="rId16"/>
    <p:sldId id="317" r:id="rId17"/>
    <p:sldId id="322" r:id="rId18"/>
    <p:sldId id="324" r:id="rId19"/>
    <p:sldId id="325" r:id="rId20"/>
    <p:sldId id="326" r:id="rId21"/>
    <p:sldId id="336" r:id="rId22"/>
    <p:sldId id="294" r:id="rId23"/>
    <p:sldId id="328" r:id="rId24"/>
    <p:sldId id="306" r:id="rId25"/>
    <p:sldId id="332" r:id="rId26"/>
    <p:sldId id="330" r:id="rId27"/>
    <p:sldId id="333" r:id="rId28"/>
    <p:sldId id="338" r:id="rId29"/>
    <p:sldId id="261" r:id="rId30"/>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45" d="100"/>
          <a:sy n="45" d="100"/>
        </p:scale>
        <p:origin x="295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07/03/2023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18" Type="http://schemas.openxmlformats.org/officeDocument/2006/relationships/slide" Target="slide18.xml"/><Relationship Id="rId26" Type="http://schemas.openxmlformats.org/officeDocument/2006/relationships/slide" Target="slide28.xml"/><Relationship Id="rId3" Type="http://schemas.openxmlformats.org/officeDocument/2006/relationships/slide" Target="slide22.xml"/><Relationship Id="rId21" Type="http://schemas.openxmlformats.org/officeDocument/2006/relationships/slide" Target="slide21.xml"/><Relationship Id="rId7" Type="http://schemas.openxmlformats.org/officeDocument/2006/relationships/slide" Target="slide7.xml"/><Relationship Id="rId12" Type="http://schemas.openxmlformats.org/officeDocument/2006/relationships/slide" Target="slide12.xml"/><Relationship Id="rId17" Type="http://schemas.openxmlformats.org/officeDocument/2006/relationships/slide" Target="slide17.xml"/><Relationship Id="rId25" Type="http://schemas.openxmlformats.org/officeDocument/2006/relationships/slide" Target="slide26.xml"/><Relationship Id="rId2" Type="http://schemas.openxmlformats.org/officeDocument/2006/relationships/slide" Target="slide29.xml"/><Relationship Id="rId16" Type="http://schemas.openxmlformats.org/officeDocument/2006/relationships/slide" Target="slide16.xml"/><Relationship Id="rId20" Type="http://schemas.openxmlformats.org/officeDocument/2006/relationships/slide" Target="slide20.xml"/><Relationship Id="rId1" Type="http://schemas.openxmlformats.org/officeDocument/2006/relationships/slideLayout" Target="../slideLayouts/slideLayout6.xml"/><Relationship Id="rId6" Type="http://schemas.openxmlformats.org/officeDocument/2006/relationships/slide" Target="slide6.xml"/><Relationship Id="rId11" Type="http://schemas.openxmlformats.org/officeDocument/2006/relationships/slide" Target="slide11.xml"/><Relationship Id="rId24" Type="http://schemas.openxmlformats.org/officeDocument/2006/relationships/slide" Target="slide27.xml"/><Relationship Id="rId5" Type="http://schemas.openxmlformats.org/officeDocument/2006/relationships/slide" Target="slide5.xml"/><Relationship Id="rId15" Type="http://schemas.openxmlformats.org/officeDocument/2006/relationships/slide" Target="slide15.xml"/><Relationship Id="rId23" Type="http://schemas.openxmlformats.org/officeDocument/2006/relationships/slide" Target="slide24.xml"/><Relationship Id="rId10" Type="http://schemas.openxmlformats.org/officeDocument/2006/relationships/slide" Target="slide10.xml"/><Relationship Id="rId19" Type="http://schemas.openxmlformats.org/officeDocument/2006/relationships/slide" Target="slide19.xml"/><Relationship Id="rId4" Type="http://schemas.openxmlformats.org/officeDocument/2006/relationships/slide" Target="slide2.xml"/><Relationship Id="rId9" Type="http://schemas.openxmlformats.org/officeDocument/2006/relationships/slide" Target="slide9.xml"/><Relationship Id="rId14" Type="http://schemas.openxmlformats.org/officeDocument/2006/relationships/slide" Target="slide14.xml"/><Relationship Id="rId22" Type="http://schemas.openxmlformats.org/officeDocument/2006/relationships/slide" Target="slide23.xml"/></Relationships>
</file>

<file path=ppt/slides/_rels/slide1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hscb.event-booking.org.uk/events-list"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nhs.uk/mental-health/conditions/borderline-personality-disorder/overview/" TargetMode="External"/><Relationship Id="rId2" Type="http://schemas.openxmlformats.org/officeDocument/2006/relationships/hyperlink" Target="https://www.nhs.uk/mental-health/conditions/personality-disorder/" TargetMode="External"/><Relationship Id="rId1" Type="http://schemas.openxmlformats.org/officeDocument/2006/relationships/slideLayout" Target="../slideLayouts/slideLayout6.xml"/><Relationship Id="rId4" Type="http://schemas.openxmlformats.org/officeDocument/2006/relationships/hyperlink" Target="https://hscb.event-booking.org.uk/"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www.edgetraining.org.uk/directors/aasya-f-mughal-"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saeb.org.uk/safeguarding-adults-reviews/published-sars/" TargetMode="External"/><Relationship Id="rId2" Type="http://schemas.openxmlformats.org/officeDocument/2006/relationships/hyperlink" Target="https://www.saeb.org.uk/wp-content/uploads/2022/11/SAEB-Safeguarding-Adults-Reviews-SAR-Joan-Overview-Report.pdf" TargetMode="External"/><Relationship Id="rId1" Type="http://schemas.openxmlformats.org/officeDocument/2006/relationships/slideLayout" Target="../slideLayouts/slideLayout6.xml"/><Relationship Id="rId6" Type="http://schemas.openxmlformats.org/officeDocument/2006/relationships/hyperlink" Target="https://hscb.event-booking.org.uk/" TargetMode="External"/><Relationship Id="rId5" Type="http://schemas.openxmlformats.org/officeDocument/2006/relationships/hyperlink" Target="https://preview-hcc.cloud.contensis.com/services/adult-social-services/report-a-concern-about-an-adult/hertfordshire-safeguarding-adults-board/hsab-and-hscp-training-and-resources.aspx" TargetMode="External"/><Relationship Id="rId4" Type="http://schemas.openxmlformats.org/officeDocument/2006/relationships/hyperlink" Target="https://preview-hcc.cloud.contensis.com/media-library/documents/adult-social-services/herts-safeguarding-adults-board/learning-bulletin/learning-bulletin-joan-jan-2023.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hscpcourses@herfordshire.gov.uk"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mailto:hscpcourses@hertfordshire.gov.uk"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March 2023</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817877"/>
            <a:ext cx="12192000" cy="225016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Arial" panose="020B0604020202020204" pitchFamily="34" charset="0"/>
                <a:cs typeface="Arial" panose="020B0604020202020204" pitchFamily="34" charset="0"/>
              </a:rPr>
              <a:t>All our training courses are now via a live webinar, using </a:t>
            </a:r>
          </a:p>
          <a:p>
            <a:pPr algn="ctr"/>
            <a:r>
              <a:rPr lang="en-GB" sz="3200" b="1" dirty="0">
                <a:solidFill>
                  <a:schemeClr val="tx1"/>
                </a:solidFill>
                <a:latin typeface="Arial" panose="020B0604020202020204" pitchFamily="34" charset="0"/>
                <a:cs typeface="Arial" panose="020B0604020202020204" pitchFamily="34" charset="0"/>
              </a:rPr>
              <a:t>MS Teams </a:t>
            </a:r>
            <a:endParaRPr lang="en-GB" sz="2400" b="1" dirty="0">
              <a:solidFill>
                <a:schemeClr val="tx1"/>
              </a:solidFill>
              <a:latin typeface="Arial" panose="020B0604020202020204" pitchFamily="34" charset="0"/>
              <a:cs typeface="Arial" panose="020B0604020202020204" pitchFamily="34" charset="0"/>
            </a:endParaRPr>
          </a:p>
          <a:p>
            <a:pPr algn="ctr"/>
            <a:r>
              <a:rPr lang="en-GB" sz="1400" b="1" dirty="0">
                <a:solidFill>
                  <a:schemeClr val="tx1"/>
                </a:solidFill>
                <a:latin typeface="Arial" panose="020B0604020202020204" pitchFamily="34" charset="0"/>
                <a:cs typeface="Arial" panose="020B0604020202020204" pitchFamily="34" charset="0"/>
              </a:rPr>
              <a:t>(</a:t>
            </a:r>
            <a:r>
              <a:rPr lang="en-GB" sz="1400" b="1" dirty="0">
                <a:solidFill>
                  <a:schemeClr val="tx1"/>
                </a:solidFill>
                <a:latin typeface="Arial" panose="020B0604020202020204" pitchFamily="34" charset="0"/>
                <a:cs typeface="Arial" panose="020B0604020202020204" pitchFamily="34" charset="0"/>
                <a:hlinkClick r:id="rId2" action="ppaction://hlinksldjump">
                  <a:extLst>
                    <a:ext uri="{A12FA001-AC4F-418D-AE19-62706E023703}">
                      <ahyp:hlinkClr xmlns:ahyp="http://schemas.microsoft.com/office/drawing/2018/hyperlinkcolor" val="tx"/>
                    </a:ext>
                  </a:extLst>
                </a:hlinkClick>
              </a:rPr>
              <a:t>Guidance/advice </a:t>
            </a:r>
            <a:r>
              <a:rPr lang="en-GB" sz="1400" b="1" dirty="0">
                <a:solidFill>
                  <a:schemeClr val="tx1"/>
                </a:solidFill>
                <a:latin typeface="Arial" panose="020B0604020202020204" pitchFamily="34" charset="0"/>
                <a:cs typeface="Arial" panose="020B0604020202020204" pitchFamily="34" charset="0"/>
              </a:rPr>
              <a:t>on using MS Teams)  </a:t>
            </a:r>
            <a:endParaRPr lang="en-GB" sz="2000" b="1" dirty="0">
              <a:solidFill>
                <a:schemeClr val="tx1"/>
              </a:solidFill>
              <a:latin typeface="Arial" panose="020B0604020202020204" pitchFamily="34" charset="0"/>
              <a:cs typeface="Arial" panose="020B0604020202020204" pitchFamily="34" charset="0"/>
            </a:endParaRPr>
          </a:p>
          <a:p>
            <a:pPr algn="ctr"/>
            <a:r>
              <a:rPr lang="en-GB" sz="2400" b="1" dirty="0">
                <a:solidFill>
                  <a:schemeClr val="tx1"/>
                </a:solidFill>
                <a:latin typeface="Arial" panose="020B0604020202020204" pitchFamily="34" charset="0"/>
                <a:cs typeface="Arial" panose="020B0604020202020204" pitchFamily="34" charset="0"/>
              </a:rPr>
              <a:t>Join us for live webinars and learn about the latest safeguarding practice. </a:t>
            </a:r>
          </a:p>
          <a:p>
            <a:pPr algn="ctr"/>
            <a:r>
              <a:rPr lang="en-GB" sz="1600" b="1" dirty="0">
                <a:solidFill>
                  <a:schemeClr val="tx1"/>
                </a:solidFill>
                <a:latin typeface="Arial" panose="020B0604020202020204" pitchFamily="34" charset="0"/>
                <a:cs typeface="Arial" panose="020B0604020202020204" pitchFamily="34" charset="0"/>
                <a:hlinkClick r:id="rId2"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4068045"/>
            <a:ext cx="11384192" cy="15173385"/>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pPr algn="ctr"/>
            <a:r>
              <a:rPr lang="en-GB" sz="2400" b="1" dirty="0">
                <a:latin typeface="Arial" panose="020B0604020202020204" pitchFamily="34" charset="0"/>
                <a:cs typeface="Arial" panose="020B0604020202020204" pitchFamily="34" charset="0"/>
              </a:rPr>
              <a:t>Click on course name for further details and booking</a:t>
            </a:r>
          </a:p>
          <a:p>
            <a:r>
              <a:rPr lang="en-GB" sz="3200" b="1" dirty="0">
                <a:latin typeface="Arial" panose="020B0604020202020204" pitchFamily="34" charset="0"/>
                <a:cs typeface="Arial" panose="020B0604020202020204" pitchFamily="34" charset="0"/>
              </a:rPr>
              <a:t>Children</a:t>
            </a:r>
            <a:endParaRPr lang="en-GB" sz="2000" dirty="0">
              <a:solidFill>
                <a:srgbClr val="00B05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endParaRPr>
          </a:p>
          <a:p>
            <a:pPr marL="457200" indent="-457200">
              <a:buFont typeface="Arial" panose="020B0604020202020204" pitchFamily="34" charset="0"/>
              <a:buChar char="•"/>
            </a:pPr>
            <a:r>
              <a:rPr lang="en-GB" sz="2000"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LEARNING HUBS – Working with Fathers and Carers </a:t>
            </a:r>
            <a:r>
              <a:rPr lang="en-GB" sz="2000" b="1" dirty="0">
                <a:solidFill>
                  <a:srgbClr val="FF000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NEW</a:t>
            </a:r>
            <a:endParaRPr lang="en-GB" sz="2000"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Brook Traffic Light Tool Training </a:t>
            </a: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Child Sexual Exploitation Prevention, Protection &amp; Investigation</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Physical Abuse in Children (previously the ‘Bruising Lite Bite’)</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Child Protection Conference Training</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Disguised Compliance &amp; Avoidant Families</a:t>
            </a: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The Trio of Risk </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Emotional Wellbeing and Coping Strategies </a:t>
            </a:r>
            <a:r>
              <a:rPr lang="en-GB" sz="2000" dirty="0">
                <a:solidFill>
                  <a:srgbClr val="FF0000"/>
                </a:solidFill>
                <a:latin typeface="Arial" panose="020B0604020202020204" pitchFamily="34" charset="0"/>
                <a:cs typeface="Arial" panose="020B0604020202020204" pitchFamily="34" charset="0"/>
              </a:rPr>
              <a:t>NEW DATES ADDED</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Prevention Course) </a:t>
            </a:r>
            <a:r>
              <a:rPr lang="en-GB" sz="2000" dirty="0">
                <a:solidFill>
                  <a:srgbClr val="FF0000"/>
                </a:solidFill>
                <a:latin typeface="Arial" panose="020B0604020202020204" pitchFamily="34" charset="0"/>
                <a:cs typeface="Arial" panose="020B0604020202020204" pitchFamily="34" charset="0"/>
              </a:rPr>
              <a:t>NEW DATES ADDED</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How to have conversations with Adolescents about Mental Health </a:t>
            </a:r>
            <a:r>
              <a:rPr lang="en-GB" sz="2000" dirty="0">
                <a:solidFill>
                  <a:srgbClr val="FF0000"/>
                </a:solidFill>
                <a:latin typeface="Arial" panose="020B0604020202020204" pitchFamily="34" charset="0"/>
                <a:cs typeface="Arial" panose="020B0604020202020204" pitchFamily="34" charset="0"/>
              </a:rPr>
              <a:t>NEW DATES ADDED </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Voice of the Child </a:t>
            </a:r>
            <a:r>
              <a:rPr lang="en-GB" sz="2000" dirty="0">
                <a:solidFill>
                  <a:srgbClr val="FF0000"/>
                </a:solidFill>
                <a:latin typeface="Arial" panose="020B0604020202020204" pitchFamily="34" charset="0"/>
                <a:cs typeface="Arial" panose="020B0604020202020204" pitchFamily="34" charset="0"/>
              </a:rPr>
              <a:t>NEW DATES ADDED </a:t>
            </a: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Contextual Safeguarding </a:t>
            </a:r>
            <a:endParaRPr lang="en-GB" sz="20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Eating Disorders in Children and Young People </a:t>
            </a:r>
            <a:r>
              <a:rPr lang="en-GB" sz="2000" dirty="0">
                <a:solidFill>
                  <a:srgbClr val="FF0000"/>
                </a:solidFill>
                <a:latin typeface="Arial" panose="020B0604020202020204" pitchFamily="34" charset="0"/>
                <a:cs typeface="Arial" panose="020B0604020202020204" pitchFamily="34" charset="0"/>
              </a:rPr>
              <a:t>NEW DATES ADDED</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Self Harm in Children and Young People </a:t>
            </a:r>
            <a:endParaRPr lang="en-GB" sz="20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Anxiety in Children and Young People </a:t>
            </a:r>
            <a:endParaRPr lang="en-GB" sz="20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sz="2000" dirty="0">
                <a:solidFill>
                  <a:srgbClr val="00B050"/>
                </a:solidFill>
                <a:latin typeface="Arial" panose="020B0604020202020204" pitchFamily="34" charset="0"/>
                <a:cs typeface="Arial" panose="020B0604020202020204" pitchFamily="34" charset="0"/>
              </a:rPr>
              <a:t> </a:t>
            </a:r>
            <a:r>
              <a:rPr lang="en-GB" sz="2000" b="1" dirty="0">
                <a:solidFill>
                  <a:srgbClr val="00B050"/>
                </a:solidFill>
                <a:latin typeface="Arial" panose="020B0604020202020204" pitchFamily="34" charset="0"/>
                <a:cs typeface="Arial" panose="020B0604020202020204" pitchFamily="34" charset="0"/>
              </a:rPr>
              <a:t>NEW</a:t>
            </a:r>
            <a:endParaRPr lang="en-GB" sz="2000" dirty="0">
              <a:solidFill>
                <a:srgbClr val="00B050"/>
              </a:solidFill>
              <a:latin typeface="Arial" panose="020B0604020202020204" pitchFamily="34" charset="0"/>
              <a:cs typeface="Arial" panose="020B0604020202020204" pitchFamily="34" charset="0"/>
            </a:endParaRPr>
          </a:p>
          <a:p>
            <a:endParaRPr lang="en-GB" sz="2000" dirty="0">
              <a:solidFill>
                <a:srgbClr val="FF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sz="2000" dirty="0">
                <a:solidFill>
                  <a:srgbClr val="A8000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HSAB Multi-Agency Safeguarding Adults Awareness</a:t>
            </a:r>
            <a:endParaRPr lang="en-GB" sz="2000" dirty="0">
              <a:solidFill>
                <a:srgbClr val="A8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solidFill>
                  <a:srgbClr val="A8000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HSAB Professional Curiosity and Difficult Conversations</a:t>
            </a:r>
            <a:endParaRPr lang="en-GB" sz="2000"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A80000"/>
                </a:solidFill>
                <a:latin typeface="Arial" panose="020B0604020202020204" pitchFamily="34" charset="0"/>
                <a:cs typeface="Arial" panose="020B0604020202020204" pitchFamily="34" charset="0"/>
              </a:rPr>
              <a:t>  </a:t>
            </a:r>
            <a:r>
              <a:rPr lang="en-GB" sz="2000" dirty="0">
                <a:solidFill>
                  <a:srgbClr val="C0000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Recorded webinars available to watch on demand</a:t>
            </a:r>
            <a:endParaRPr lang="en-GB" sz="2000"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C00000"/>
                </a:solidFill>
                <a:latin typeface="Arial" panose="020B0604020202020204" pitchFamily="34" charset="0"/>
                <a:cs typeface="Arial" panose="020B0604020202020204" pitchFamily="34" charset="0"/>
              </a:rPr>
              <a:t>  </a:t>
            </a:r>
            <a:r>
              <a:rPr lang="en-GB" sz="2000" dirty="0">
                <a:solidFill>
                  <a:srgbClr val="C0000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HSAB Safeguarding Forum Working with Adults with EUPD </a:t>
            </a:r>
            <a:endParaRPr lang="en-GB" sz="2000"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A80000"/>
                </a:solidFill>
                <a:latin typeface="Arial" panose="020B0604020202020204" pitchFamily="34" charset="0"/>
                <a:cs typeface="Arial" panose="020B0604020202020204" pitchFamily="34" charset="0"/>
              </a:rPr>
              <a:t>  </a:t>
            </a:r>
            <a:r>
              <a:rPr lang="en-GB" sz="2000" dirty="0">
                <a:solidFill>
                  <a:srgbClr val="C0000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HSAB Safeguarding Forum - Working with Homeless Adults </a:t>
            </a:r>
            <a:endParaRPr lang="en-GB" sz="2000"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C00000"/>
                </a:solidFill>
                <a:latin typeface="Arial" panose="020B0604020202020204" pitchFamily="34" charset="0"/>
                <a:cs typeface="Arial" panose="020B0604020202020204" pitchFamily="34" charset="0"/>
              </a:rPr>
              <a:t>  </a:t>
            </a:r>
            <a:r>
              <a:rPr lang="en-GB" sz="2000" dirty="0">
                <a:solidFill>
                  <a:srgbClr val="C0000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HSAB Safeguarding Forum – Safeguarding and MCA 2005</a:t>
            </a:r>
            <a:endParaRPr lang="en-GB" sz="2000"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C00000"/>
                </a:solidFill>
                <a:latin typeface="Arial" panose="020B0604020202020204" pitchFamily="34" charset="0"/>
                <a:cs typeface="Arial" panose="020B0604020202020204" pitchFamily="34" charset="0"/>
              </a:rPr>
              <a:t>  </a:t>
            </a:r>
            <a:r>
              <a:rPr lang="en-GB" sz="2000" dirty="0">
                <a:solidFill>
                  <a:srgbClr val="C0000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HSAB Safeguarding Forum – Safeguarding Adult Review – Joan </a:t>
            </a:r>
            <a:endParaRPr lang="en-GB" sz="2000" dirty="0">
              <a:solidFill>
                <a:srgbClr val="C0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Joint Children &amp; Adults </a:t>
            </a:r>
            <a:endParaRPr lang="en-GB"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 Course) </a:t>
            </a:r>
            <a:r>
              <a:rPr lang="en-GB" sz="2000" dirty="0">
                <a:latin typeface="Arial" panose="020B0604020202020204" pitchFamily="34" charset="0"/>
                <a:cs typeface="Arial" panose="020B0604020202020204" pitchFamily="34" charset="0"/>
              </a:rPr>
              <a:t>9yrs to 20yrs</a:t>
            </a:r>
          </a:p>
          <a:p>
            <a:endParaRPr lang="en-GB" sz="2000" b="1" dirty="0">
              <a:latin typeface="Arial" panose="020B0604020202020204" pitchFamily="34" charset="0"/>
              <a:cs typeface="Arial" panose="020B0604020202020204" pitchFamily="34" charset="0"/>
            </a:endParaRPr>
          </a:p>
          <a:p>
            <a:endParaRPr lang="en-GB" sz="3200" b="1" dirty="0">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b="1" dirty="0">
              <a:solidFill>
                <a:srgbClr val="FF0000"/>
              </a:solidFill>
              <a:latin typeface="Arial" panose="020B0604020202020204" pitchFamily="34"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1393404394"/>
              </p:ext>
            </p:extLst>
          </p:nvPr>
        </p:nvGraphicFramePr>
        <p:xfrm>
          <a:off x="2162628" y="1095342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 May 2023 10am</a:t>
                      </a:r>
                    </a:p>
                  </a:txBody>
                  <a:tcPr/>
                </a:tc>
                <a:tc>
                  <a:txBody>
                    <a:bodyPr/>
                    <a:lstStyle/>
                    <a:p>
                      <a:r>
                        <a:rPr lang="en-GB" dirty="0"/>
                        <a:t>Places available </a:t>
                      </a:r>
                    </a:p>
                  </a:txBody>
                  <a:tcPr/>
                </a:tc>
                <a:extLst>
                  <a:ext uri="{0D108BD9-81ED-4DB2-BD59-A6C34878D82A}">
                    <a16:rowId xmlns:a16="http://schemas.microsoft.com/office/drawing/2014/main" val="789861869"/>
                  </a:ext>
                </a:extLst>
              </a:tr>
              <a:tr h="370840">
                <a:tc>
                  <a:txBody>
                    <a:bodyPr/>
                    <a:lstStyle/>
                    <a:p>
                      <a:r>
                        <a:rPr lang="en-GB" dirty="0"/>
                        <a:t>19 July 2023 1pm</a:t>
                      </a:r>
                    </a:p>
                  </a:txBody>
                  <a:tcPr/>
                </a:tc>
                <a:tc>
                  <a:txBody>
                    <a:bodyPr/>
                    <a:lstStyle/>
                    <a:p>
                      <a:r>
                        <a:rPr lang="en-GB" dirty="0"/>
                        <a:t>Places available </a:t>
                      </a:r>
                    </a:p>
                  </a:txBody>
                  <a:tcPr/>
                </a:tc>
                <a:extLst>
                  <a:ext uri="{0D108BD9-81ED-4DB2-BD59-A6C34878D82A}">
                    <a16:rowId xmlns:a16="http://schemas.microsoft.com/office/drawing/2014/main" val="2212695268"/>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9879628"/>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1368603629"/>
              </p:ext>
            </p:extLst>
          </p:nvPr>
        </p:nvGraphicFramePr>
        <p:xfrm>
          <a:off x="2032000" y="1278262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02067129"/>
                    </a:ext>
                  </a:extLst>
                </a:gridCol>
                <a:gridCol w="40640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13 June 2023 9:30am</a:t>
                      </a:r>
                    </a:p>
                  </a:txBody>
                  <a:tcPr/>
                </a:tc>
                <a:tc>
                  <a:txBody>
                    <a:bodyPr/>
                    <a:lstStyle/>
                    <a:p>
                      <a:r>
                        <a:rPr lang="en-GB" dirty="0"/>
                        <a:t>Places available</a:t>
                      </a:r>
                    </a:p>
                  </a:txBody>
                  <a:tcPr/>
                </a:tc>
                <a:extLst>
                  <a:ext uri="{0D108BD9-81ED-4DB2-BD59-A6C34878D82A}">
                    <a16:rowId xmlns:a16="http://schemas.microsoft.com/office/drawing/2014/main" val="1990684762"/>
                  </a:ext>
                </a:extLst>
              </a:tr>
              <a:tr h="370840">
                <a:tc>
                  <a:txBody>
                    <a:bodyPr/>
                    <a:lstStyle/>
                    <a:p>
                      <a:r>
                        <a:rPr lang="en-GB" dirty="0"/>
                        <a:t>17 October 2023 1:30pm</a:t>
                      </a:r>
                    </a:p>
                  </a:txBody>
                  <a:tcPr/>
                </a:tc>
                <a:tc>
                  <a:txBody>
                    <a:bodyPr/>
                    <a:lstStyle/>
                    <a:p>
                      <a:r>
                        <a:rPr lang="en-GB" dirty="0"/>
                        <a:t>Places available </a:t>
                      </a:r>
                    </a:p>
                  </a:txBody>
                  <a:tcPr/>
                </a:tc>
                <a:extLst>
                  <a:ext uri="{0D108BD9-81ED-4DB2-BD59-A6C34878D82A}">
                    <a16:rowId xmlns:a16="http://schemas.microsoft.com/office/drawing/2014/main" val="97076563"/>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575542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Two 3hr sessions available; one starting at 10am and the second starting at 13:30pm, via MS Teams (equivalent to a half day training session)</a:t>
            </a:r>
          </a:p>
          <a:p>
            <a:r>
              <a:rPr lang="en-GB" sz="1400" b="1" dirty="0">
                <a:latin typeface="Arial" panose="020B0604020202020204" pitchFamily="34" charset="0"/>
                <a:cs typeface="Arial" panose="020B0604020202020204" pitchFamily="34" charset="0"/>
              </a:rPr>
              <a:t>Target audience</a:t>
            </a:r>
            <a:r>
              <a:rPr lang="en-GB" sz="14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Practitioners from all agencies working with Families and Young People</a:t>
            </a:r>
            <a:endParaRPr lang="en-GB" sz="14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Aim of the Course</a:t>
            </a:r>
            <a:r>
              <a:rPr lang="en-GB" sz="14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sz="14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626230889"/>
              </p:ext>
            </p:extLst>
          </p:nvPr>
        </p:nvGraphicFramePr>
        <p:xfrm>
          <a:off x="1915886" y="8806868"/>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27 April 2023 10am</a:t>
                      </a:r>
                    </a:p>
                  </a:txBody>
                  <a:tcPr/>
                </a:tc>
                <a:tc>
                  <a:txBody>
                    <a:bodyPr/>
                    <a:lstStyle/>
                    <a:p>
                      <a:r>
                        <a:rPr lang="en-GB" dirty="0"/>
                        <a:t>FULLY BOOKED </a:t>
                      </a:r>
                    </a:p>
                  </a:txBody>
                  <a:tcPr/>
                </a:tc>
                <a:extLst>
                  <a:ext uri="{0D108BD9-81ED-4DB2-BD59-A6C34878D82A}">
                    <a16:rowId xmlns:a16="http://schemas.microsoft.com/office/drawing/2014/main" val="1148872417"/>
                  </a:ext>
                </a:extLst>
              </a:tr>
              <a:tr h="370840">
                <a:tc>
                  <a:txBody>
                    <a:bodyPr/>
                    <a:lstStyle/>
                    <a:p>
                      <a:r>
                        <a:rPr lang="en-GB" dirty="0"/>
                        <a:t>27 April 2023 1:30pm</a:t>
                      </a:r>
                    </a:p>
                  </a:txBody>
                  <a:tcPr/>
                </a:tc>
                <a:tc>
                  <a:txBody>
                    <a:bodyPr/>
                    <a:lstStyle/>
                    <a:p>
                      <a:r>
                        <a:rPr lang="en-GB" dirty="0"/>
                        <a:t>Places available </a:t>
                      </a:r>
                    </a:p>
                  </a:txBody>
                  <a:tcPr/>
                </a:tc>
                <a:extLst>
                  <a:ext uri="{0D108BD9-81ED-4DB2-BD59-A6C34878D82A}">
                    <a16:rowId xmlns:a16="http://schemas.microsoft.com/office/drawing/2014/main" val="2422643046"/>
                  </a:ext>
                </a:extLst>
              </a:tr>
              <a:tr h="370840">
                <a:tc>
                  <a:txBody>
                    <a:bodyPr/>
                    <a:lstStyle/>
                    <a:p>
                      <a:r>
                        <a:rPr lang="en-GB" dirty="0"/>
                        <a:t>27 June 2023 9:30am</a:t>
                      </a:r>
                    </a:p>
                  </a:txBody>
                  <a:tcPr/>
                </a:tc>
                <a:tc>
                  <a:txBody>
                    <a:bodyPr/>
                    <a:lstStyle/>
                    <a:p>
                      <a:r>
                        <a:rPr lang="en-GB" dirty="0"/>
                        <a:t>Places available </a:t>
                      </a:r>
                    </a:p>
                  </a:txBody>
                  <a:tcPr/>
                </a:tc>
                <a:extLst>
                  <a:ext uri="{0D108BD9-81ED-4DB2-BD59-A6C34878D82A}">
                    <a16:rowId xmlns:a16="http://schemas.microsoft.com/office/drawing/2014/main" val="368874303"/>
                  </a:ext>
                </a:extLst>
              </a:tr>
              <a:tr h="370840">
                <a:tc>
                  <a:txBody>
                    <a:bodyPr/>
                    <a:lstStyle/>
                    <a:p>
                      <a:r>
                        <a:rPr lang="en-GB" dirty="0"/>
                        <a:t>27 June 2023 1:30pm </a:t>
                      </a:r>
                    </a:p>
                  </a:txBody>
                  <a:tcPr/>
                </a:tc>
                <a:tc>
                  <a:txBody>
                    <a:bodyPr/>
                    <a:lstStyle/>
                    <a:p>
                      <a:r>
                        <a:rPr lang="en-GB" dirty="0"/>
                        <a:t>Places available </a:t>
                      </a:r>
                    </a:p>
                  </a:txBody>
                  <a:tcPr/>
                </a:tc>
                <a:extLst>
                  <a:ext uri="{0D108BD9-81ED-4DB2-BD59-A6C34878D82A}">
                    <a16:rowId xmlns:a16="http://schemas.microsoft.com/office/drawing/2014/main" val="1118959969"/>
                  </a:ext>
                </a:extLst>
              </a:tr>
            </a:tbl>
          </a:graphicData>
        </a:graphic>
      </p:graphicFrame>
      <p:sp>
        <p:nvSpPr>
          <p:cNvPr id="14" name="Rectangle: Rounded Corners 13">
            <a:extLst>
              <a:ext uri="{FF2B5EF4-FFF2-40B4-BE49-F238E27FC236}">
                <a16:creationId xmlns:a16="http://schemas.microsoft.com/office/drawing/2014/main" id="{A42505B4-1742-40D3-91C7-0A58072B0F08}"/>
              </a:ext>
            </a:extLst>
          </p:cNvPr>
          <p:cNvSpPr/>
          <p:nvPr/>
        </p:nvSpPr>
        <p:spPr>
          <a:xfrm>
            <a:off x="830035" y="12116470"/>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276261982"/>
              </p:ext>
            </p:extLst>
          </p:nvPr>
        </p:nvGraphicFramePr>
        <p:xfrm>
          <a:off x="2057400" y="10919050"/>
          <a:ext cx="8128000" cy="1737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7 June 2023 10am to 11:30am</a:t>
                      </a:r>
                    </a:p>
                  </a:txBody>
                  <a:tcPr/>
                </a:tc>
                <a:tc>
                  <a:txBody>
                    <a:bodyPr/>
                    <a:lstStyle/>
                    <a:p>
                      <a:r>
                        <a:rPr lang="en-GB" dirty="0"/>
                        <a:t>Places available</a:t>
                      </a:r>
                    </a:p>
                  </a:txBody>
                  <a:tcPr/>
                </a:tc>
                <a:extLst>
                  <a:ext uri="{0D108BD9-81ED-4DB2-BD59-A6C34878D82A}">
                    <a16:rowId xmlns:a16="http://schemas.microsoft.com/office/drawing/2014/main" val="1965450041"/>
                  </a:ext>
                </a:extLst>
              </a:tr>
              <a:tr h="370840">
                <a:tc>
                  <a:txBody>
                    <a:bodyPr/>
                    <a:lstStyle/>
                    <a:p>
                      <a:r>
                        <a:rPr lang="en-GB" dirty="0"/>
                        <a:t>7 December 2023 1:30pm to 3pm</a:t>
                      </a:r>
                    </a:p>
                  </a:txBody>
                  <a:tcPr/>
                </a:tc>
                <a:tc>
                  <a:txBody>
                    <a:bodyPr/>
                    <a:lstStyle/>
                    <a:p>
                      <a:r>
                        <a:rPr lang="en-GB" dirty="0"/>
                        <a:t>Places available </a:t>
                      </a:r>
                    </a:p>
                  </a:txBody>
                  <a:tcPr/>
                </a:tc>
                <a:extLst>
                  <a:ext uri="{0D108BD9-81ED-4DB2-BD59-A6C34878D82A}">
                    <a16:rowId xmlns:a16="http://schemas.microsoft.com/office/drawing/2014/main" val="1452614826"/>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843925934"/>
              </p:ext>
            </p:extLst>
          </p:nvPr>
        </p:nvGraphicFramePr>
        <p:xfrm>
          <a:off x="2032000" y="113802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April 2023 10am to 2:30pm </a:t>
                      </a:r>
                    </a:p>
                  </a:txBody>
                  <a:tcPr/>
                </a:tc>
                <a:tc>
                  <a:txBody>
                    <a:bodyPr/>
                    <a:lstStyle/>
                    <a:p>
                      <a:r>
                        <a:rPr lang="en-GB" dirty="0"/>
                        <a:t>Places available </a:t>
                      </a:r>
                    </a:p>
                  </a:txBody>
                  <a:tcPr/>
                </a:tc>
                <a:extLst>
                  <a:ext uri="{0D108BD9-81ED-4DB2-BD59-A6C34878D82A}">
                    <a16:rowId xmlns:a16="http://schemas.microsoft.com/office/drawing/2014/main" val="1001787009"/>
                  </a:ext>
                </a:extLst>
              </a:tr>
              <a:tr h="370840">
                <a:tc>
                  <a:txBody>
                    <a:bodyPr/>
                    <a:lstStyle/>
                    <a:p>
                      <a:r>
                        <a:rPr lang="en-GB" dirty="0"/>
                        <a:t>20 Oct 2023 10am to 2:30pm</a:t>
                      </a:r>
                    </a:p>
                  </a:txBody>
                  <a:tcPr/>
                </a:tc>
                <a:tc>
                  <a:txBody>
                    <a:bodyPr/>
                    <a:lstStyle/>
                    <a:p>
                      <a:r>
                        <a:rPr lang="en-GB" dirty="0"/>
                        <a:t>Places available </a:t>
                      </a:r>
                    </a:p>
                  </a:txBody>
                  <a:tcPr/>
                </a:tc>
                <a:extLst>
                  <a:ext uri="{0D108BD9-81ED-4DB2-BD59-A6C34878D82A}">
                    <a16:rowId xmlns:a16="http://schemas.microsoft.com/office/drawing/2014/main" val="88240692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2960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9941183"/>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How to have conversations with Adolescents about Mental Health</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a:t>
            </a:r>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In this workshop we discuss mental health stigma, how adolescence is perceived and how to navigate interpersonal interactions in a way that promotes emotional wellbeing. This will be done in the context of the types of changes adolescents experience socially, psychologically and biologically. Content centred on how to improve resilience and communication will explore the benefits of talking openly, developing a support network, managing expectations and what to do if a conversation around mental health has not gone as planned. Attendees will receive a signposting guide of organisations to contact if they are ever in need of external support.</a:t>
            </a:r>
          </a:p>
          <a:p>
            <a:r>
              <a:rPr lang="en-GB" sz="2400" dirty="0">
                <a:latin typeface="Arial" panose="020B0604020202020204" pitchFamily="34" charset="0"/>
                <a:cs typeface="Arial" panose="020B0604020202020204" pitchFamily="34" charset="0"/>
              </a:rPr>
              <a:t> </a:t>
            </a:r>
          </a:p>
          <a:p>
            <a:r>
              <a:rPr lang="en-GB" sz="2400" b="1" dirty="0">
                <a:latin typeface="Arial" panose="020B0604020202020204" pitchFamily="34" charset="0"/>
                <a:cs typeface="Arial" panose="020B0604020202020204" pitchFamily="34" charset="0"/>
              </a:rPr>
              <a:t>Learning Outcomes: </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Have an increased global understanding of the adolescent experience and a broader understanding of mental health</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Feel more confident holding and/or instigating a conversation around mental health and wellbeing</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An understanding of how to foster resilience in young people</a:t>
            </a:r>
          </a:p>
          <a:p>
            <a:r>
              <a:rPr lang="en-GB" sz="2400" dirty="0">
                <a:solidFill>
                  <a:srgbClr val="2A2A2A"/>
                </a:solidFill>
                <a:effectLst/>
                <a:latin typeface="Arial" panose="020B0604020202020204" pitchFamily="34" charset="0"/>
                <a:cs typeface="Arial" panose="020B0604020202020204" pitchFamily="34" charset="0"/>
              </a:rPr>
              <a:t>.</a:t>
            </a:r>
          </a:p>
          <a:p>
            <a:endParaRPr lang="en-GB" sz="2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818756163"/>
              </p:ext>
            </p:extLst>
          </p:nvPr>
        </p:nvGraphicFramePr>
        <p:xfrm>
          <a:off x="2032000" y="1146577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June 2023 10am to 11:30am</a:t>
                      </a:r>
                    </a:p>
                  </a:txBody>
                  <a:tcPr/>
                </a:tc>
                <a:tc>
                  <a:txBody>
                    <a:bodyPr/>
                    <a:lstStyle/>
                    <a:p>
                      <a:r>
                        <a:rPr lang="en-GB" dirty="0"/>
                        <a:t>Places available </a:t>
                      </a:r>
                    </a:p>
                  </a:txBody>
                  <a:tcPr/>
                </a:tc>
                <a:extLst>
                  <a:ext uri="{0D108BD9-81ED-4DB2-BD59-A6C34878D82A}">
                    <a16:rowId xmlns:a16="http://schemas.microsoft.com/office/drawing/2014/main" val="1472972310"/>
                  </a:ext>
                </a:extLst>
              </a:tr>
              <a:tr h="370840">
                <a:tc>
                  <a:txBody>
                    <a:bodyPr/>
                    <a:lstStyle/>
                    <a:p>
                      <a:r>
                        <a:rPr lang="en-GB" dirty="0"/>
                        <a:t>14 Nov 2023 1:30pm to 3pm</a:t>
                      </a:r>
                    </a:p>
                  </a:txBody>
                  <a:tcPr/>
                </a:tc>
                <a:tc>
                  <a:txBody>
                    <a:bodyPr/>
                    <a:lstStyle/>
                    <a:p>
                      <a:r>
                        <a:rPr lang="en-GB" dirty="0"/>
                        <a:t>Places available </a:t>
                      </a:r>
                    </a:p>
                  </a:txBody>
                  <a:tcPr/>
                </a:tc>
                <a:extLst>
                  <a:ext uri="{0D108BD9-81ED-4DB2-BD59-A6C34878D82A}">
                    <a16:rowId xmlns:a16="http://schemas.microsoft.com/office/drawing/2014/main" val="2065868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6631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436712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7602081"/>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05853371"/>
              </p:ext>
            </p:extLst>
          </p:nvPr>
        </p:nvGraphicFramePr>
        <p:xfrm>
          <a:off x="2120900" y="1057008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 May 2023</a:t>
                      </a:r>
                    </a:p>
                  </a:txBody>
                  <a:tcPr/>
                </a:tc>
                <a:tc>
                  <a:txBody>
                    <a:bodyPr/>
                    <a:lstStyle/>
                    <a:p>
                      <a:r>
                        <a:rPr lang="en-GB" dirty="0"/>
                        <a:t>FULLY BOOKED </a:t>
                      </a:r>
                    </a:p>
                  </a:txBody>
                  <a:tcPr/>
                </a:tc>
                <a:extLst>
                  <a:ext uri="{0D108BD9-81ED-4DB2-BD59-A6C34878D82A}">
                    <a16:rowId xmlns:a16="http://schemas.microsoft.com/office/drawing/2014/main" val="72114065"/>
                  </a:ext>
                </a:extLst>
              </a:tr>
              <a:tr h="370840">
                <a:tc>
                  <a:txBody>
                    <a:bodyPr/>
                    <a:lstStyle/>
                    <a:p>
                      <a:r>
                        <a:rPr lang="en-GB" dirty="0"/>
                        <a:t>6 June 2023 </a:t>
                      </a:r>
                    </a:p>
                  </a:txBody>
                  <a:tcPr/>
                </a:tc>
                <a:tc>
                  <a:txBody>
                    <a:bodyPr/>
                    <a:lstStyle/>
                    <a:p>
                      <a:r>
                        <a:rPr lang="en-GB" dirty="0"/>
                        <a:t>Places available </a:t>
                      </a:r>
                    </a:p>
                  </a:txBody>
                  <a:tcPr/>
                </a:tc>
                <a:extLst>
                  <a:ext uri="{0D108BD9-81ED-4DB2-BD59-A6C34878D82A}">
                    <a16:rowId xmlns:a16="http://schemas.microsoft.com/office/drawing/2014/main" val="2219186028"/>
                  </a:ext>
                </a:extLst>
              </a:tr>
              <a:tr h="370840">
                <a:tc>
                  <a:txBody>
                    <a:bodyPr/>
                    <a:lstStyle/>
                    <a:p>
                      <a:r>
                        <a:rPr lang="en-GB" dirty="0"/>
                        <a:t>15 September 2023</a:t>
                      </a:r>
                    </a:p>
                  </a:txBody>
                  <a:tcPr/>
                </a:tc>
                <a:tc>
                  <a:txBody>
                    <a:bodyPr/>
                    <a:lstStyle/>
                    <a:p>
                      <a:r>
                        <a:rPr lang="en-GB" dirty="0"/>
                        <a:t>Places available </a:t>
                      </a:r>
                    </a:p>
                  </a:txBody>
                  <a:tcPr/>
                </a:tc>
                <a:extLst>
                  <a:ext uri="{0D108BD9-81ED-4DB2-BD59-A6C34878D82A}">
                    <a16:rowId xmlns:a16="http://schemas.microsoft.com/office/drawing/2014/main" val="239931879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594008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Contextual Safeguarding</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a:t>
            </a:r>
            <a:r>
              <a:rPr lang="en-GB" sz="2800" b="1" dirty="0" err="1">
                <a:latin typeface="Arial" panose="020B0604020202020204" pitchFamily="34" charset="0"/>
                <a:cs typeface="Arial" panose="020B0604020202020204" pitchFamily="34" charset="0"/>
              </a:rPr>
              <a:t>InTrac</a:t>
            </a:r>
            <a:r>
              <a:rPr lang="en-GB" sz="2800" b="1" dirty="0">
                <a:latin typeface="Arial" panose="020B0604020202020204" pitchFamily="34" charset="0"/>
                <a:cs typeface="Arial" panose="020B0604020202020204" pitchFamily="34" charset="0"/>
              </a:rPr>
              <a:t> </a:t>
            </a:r>
          </a:p>
          <a:p>
            <a:endParaRPr lang="en-GB" sz="28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Target audience:</a:t>
            </a:r>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b="0" dirty="0">
                <a:effectLst/>
                <a:latin typeface="Arial" panose="020B0604020202020204" pitchFamily="34" charset="0"/>
              </a:rPr>
              <a:t>This taster session will introduce participants to the concept of Contextual Safeguarding.  Participants will explore the main  drivers for adolescent behaviour, including current understanding in relation to adolescent development, the push and pull factors associated with adolescent vulnerability and the variety of contexts in which adolescents may experience harm.</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2E479AAA-55F9-8B0D-0CD3-9167590B5752}"/>
              </a:ext>
            </a:extLst>
          </p:cNvPr>
          <p:cNvSpPr/>
          <p:nvPr/>
        </p:nvSpPr>
        <p:spPr>
          <a:xfrm>
            <a:off x="2305493" y="1204323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Further schedules will be scheduled later in the year</a:t>
            </a:r>
            <a:endParaRPr lang="en-GB" dirty="0"/>
          </a:p>
          <a:p>
            <a:pPr algn="ctr"/>
            <a:endParaRPr lang="en-GB" dirty="0"/>
          </a:p>
        </p:txBody>
      </p:sp>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252739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357455491"/>
              </p:ext>
            </p:extLst>
          </p:nvPr>
        </p:nvGraphicFramePr>
        <p:xfrm>
          <a:off x="2120900" y="11799559"/>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21 April 2023 9:30 to 11:30am</a:t>
                      </a:r>
                    </a:p>
                  </a:txBody>
                  <a:tcPr/>
                </a:tc>
                <a:tc>
                  <a:txBody>
                    <a:bodyPr/>
                    <a:lstStyle/>
                    <a:p>
                      <a:r>
                        <a:rPr lang="en-GB" dirty="0"/>
                        <a:t>Places available </a:t>
                      </a:r>
                    </a:p>
                  </a:txBody>
                  <a:tcPr/>
                </a:tc>
                <a:extLst>
                  <a:ext uri="{0D108BD9-81ED-4DB2-BD59-A6C34878D82A}">
                    <a16:rowId xmlns:a16="http://schemas.microsoft.com/office/drawing/2014/main" val="72114065"/>
                  </a:ext>
                </a:extLst>
              </a:tr>
              <a:tr h="370840">
                <a:tc>
                  <a:txBody>
                    <a:bodyPr/>
                    <a:lstStyle/>
                    <a:p>
                      <a:r>
                        <a:rPr lang="en-GB" dirty="0"/>
                        <a:t>26 Sept 2023 9:30 to 11:30am</a:t>
                      </a:r>
                    </a:p>
                  </a:txBody>
                  <a:tcPr/>
                </a:tc>
                <a:tc>
                  <a:txBody>
                    <a:bodyPr/>
                    <a:lstStyle/>
                    <a:p>
                      <a:r>
                        <a:rPr lang="en-GB" dirty="0"/>
                        <a:t>Places available </a:t>
                      </a:r>
                    </a:p>
                  </a:txBody>
                  <a:tcPr/>
                </a:tc>
                <a:extLst>
                  <a:ext uri="{0D108BD9-81ED-4DB2-BD59-A6C34878D82A}">
                    <a16:rowId xmlns:a16="http://schemas.microsoft.com/office/drawing/2014/main" val="1070158841"/>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9175428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576192962"/>
              </p:ext>
            </p:extLst>
          </p:nvPr>
        </p:nvGraphicFramePr>
        <p:xfrm>
          <a:off x="2120900" y="1179955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March 2023 1:30pm </a:t>
                      </a:r>
                    </a:p>
                  </a:txBody>
                  <a:tcPr/>
                </a:tc>
                <a:tc>
                  <a:txBody>
                    <a:bodyPr/>
                    <a:lstStyle/>
                    <a:p>
                      <a:r>
                        <a:rPr lang="en-GB" dirty="0"/>
                        <a:t>Places available </a:t>
                      </a:r>
                    </a:p>
                  </a:txBody>
                  <a:tcPr/>
                </a:tc>
                <a:extLst>
                  <a:ext uri="{0D108BD9-81ED-4DB2-BD59-A6C34878D82A}">
                    <a16:rowId xmlns:a16="http://schemas.microsoft.com/office/drawing/2014/main" val="72114065"/>
                  </a:ext>
                </a:extLst>
              </a:tr>
              <a:tr h="370840">
                <a:tc>
                  <a:txBody>
                    <a:bodyPr/>
                    <a:lstStyle/>
                    <a:p>
                      <a:r>
                        <a:rPr lang="en-GB" dirty="0"/>
                        <a:t>2 May 2023 2:30pm</a:t>
                      </a:r>
                    </a:p>
                  </a:txBody>
                  <a:tcPr/>
                </a:tc>
                <a:tc>
                  <a:txBody>
                    <a:bodyPr/>
                    <a:lstStyle/>
                    <a:p>
                      <a:r>
                        <a:rPr lang="en-GB" dirty="0"/>
                        <a:t>Places available </a:t>
                      </a:r>
                    </a:p>
                  </a:txBody>
                  <a:tcPr/>
                </a:tc>
                <a:extLst>
                  <a:ext uri="{0D108BD9-81ED-4DB2-BD59-A6C34878D82A}">
                    <a16:rowId xmlns:a16="http://schemas.microsoft.com/office/drawing/2014/main" val="331186888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2665798"/>
            <a:ext cx="10947400" cy="7232749"/>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LEARNING HUBS</a:t>
            </a:r>
          </a:p>
          <a:p>
            <a:r>
              <a:rPr lang="en-GB" sz="2800" b="1" dirty="0">
                <a:latin typeface="Arial" panose="020B0604020202020204" pitchFamily="34" charset="0"/>
                <a:cs typeface="Arial" panose="020B0604020202020204" pitchFamily="34" charset="0"/>
              </a:rPr>
              <a:t>Working with Fathers and Carers </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Fatherhood Institute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All professionals working with children and families :</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pPr algn="l"/>
            <a:r>
              <a:rPr lang="en-GB" sz="1400" b="0" i="0" dirty="0">
                <a:solidFill>
                  <a:srgbClr val="2A2A2A"/>
                </a:solidFill>
                <a:effectLst/>
                <a:latin typeface="Arial" panose="020B0604020202020204" pitchFamily="34" charset="0"/>
              </a:rPr>
              <a:t>What fathers do (or don’t do), matters to children.</a:t>
            </a:r>
          </a:p>
          <a:p>
            <a:pPr algn="l"/>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Fathers have a huge impact on their child’s development, attainment and education, whether or not they know it, and services are well placed to ensure this is a positive legacy, yet father-engagement in children and family services still remains ‘ad-hoc’, with many fathers missing out on the support available.</a:t>
            </a:r>
          </a:p>
          <a:p>
            <a:pPr algn="l"/>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This seminar looks at the role fathers play in their child’s development, how to help them to explore involved fatherhood and why this is sometimes overlooked in service provision.  Participants will explore latest research and evidence base and develop strategies to engage with fathers in their day-to-day work.</a:t>
            </a:r>
          </a:p>
          <a:p>
            <a:pPr algn="l"/>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The session will include:</a:t>
            </a:r>
          </a:p>
          <a:p>
            <a:pPr marL="285750" indent="-285750" algn="l">
              <a:buFont typeface="Arial" panose="020B0604020202020204" pitchFamily="34" charset="0"/>
              <a:buChar char="•"/>
            </a:pPr>
            <a:r>
              <a:rPr lang="en-GB" sz="1400" b="0" i="0" dirty="0">
                <a:solidFill>
                  <a:srgbClr val="2A2A2A"/>
                </a:solidFill>
                <a:effectLst/>
                <a:latin typeface="Arial" panose="020B0604020202020204" pitchFamily="34" charset="0"/>
              </a:rPr>
              <a:t>Exploration of the framing of fatherhood, including stereotypes, beliefs, assumptions, and embedded practice</a:t>
            </a:r>
          </a:p>
          <a:p>
            <a:pPr marL="285750" indent="-285750" algn="l">
              <a:buFont typeface="Arial" panose="020B0604020202020204" pitchFamily="34" charset="0"/>
              <a:buChar char="•"/>
            </a:pPr>
            <a:r>
              <a:rPr lang="en-GB" sz="1400" b="0" i="0" dirty="0">
                <a:solidFill>
                  <a:srgbClr val="2A2A2A"/>
                </a:solidFill>
                <a:effectLst/>
                <a:latin typeface="Arial" panose="020B0604020202020204" pitchFamily="34" charset="0"/>
              </a:rPr>
              <a:t>The evidence on Fathers impact on children, on mothers and how fatherhood impacts on men themselves, including mental health, hormonal shifts, aspirations, and experiences of accessing services.</a:t>
            </a:r>
          </a:p>
          <a:p>
            <a:pPr marL="285750" indent="-285750" algn="l">
              <a:buFont typeface="Arial" panose="020B0604020202020204" pitchFamily="34" charset="0"/>
              <a:buChar char="•"/>
            </a:pPr>
            <a:r>
              <a:rPr lang="en-GB" sz="1400" b="0" i="0" dirty="0">
                <a:solidFill>
                  <a:srgbClr val="2A2A2A"/>
                </a:solidFill>
                <a:effectLst/>
                <a:latin typeface="Arial" panose="020B0604020202020204" pitchFamily="34" charset="0"/>
              </a:rPr>
              <a:t>Examine the key components of ‘Father-Inclusive’ practice, learning from case studies and seeking systematic engagement.</a:t>
            </a:r>
          </a:p>
          <a:p>
            <a:pPr marL="285750" indent="-285750" algn="l">
              <a:buFont typeface="Arial" panose="020B0604020202020204" pitchFamily="34" charset="0"/>
              <a:buChar char="•"/>
            </a:pPr>
            <a:r>
              <a:rPr lang="en-GB" sz="1400" b="0" i="0" dirty="0">
                <a:solidFill>
                  <a:srgbClr val="2A2A2A"/>
                </a:solidFill>
                <a:effectLst/>
                <a:latin typeface="Arial" panose="020B0604020202020204" pitchFamily="34" charset="0"/>
              </a:rPr>
              <a:t>Identify opportunities to identify and support fathers within your own service.</a:t>
            </a:r>
          </a:p>
          <a:p>
            <a:pPr marL="285750" indent="-285750" algn="l">
              <a:buFont typeface="Arial" panose="020B0604020202020204" pitchFamily="34" charset="0"/>
              <a:buChar char="•"/>
            </a:pPr>
            <a:endParaRPr lang="en-GB" sz="1400" dirty="0">
              <a:solidFill>
                <a:srgbClr val="2A2A2A"/>
              </a:solidFill>
              <a:latin typeface="Arial" panose="020B0604020202020204" pitchFamily="34" charset="0"/>
            </a:endParaRPr>
          </a:p>
          <a:p>
            <a:pPr algn="l"/>
            <a:r>
              <a:rPr lang="en-GB" sz="1400" b="1" i="0" dirty="0">
                <a:solidFill>
                  <a:srgbClr val="2A2A2A"/>
                </a:solidFill>
                <a:effectLst/>
                <a:latin typeface="Arial" panose="020B0604020202020204" pitchFamily="34" charset="0"/>
              </a:rPr>
              <a:t>ALL SESSIONS ARE 2.5HRS </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60035236"/>
              </p:ext>
            </p:extLst>
          </p:nvPr>
        </p:nvGraphicFramePr>
        <p:xfrm>
          <a:off x="2082800" y="10248408"/>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March 2023 2pm </a:t>
                      </a:r>
                    </a:p>
                  </a:txBody>
                  <a:tcPr/>
                </a:tc>
                <a:tc>
                  <a:txBody>
                    <a:bodyPr/>
                    <a:lstStyle/>
                    <a:p>
                      <a:r>
                        <a:rPr lang="en-GB" dirty="0"/>
                        <a:t>Places available </a:t>
                      </a:r>
                    </a:p>
                  </a:txBody>
                  <a:tcPr/>
                </a:tc>
                <a:extLst>
                  <a:ext uri="{0D108BD9-81ED-4DB2-BD59-A6C34878D82A}">
                    <a16:rowId xmlns:a16="http://schemas.microsoft.com/office/drawing/2014/main" val="4204472438"/>
                  </a:ext>
                </a:extLst>
              </a:tr>
              <a:tr h="370840">
                <a:tc>
                  <a:txBody>
                    <a:bodyPr/>
                    <a:lstStyle/>
                    <a:p>
                      <a:r>
                        <a:rPr lang="en-GB" dirty="0"/>
                        <a:t>28 March 2023 2pm</a:t>
                      </a:r>
                    </a:p>
                  </a:txBody>
                  <a:tcPr/>
                </a:tc>
                <a:tc>
                  <a:txBody>
                    <a:bodyPr/>
                    <a:lstStyle/>
                    <a:p>
                      <a:r>
                        <a:rPr lang="en-GB" dirty="0"/>
                        <a:t>Places available </a:t>
                      </a:r>
                    </a:p>
                  </a:txBody>
                  <a:tcPr/>
                </a:tc>
                <a:extLst>
                  <a:ext uri="{0D108BD9-81ED-4DB2-BD59-A6C34878D82A}">
                    <a16:rowId xmlns:a16="http://schemas.microsoft.com/office/drawing/2014/main" val="1586177137"/>
                  </a:ext>
                </a:extLst>
              </a:tr>
              <a:tr h="370840">
                <a:tc>
                  <a:txBody>
                    <a:bodyPr/>
                    <a:lstStyle/>
                    <a:p>
                      <a:r>
                        <a:rPr lang="en-GB" dirty="0"/>
                        <a:t>30 March 2023 10am</a:t>
                      </a:r>
                    </a:p>
                  </a:txBody>
                  <a:tcPr/>
                </a:tc>
                <a:tc>
                  <a:txBody>
                    <a:bodyPr/>
                    <a:lstStyle/>
                    <a:p>
                      <a:r>
                        <a:rPr lang="en-GB" dirty="0"/>
                        <a:t>Places available </a:t>
                      </a:r>
                    </a:p>
                  </a:txBody>
                  <a:tcPr/>
                </a:tc>
                <a:extLst>
                  <a:ext uri="{0D108BD9-81ED-4DB2-BD59-A6C34878D82A}">
                    <a16:rowId xmlns:a16="http://schemas.microsoft.com/office/drawing/2014/main" val="3393751909"/>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121806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25374074"/>
              </p:ext>
            </p:extLst>
          </p:nvPr>
        </p:nvGraphicFramePr>
        <p:xfrm>
          <a:off x="2120900" y="1248027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9 May 2023 9:30am</a:t>
                      </a:r>
                    </a:p>
                  </a:txBody>
                  <a:tcPr/>
                </a:tc>
                <a:tc>
                  <a:txBody>
                    <a:bodyPr/>
                    <a:lstStyle/>
                    <a:p>
                      <a:r>
                        <a:rPr lang="en-GB" dirty="0"/>
                        <a:t>Places available </a:t>
                      </a:r>
                    </a:p>
                  </a:txBody>
                  <a:tcPr/>
                </a:tc>
                <a:extLst>
                  <a:ext uri="{0D108BD9-81ED-4DB2-BD59-A6C34878D82A}">
                    <a16:rowId xmlns:a16="http://schemas.microsoft.com/office/drawing/2014/main" val="72114065"/>
                  </a:ext>
                </a:extLst>
              </a:tr>
              <a:tr h="370840">
                <a:tc>
                  <a:txBody>
                    <a:bodyPr/>
                    <a:lstStyle/>
                    <a:p>
                      <a:r>
                        <a:rPr lang="en-GB" dirty="0"/>
                        <a:t>21 Sept 2023 1:30pm</a:t>
                      </a:r>
                    </a:p>
                  </a:txBody>
                  <a:tcPr/>
                </a:tc>
                <a:tc>
                  <a:txBody>
                    <a:bodyPr/>
                    <a:lstStyle/>
                    <a:p>
                      <a:r>
                        <a:rPr lang="en-GB" dirty="0"/>
                        <a:t>Places available </a:t>
                      </a:r>
                    </a:p>
                  </a:txBody>
                  <a:tcPr/>
                </a:tc>
                <a:extLst>
                  <a:ext uri="{0D108BD9-81ED-4DB2-BD59-A6C34878D82A}">
                    <a16:rowId xmlns:a16="http://schemas.microsoft.com/office/drawing/2014/main" val="398062819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083491458"/>
              </p:ext>
            </p:extLst>
          </p:nvPr>
        </p:nvGraphicFramePr>
        <p:xfrm>
          <a:off x="2082800" y="10098446"/>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April 2023</a:t>
                      </a:r>
                    </a:p>
                  </a:txBody>
                  <a:tcPr/>
                </a:tc>
                <a:tc>
                  <a:txBody>
                    <a:bodyPr/>
                    <a:lstStyle/>
                    <a:p>
                      <a:r>
                        <a:rPr lang="en-GB" dirty="0"/>
                        <a:t>Places available </a:t>
                      </a:r>
                    </a:p>
                  </a:txBody>
                  <a:tcPr/>
                </a:tc>
                <a:extLst>
                  <a:ext uri="{0D108BD9-81ED-4DB2-BD59-A6C34878D82A}">
                    <a16:rowId xmlns:a16="http://schemas.microsoft.com/office/drawing/2014/main" val="2258974706"/>
                  </a:ext>
                </a:extLst>
              </a:tr>
              <a:tr h="370840">
                <a:tc>
                  <a:txBody>
                    <a:bodyPr/>
                    <a:lstStyle/>
                    <a:p>
                      <a:r>
                        <a:rPr lang="en-GB" dirty="0"/>
                        <a:t>6 June 2023</a:t>
                      </a:r>
                    </a:p>
                  </a:txBody>
                  <a:tcPr/>
                </a:tc>
                <a:tc>
                  <a:txBody>
                    <a:bodyPr/>
                    <a:lstStyle/>
                    <a:p>
                      <a:r>
                        <a:rPr lang="en-GB" dirty="0"/>
                        <a:t>Places available </a:t>
                      </a:r>
                    </a:p>
                  </a:txBody>
                  <a:tcPr/>
                </a:tc>
                <a:extLst>
                  <a:ext uri="{0D108BD9-81ED-4DB2-BD59-A6C34878D82A}">
                    <a16:rowId xmlns:a16="http://schemas.microsoft.com/office/drawing/2014/main" val="1773331493"/>
                  </a:ext>
                </a:extLst>
              </a:tr>
              <a:tr h="370840">
                <a:tc>
                  <a:txBody>
                    <a:bodyPr/>
                    <a:lstStyle/>
                    <a:p>
                      <a:r>
                        <a:rPr lang="en-GB" dirty="0"/>
                        <a:t>27 September 2023</a:t>
                      </a:r>
                    </a:p>
                  </a:txBody>
                  <a:tcPr/>
                </a:tc>
                <a:tc>
                  <a:txBody>
                    <a:bodyPr/>
                    <a:lstStyle/>
                    <a:p>
                      <a:r>
                        <a:rPr lang="en-GB" dirty="0"/>
                        <a:t>Places available </a:t>
                      </a:r>
                    </a:p>
                  </a:txBody>
                  <a:tcPr/>
                </a:tc>
                <a:extLst>
                  <a:ext uri="{0D108BD9-81ED-4DB2-BD59-A6C34878D82A}">
                    <a16:rowId xmlns:a16="http://schemas.microsoft.com/office/drawing/2014/main" val="809419399"/>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5909310"/>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Professional Curiosity &amp; Difficult Conversations</a:t>
            </a:r>
          </a:p>
          <a:p>
            <a:endParaRPr lang="en-GB" sz="28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r>
              <a:rPr lang="en-GB" sz="2000" b="0" i="0" dirty="0">
                <a:solidFill>
                  <a:srgbClr val="2A2A2A"/>
                </a:solidFill>
                <a:effectLst/>
                <a:latin typeface="Arial" panose="020B0604020202020204" pitchFamily="34" charset="0"/>
              </a:rPr>
              <a:t> </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To explore the concept of professional curiosity and attempt to define this in the context of safeguarding</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To consider professional skills, attitudes and behaviours required to develop more curious practice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barriers to curious practice and what can lead us to complacency</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To review learning from safeguarding adults reviews and research to improve our understanding of challenges we may face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To look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Using strength based questions and motivational interviewing approach</a:t>
            </a:r>
          </a:p>
          <a:p>
            <a:endParaRPr lang="en-GB"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All sessions are 9:30am to 12noon </a:t>
            </a: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100013456"/>
              </p:ext>
            </p:extLst>
          </p:nvPr>
        </p:nvGraphicFramePr>
        <p:xfrm>
          <a:off x="2082800" y="10098446"/>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28 March 2023</a:t>
                      </a:r>
                    </a:p>
                  </a:txBody>
                  <a:tcPr/>
                </a:tc>
                <a:tc>
                  <a:txBody>
                    <a:bodyPr/>
                    <a:lstStyle/>
                    <a:p>
                      <a:r>
                        <a:rPr lang="en-GB" dirty="0"/>
                        <a:t>FULLY BOOKED </a:t>
                      </a:r>
                    </a:p>
                  </a:txBody>
                  <a:tcPr/>
                </a:tc>
                <a:extLst>
                  <a:ext uri="{0D108BD9-81ED-4DB2-BD59-A6C34878D82A}">
                    <a16:rowId xmlns:a16="http://schemas.microsoft.com/office/drawing/2014/main" val="2790621856"/>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202093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79400" y="4318000"/>
            <a:ext cx="11716656" cy="6370975"/>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Recorded Webinars available to watch on demand</a:t>
            </a:r>
          </a:p>
          <a:p>
            <a:pPr algn="ctr"/>
            <a:endParaRPr lang="en-GB" sz="2400" b="1"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Fire Deaths – findings from safeguarding adults reviews – Mike Ward</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Safeguarding Vulnerable Dependant Drinkers – Mike Ward</a:t>
            </a:r>
          </a:p>
          <a:p>
            <a:endParaRPr lang="en-GB" sz="2400" b="1" dirty="0">
              <a:solidFill>
                <a:srgbClr val="C0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Supporting People Living with Dementia to Be Involved in Adult Safeguarding Enquiries - Dr Jeremy Dixon</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Working with People who use Alcohol Harmfully - Kate Spreadbury</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To watch please go to our </a:t>
            </a:r>
            <a:r>
              <a:rPr lang="en-GB" sz="2400" b="1"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events booking</a:t>
            </a:r>
            <a:r>
              <a:rPr lang="en-GB" sz="2400" b="1" dirty="0">
                <a:solidFill>
                  <a:schemeClr val="accent1">
                    <a:lumMod val="75000"/>
                  </a:schemeClr>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and select Webinar from the Category drop down menu on your top right. </a:t>
            </a:r>
          </a:p>
          <a:p>
            <a:endParaRPr lang="en-GB" sz="2400" b="1" dirty="0">
              <a:solidFill>
                <a:srgbClr val="C00000"/>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B1D4475-10F0-4209-92F3-C548ED8BAE10}"/>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586269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79400" y="4318000"/>
            <a:ext cx="11716656" cy="4404026"/>
          </a:xfrm>
          <a:prstGeom prst="rect">
            <a:avLst/>
          </a:prstGeom>
        </p:spPr>
        <p:txBody>
          <a:bodyPr wrap="square">
            <a:spAutoFit/>
          </a:bodyPr>
          <a:lstStyle/>
          <a:p>
            <a:pPr algn="ctr"/>
            <a:r>
              <a:rPr lang="en-GB" sz="3200" b="1" dirty="0">
                <a:solidFill>
                  <a:srgbClr val="C00000"/>
                </a:solidFill>
                <a:latin typeface="Arial" panose="020B0604020202020204" pitchFamily="34" charset="0"/>
                <a:cs typeface="Arial" panose="020B0604020202020204" pitchFamily="34" charset="0"/>
              </a:rPr>
              <a:t>Safeguarding Forum </a:t>
            </a:r>
          </a:p>
          <a:p>
            <a:endParaRPr lang="en-GB" sz="3200" b="1" dirty="0">
              <a:solidFill>
                <a:srgbClr val="C00000"/>
              </a:solidFill>
              <a:latin typeface="Arial" panose="020B0604020202020204" pitchFamily="34" charset="0"/>
              <a:cs typeface="Arial" panose="020B0604020202020204" pitchFamily="34" charset="0"/>
            </a:endParaRPr>
          </a:p>
          <a:p>
            <a:pPr algn="ctr">
              <a:lnSpc>
                <a:spcPct val="107000"/>
              </a:lnSpc>
              <a:spcAft>
                <a:spcPts val="800"/>
              </a:spcAft>
            </a:pPr>
            <a:r>
              <a:rPr lang="en-GB" sz="2800" dirty="0">
                <a:ln>
                  <a:noFill/>
                </a:ln>
                <a:solidFill>
                  <a:srgbClr val="8E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Working with Adults with Emotionally Unstable Personality Disorder (EUPD)</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0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Presentation by Dr Fiona Roberts, Consultant Clinical Psychologist, Head of AMH Psychological Therapies, HPFT </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0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Co-presented by Michelle Karpus, Expert with Lived Experience of EUPD</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000" dirty="0">
                <a:ln>
                  <a:noFill/>
                </a:ln>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14 March 2023</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ctr"/>
            <a:r>
              <a:rPr lang="en-GB" sz="2000" dirty="0">
                <a:ln>
                  <a:noFill/>
                </a:ln>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10am-12.30pm</a:t>
            </a:r>
          </a:p>
          <a:p>
            <a:pPr algn="ct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56C43D8-544C-4751-A77F-DCC66C97A874}"/>
              </a:ext>
            </a:extLst>
          </p:cNvPr>
          <p:cNvSpPr txBox="1"/>
          <p:nvPr/>
        </p:nvSpPr>
        <p:spPr>
          <a:xfrm>
            <a:off x="1754373" y="8752956"/>
            <a:ext cx="9080204" cy="4043094"/>
          </a:xfrm>
          <a:prstGeom prst="rect">
            <a:avLst/>
          </a:prstGeom>
          <a:noFill/>
        </p:spPr>
        <p:txBody>
          <a:bodyPr wrap="square">
            <a:spAutoFit/>
          </a:bodyPr>
          <a:lstStyle/>
          <a:p>
            <a:pPr algn="ct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Borderline personality disorder (BPD) is a disorder of mood and how a person interacts with others. In general, someone with a </a:t>
            </a:r>
            <a:r>
              <a:rPr lang="en-GB" sz="1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personality disorder</a:t>
            </a:r>
            <a:r>
              <a:rPr lang="en-GB" sz="1800" dirty="0">
                <a:effectLst/>
                <a:latin typeface="Arial" panose="020B0604020202020204" pitchFamily="34" charset="0"/>
                <a:ea typeface="Calibri" panose="020F0502020204030204" pitchFamily="34" charset="0"/>
                <a:cs typeface="Arial" panose="020B0604020202020204" pitchFamily="34" charset="0"/>
              </a:rPr>
              <a:t> will differ from an average person in terms of how he or she thinks, perceives, feels or relates to others (</a:t>
            </a:r>
            <a:r>
              <a:rPr lang="en-GB" sz="1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NHS, 2019</a:t>
            </a:r>
            <a:r>
              <a:rPr lang="en-GB" sz="1800" dirty="0">
                <a:effectLst/>
                <a:latin typeface="Arial" panose="020B0604020202020204" pitchFamily="34" charset="0"/>
                <a:ea typeface="Calibri" panose="020F0502020204030204" pitchFamily="34" charset="0"/>
                <a:cs typeface="Arial" panose="020B0604020202020204" pitchFamily="34" charset="0"/>
              </a:rPr>
              <a:t>). Living with this disorder can cause various complications in professional and personal life.</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Dr Fiona Roberts will give us an insight into the condition, highlight good practice and help us feel more confident and competent in working with adults with EUPD. </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Dr Roberts will be accompanied by Michelle Karpus who is an expert with lived experience of EUPD. Michelle will share her perspective with us.</a:t>
            </a:r>
            <a:endParaRPr lang="en-GB"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0A90B960-EB7D-4493-A706-2745EAD503EC}"/>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95179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10267" y="3577389"/>
            <a:ext cx="11771466" cy="5581784"/>
          </a:xfrm>
          <a:prstGeom prst="rect">
            <a:avLst/>
          </a:prstGeom>
        </p:spPr>
        <p:txBody>
          <a:bodyPr wrap="square">
            <a:spAutoFit/>
          </a:bodyPr>
          <a:lstStyle/>
          <a:p>
            <a:endParaRPr lang="en-GB" sz="3200" b="1" dirty="0">
              <a:solidFill>
                <a:srgbClr val="C00000"/>
              </a:solidFill>
              <a:latin typeface="Arial" panose="020B0604020202020204" pitchFamily="34" charset="0"/>
              <a:cs typeface="Arial" panose="020B0604020202020204" pitchFamily="34" charset="0"/>
            </a:endParaRPr>
          </a:p>
          <a:p>
            <a:pPr algn="ctr"/>
            <a:r>
              <a:rPr lang="en-GB" sz="2800" b="1" dirty="0">
                <a:solidFill>
                  <a:srgbClr val="C00000"/>
                </a:solidFill>
                <a:latin typeface="Arial" panose="020B0604020202020204" pitchFamily="34" charset="0"/>
                <a:cs typeface="Arial" panose="020B0604020202020204" pitchFamily="34" charset="0"/>
              </a:rPr>
              <a:t>Safeguarding Forum</a:t>
            </a:r>
          </a:p>
          <a:p>
            <a:pPr algn="ctr"/>
            <a:r>
              <a:rPr lang="en-GB" sz="2800" b="1" dirty="0">
                <a:solidFill>
                  <a:srgbClr val="C00000"/>
                </a:solidFill>
                <a:latin typeface="Arial" panose="020B0604020202020204" pitchFamily="34" charset="0"/>
                <a:cs typeface="Arial" panose="020B0604020202020204" pitchFamily="34" charset="0"/>
              </a:rPr>
              <a:t>Working with Homeless Adults</a:t>
            </a:r>
          </a:p>
          <a:p>
            <a:endParaRPr lang="en-GB" sz="2000" b="1" dirty="0">
              <a:solidFill>
                <a:srgbClr val="A80000"/>
              </a:solidFill>
              <a:latin typeface="Arial" panose="020B0604020202020204" pitchFamily="34" charset="0"/>
              <a:cs typeface="Arial" panose="020B0604020202020204" pitchFamily="34" charset="0"/>
            </a:endParaRPr>
          </a:p>
          <a:p>
            <a:pPr algn="ctr">
              <a:lnSpc>
                <a:spcPct val="107000"/>
              </a:lnSpc>
              <a:spcBef>
                <a:spcPts val="200"/>
              </a:spcBef>
            </a:pPr>
            <a:r>
              <a:rPr lang="en-GB" sz="2400" b="1" dirty="0">
                <a:solidFill>
                  <a:srgbClr val="0D0D0D"/>
                </a:solidFill>
                <a:effectLst/>
                <a:latin typeface="Arial" panose="020B0604020202020204" pitchFamily="34" charset="0"/>
                <a:ea typeface="Times New Roman" panose="02020603050405020304" pitchFamily="18" charset="0"/>
                <a:cs typeface="Arial" panose="020B0604020202020204" pitchFamily="34" charset="0"/>
              </a:rPr>
              <a:t>Evidence base from the analysis of safeguarding adult reviews (SARs) presented by </a:t>
            </a:r>
          </a:p>
          <a:p>
            <a:pPr algn="ctr">
              <a:lnSpc>
                <a:spcPct val="107000"/>
              </a:lnSpc>
              <a:spcBef>
                <a:spcPts val="200"/>
              </a:spcBef>
            </a:pPr>
            <a:r>
              <a:rPr lang="en-GB" sz="24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Professor Michael Preston- Shoot</a:t>
            </a:r>
          </a:p>
          <a:p>
            <a:pPr algn="ctr">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22 March 2023</a:t>
            </a:r>
          </a:p>
          <a:p>
            <a:pPr algn="ctr"/>
            <a:r>
              <a:rPr lang="en-GB" sz="2400" b="1" dirty="0">
                <a:latin typeface="Arial" panose="020B0604020202020204" pitchFamily="34" charset="0"/>
                <a:cs typeface="Arial" panose="020B0604020202020204" pitchFamily="34" charset="0"/>
              </a:rPr>
              <a:t>10am-12.30pm</a:t>
            </a:r>
          </a:p>
          <a:p>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The forum will held online in MS Teams </a:t>
            </a:r>
          </a:p>
          <a:p>
            <a:pPr algn="ctr"/>
            <a:endParaRPr lang="en-GB" sz="2400" b="1" dirty="0">
              <a:latin typeface="Arial" panose="020B0604020202020204" pitchFamily="34" charset="0"/>
              <a:cs typeface="Arial" panose="020B0604020202020204" pitchFamily="34" charset="0"/>
            </a:endParaRPr>
          </a:p>
          <a:p>
            <a:endParaRPr lang="en-GB" sz="2000" b="1" dirty="0">
              <a:solidFill>
                <a:srgbClr val="A80000"/>
              </a:solidFill>
              <a:latin typeface="Arial" panose="020B0604020202020204" pitchFamily="34" charset="0"/>
              <a:cs typeface="Arial" panose="020B0604020202020204" pitchFamily="34" charset="0"/>
            </a:endParaRPr>
          </a:p>
          <a:p>
            <a:endParaRPr lang="en-GB" sz="2000" b="1" dirty="0">
              <a:solidFill>
                <a:srgbClr val="A80000"/>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EF1BDCC3-885B-4588-9345-48A1EB554409}"/>
              </a:ext>
            </a:extLst>
          </p:cNvPr>
          <p:cNvSpPr/>
          <p:nvPr/>
        </p:nvSpPr>
        <p:spPr>
          <a:xfrm>
            <a:off x="997689" y="8506047"/>
            <a:ext cx="10196622" cy="4172564"/>
          </a:xfrm>
          <a:prstGeom prst="roundRect">
            <a:avLst>
              <a:gd name="adj" fmla="val 37180"/>
            </a:avLst>
          </a:prstGeom>
          <a:solidFill>
            <a:schemeClr val="bg2"/>
          </a:solidFill>
          <a:ln w="31750">
            <a:solidFill>
              <a:srgbClr val="82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24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4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There is a clear link between what we can learn from listening to people with lived experience and from the findings from research and from SARs. This refers to the importance of seeking to understand the person’s journey into homelessness but also of reflectiveness about assumptions, pre-judgements and bias that may influence how we respond. </a:t>
            </a:r>
            <a:r>
              <a:rPr lang="en-GB" sz="2400" u="sng"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Professor Michael Preston- Shoot </a:t>
            </a:r>
            <a:r>
              <a:rPr lang="en-GB" sz="24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will present the evidence-base from the analysis of SARs for positive practice with people experiencing multiple exclusion and homelessness.</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 </a:t>
            </a:r>
          </a:p>
        </p:txBody>
      </p:sp>
      <p:sp>
        <p:nvSpPr>
          <p:cNvPr id="9" name="Rectangle: Rounded Corners 8">
            <a:extLst>
              <a:ext uri="{FF2B5EF4-FFF2-40B4-BE49-F238E27FC236}">
                <a16:creationId xmlns:a16="http://schemas.microsoft.com/office/drawing/2014/main" id="{D21742FB-53D7-45A2-BCE6-C484F922070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036424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24590" y="3577389"/>
            <a:ext cx="11771466" cy="4065408"/>
          </a:xfrm>
          <a:prstGeom prst="rect">
            <a:avLst/>
          </a:prstGeom>
        </p:spPr>
        <p:txBody>
          <a:bodyPr wrap="square">
            <a:spAutoFit/>
          </a:bodyPr>
          <a:lstStyle/>
          <a:p>
            <a:endParaRPr lang="en-GB" sz="3200" b="1" dirty="0">
              <a:solidFill>
                <a:srgbClr val="C00000"/>
              </a:solidFill>
              <a:latin typeface="Arial" panose="020B0604020202020204" pitchFamily="34" charset="0"/>
              <a:cs typeface="Arial" panose="020B0604020202020204" pitchFamily="34" charset="0"/>
            </a:endParaRPr>
          </a:p>
          <a:p>
            <a:pPr algn="ctr"/>
            <a:r>
              <a:rPr lang="en-GB" sz="2800" b="1" dirty="0">
                <a:solidFill>
                  <a:srgbClr val="C00000"/>
                </a:solidFill>
                <a:latin typeface="Arial" panose="020B0604020202020204" pitchFamily="34" charset="0"/>
                <a:cs typeface="Arial" panose="020B0604020202020204" pitchFamily="34" charset="0"/>
              </a:rPr>
              <a:t>Safeguarding Forum</a:t>
            </a:r>
          </a:p>
          <a:p>
            <a:endParaRPr lang="en-GB" sz="2000" b="1" dirty="0">
              <a:solidFill>
                <a:srgbClr val="A80000"/>
              </a:solidFill>
              <a:latin typeface="Arial" panose="020B0604020202020204" pitchFamily="34" charset="0"/>
              <a:cs typeface="Arial" panose="020B0604020202020204" pitchFamily="34" charset="0"/>
            </a:endParaRPr>
          </a:p>
          <a:p>
            <a:pPr algn="ctr">
              <a:lnSpc>
                <a:spcPct val="107000"/>
              </a:lnSpc>
              <a:spcBef>
                <a:spcPts val="200"/>
              </a:spcBef>
            </a:pPr>
            <a:r>
              <a:rPr lang="en-GB" sz="3200" b="1" dirty="0">
                <a:solidFill>
                  <a:srgbClr val="860000"/>
                </a:solidFill>
                <a:effectLst/>
                <a:latin typeface="Arial" panose="020B0604020202020204" pitchFamily="34" charset="0"/>
                <a:ea typeface="Times New Roman" panose="02020603050405020304" pitchFamily="18" charset="0"/>
                <a:cs typeface="Arial" panose="020B0604020202020204" pitchFamily="34" charset="0"/>
              </a:rPr>
              <a:t>Safeguarding and Mental Capacity Act 2005 </a:t>
            </a:r>
            <a:endParaRPr lang="en-GB" sz="3200" b="1" dirty="0">
              <a:solidFill>
                <a:srgbClr val="2F5496"/>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Presented by </a:t>
            </a:r>
            <a:r>
              <a:rPr lang="en-GB" sz="1800" b="1"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Aasya F Mughal</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barrister and director of Edge Training &amp; Consultancy Ltd</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18 May 2023</a:t>
            </a:r>
          </a:p>
          <a:p>
            <a:pPr algn="ctr"/>
            <a:r>
              <a:rPr lang="en-GB" sz="2400" b="1" dirty="0">
                <a:latin typeface="Arial" panose="020B0604020202020204" pitchFamily="34" charset="0"/>
                <a:cs typeface="Arial" panose="020B0604020202020204" pitchFamily="34" charset="0"/>
              </a:rPr>
              <a:t>10am-12.30pm</a:t>
            </a:r>
          </a:p>
          <a:p>
            <a:endParaRPr lang="en-GB" sz="2000" b="1" dirty="0">
              <a:solidFill>
                <a:srgbClr val="A80000"/>
              </a:solidFill>
              <a:latin typeface="Arial" panose="020B0604020202020204" pitchFamily="34" charset="0"/>
              <a:cs typeface="Arial" panose="020B0604020202020204" pitchFamily="34" charset="0"/>
            </a:endParaRPr>
          </a:p>
          <a:p>
            <a:pPr algn="ctr"/>
            <a:r>
              <a:rPr lang="en-GB" sz="2000" b="1" dirty="0">
                <a:latin typeface="Arial" panose="020B0604020202020204" pitchFamily="34" charset="0"/>
                <a:cs typeface="Arial" panose="020B0604020202020204" pitchFamily="34" charset="0"/>
              </a:rPr>
              <a:t>This event will be delivered in Zoom </a:t>
            </a:r>
          </a:p>
          <a:p>
            <a:endParaRPr lang="en-GB" sz="2000" b="1" dirty="0">
              <a:solidFill>
                <a:srgbClr val="A80000"/>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A94BBAAA-5B4F-4473-BEF4-84087D9B91E8}"/>
              </a:ext>
            </a:extLst>
          </p:cNvPr>
          <p:cNvSpPr/>
          <p:nvPr/>
        </p:nvSpPr>
        <p:spPr>
          <a:xfrm>
            <a:off x="1148316" y="7794994"/>
            <a:ext cx="10441172" cy="5535535"/>
          </a:xfrm>
          <a:prstGeom prst="roundRect">
            <a:avLst>
              <a:gd name="adj" fmla="val 37180"/>
            </a:avLst>
          </a:prstGeom>
          <a:solidFill>
            <a:schemeClr val="bg2"/>
          </a:solidFill>
          <a:ln w="31750">
            <a:solidFill>
              <a:srgbClr val="82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Much of the learning in safeguarding adult reviews (SARs) is about mental capacity; insufficient discussion amongst the agencies involved of differences of opinion, failure to question and explore choices and decisions with adults, and in some cases about an absence of best interest decision*.</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*Adult safeguarding through the lens of serious case reviews and safeguarding adult reviews (October 2017)</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D21742FB-53D7-45A2-BCE6-C484F922070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117353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10267" y="3577389"/>
            <a:ext cx="11771466" cy="5551520"/>
          </a:xfrm>
          <a:prstGeom prst="rect">
            <a:avLst/>
          </a:prstGeom>
        </p:spPr>
        <p:txBody>
          <a:bodyPr wrap="square">
            <a:spAutoFit/>
          </a:bodyPr>
          <a:lstStyle/>
          <a:p>
            <a:endParaRPr lang="en-GB" sz="3200" b="1" dirty="0">
              <a:solidFill>
                <a:srgbClr val="C00000"/>
              </a:solidFill>
              <a:latin typeface="Arial" panose="020B0604020202020204" pitchFamily="34" charset="0"/>
              <a:cs typeface="Arial" panose="020B0604020202020204" pitchFamily="34" charset="0"/>
            </a:endParaRPr>
          </a:p>
          <a:p>
            <a:pPr algn="ctr"/>
            <a:r>
              <a:rPr lang="en-GB" sz="2800" b="1" dirty="0">
                <a:solidFill>
                  <a:srgbClr val="C00000"/>
                </a:solidFill>
                <a:latin typeface="Arial" panose="020B0604020202020204" pitchFamily="34" charset="0"/>
                <a:cs typeface="Arial" panose="020B0604020202020204" pitchFamily="34" charset="0"/>
              </a:rPr>
              <a:t>Safeguarding Forum</a:t>
            </a:r>
          </a:p>
          <a:p>
            <a:endParaRPr lang="en-GB" sz="2000" b="1" dirty="0">
              <a:solidFill>
                <a:srgbClr val="A80000"/>
              </a:solidFill>
              <a:latin typeface="Arial" panose="020B0604020202020204" pitchFamily="34" charset="0"/>
              <a:cs typeface="Arial" panose="020B0604020202020204" pitchFamily="34" charset="0"/>
            </a:endParaRPr>
          </a:p>
          <a:p>
            <a:pPr algn="ctr">
              <a:lnSpc>
                <a:spcPct val="107000"/>
              </a:lnSpc>
              <a:spcBef>
                <a:spcPts val="200"/>
              </a:spcBef>
            </a:pPr>
            <a:r>
              <a:rPr lang="en-GB" sz="3200" b="1" dirty="0">
                <a:solidFill>
                  <a:srgbClr val="860000"/>
                </a:solidFill>
                <a:effectLst/>
                <a:latin typeface="Arial" panose="020B0604020202020204" pitchFamily="34" charset="0"/>
                <a:ea typeface="Times New Roman" panose="02020603050405020304" pitchFamily="18" charset="0"/>
                <a:cs typeface="Arial" panose="020B0604020202020204" pitchFamily="34" charset="0"/>
              </a:rPr>
              <a:t>Safeguarding Adult Review – Joan</a:t>
            </a:r>
          </a:p>
          <a:p>
            <a:pPr algn="ctr">
              <a:lnSpc>
                <a:spcPct val="107000"/>
              </a:lnSpc>
              <a:spcBef>
                <a:spcPts val="200"/>
              </a:spcBef>
            </a:pPr>
            <a:r>
              <a:rPr lang="en-GB" sz="3200" b="1" dirty="0">
                <a:solidFill>
                  <a:srgbClr val="860000"/>
                </a:solidFill>
                <a:latin typeface="Arial" panose="020B0604020202020204" pitchFamily="34" charset="0"/>
                <a:ea typeface="Times New Roman" panose="02020603050405020304" pitchFamily="18" charset="0"/>
                <a:cs typeface="Arial" panose="020B0604020202020204" pitchFamily="34" charset="0"/>
              </a:rPr>
              <a:t>Facilitated by Belinda Oates, Independent Author of the Review</a:t>
            </a:r>
            <a:endParaRPr lang="en-GB" sz="3200" b="1" dirty="0">
              <a:solidFill>
                <a:srgbClr val="2F5496"/>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endParaRPr lang="en-GB" sz="240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18 April 2023</a:t>
            </a:r>
          </a:p>
          <a:p>
            <a:pPr algn="ctr"/>
            <a:r>
              <a:rPr lang="en-GB" sz="2400" b="1" dirty="0">
                <a:latin typeface="Arial" panose="020B0604020202020204" pitchFamily="34" charset="0"/>
                <a:cs typeface="Arial" panose="020B0604020202020204" pitchFamily="34" charset="0"/>
              </a:rPr>
              <a:t>10am-12.30pm</a:t>
            </a:r>
          </a:p>
          <a:p>
            <a:endParaRPr lang="en-GB" sz="2000" b="1" dirty="0">
              <a:solidFill>
                <a:srgbClr val="A80000"/>
              </a:solidFill>
              <a:latin typeface="Arial" panose="020B0604020202020204" pitchFamily="34" charset="0"/>
              <a:cs typeface="Arial" panose="020B0604020202020204" pitchFamily="34" charset="0"/>
            </a:endParaRPr>
          </a:p>
          <a:p>
            <a:pPr algn="ctr"/>
            <a:r>
              <a:rPr lang="en-GB" sz="2000" b="1" dirty="0">
                <a:latin typeface="Arial" panose="020B0604020202020204" pitchFamily="34" charset="0"/>
                <a:cs typeface="Arial" panose="020B0604020202020204" pitchFamily="34" charset="0"/>
              </a:rPr>
              <a:t>This event will be held at Hertfordshire Development Centre, Robertson House, Six Hills Way, </a:t>
            </a:r>
          </a:p>
          <a:p>
            <a:pPr algn="ctr"/>
            <a:r>
              <a:rPr lang="en-GB" sz="2000" b="1" dirty="0">
                <a:latin typeface="Arial" panose="020B0604020202020204" pitchFamily="34" charset="0"/>
                <a:cs typeface="Arial" panose="020B0604020202020204" pitchFamily="34" charset="0"/>
              </a:rPr>
              <a:t>Stevenage SG1 2FQ </a:t>
            </a:r>
          </a:p>
          <a:p>
            <a:endParaRPr lang="en-GB" sz="2000" b="1" dirty="0">
              <a:solidFill>
                <a:srgbClr val="A80000"/>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A94BBAAA-5B4F-4473-BEF4-84087D9B91E8}"/>
              </a:ext>
            </a:extLst>
          </p:cNvPr>
          <p:cNvSpPr/>
          <p:nvPr/>
        </p:nvSpPr>
        <p:spPr>
          <a:xfrm>
            <a:off x="875414" y="8957570"/>
            <a:ext cx="10441172" cy="5535535"/>
          </a:xfrm>
          <a:prstGeom prst="roundRect">
            <a:avLst>
              <a:gd name="adj" fmla="val 37180"/>
            </a:avLst>
          </a:prstGeom>
          <a:solidFill>
            <a:schemeClr val="bg2"/>
          </a:solidFill>
          <a:ln w="31750">
            <a:solidFill>
              <a:srgbClr val="82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GB" sz="1600" b="0" i="0" dirty="0">
                <a:solidFill>
                  <a:srgbClr val="2A2A2A"/>
                </a:solidFill>
                <a:effectLst/>
                <a:latin typeface="Arial" panose="020B0604020202020204" pitchFamily="34" charset="0"/>
              </a:rPr>
              <a:t>As part of wider learning initiative, we are holding this forum to share the key findings from the safeguarding adult review (SAR) Joan, conducted by Kensington and Chelsea Safeguarding Adults Board. The main themes in this SAR cover hospital discharge, application of MCA 2005 and working with families.</a:t>
            </a:r>
          </a:p>
          <a:p>
            <a:pPr algn="l"/>
            <a:r>
              <a:rPr lang="en-GB" sz="1600" b="0" i="0" dirty="0">
                <a:solidFill>
                  <a:srgbClr val="2A2A2A"/>
                </a:solidFill>
                <a:effectLst/>
                <a:latin typeface="Arial" panose="020B0604020202020204" pitchFamily="34" charset="0"/>
              </a:rPr>
              <a:t> </a:t>
            </a:r>
          </a:p>
          <a:p>
            <a:pPr algn="l"/>
            <a:r>
              <a:rPr lang="en-GB" sz="1600" b="0" i="0" dirty="0">
                <a:solidFill>
                  <a:srgbClr val="2A2A2A"/>
                </a:solidFill>
                <a:effectLst/>
                <a:latin typeface="Arial" panose="020B0604020202020204" pitchFamily="34" charset="0"/>
              </a:rPr>
              <a:t>We would like to invite colleagues to take part in this face-to-face event to explore the themes, identify learning for us locally and reflect on our practice.</a:t>
            </a:r>
          </a:p>
          <a:p>
            <a:pPr algn="ctr">
              <a:lnSpc>
                <a:spcPct val="107000"/>
              </a:lnSpc>
              <a:spcAft>
                <a:spcPts val="800"/>
              </a:spcAft>
            </a:pPr>
            <a:endParaRPr lang="en-GB" sz="1600" dirty="0">
              <a:solidFill>
                <a:srgbClr val="000000"/>
              </a:solidFill>
              <a:ea typeface="Calibri" panose="020F0502020204030204" pitchFamily="34" charset="0"/>
              <a:cs typeface="Times New Roman" panose="02020603050405020304" pitchFamily="18" charset="0"/>
            </a:endParaRPr>
          </a:p>
          <a:p>
            <a:pPr algn="l"/>
            <a:r>
              <a:rPr lang="en-GB" sz="1600" b="0" i="0" dirty="0">
                <a:solidFill>
                  <a:srgbClr val="2A2A2A"/>
                </a:solidFill>
                <a:effectLst/>
                <a:latin typeface="Arial" panose="020B0604020202020204" pitchFamily="34" charset="0"/>
              </a:rPr>
              <a:t>The report  </a:t>
            </a:r>
            <a:r>
              <a:rPr lang="en-GB" sz="1600" b="0" i="0" dirty="0">
                <a:solidFill>
                  <a:srgbClr val="A69D0A"/>
                </a:solidFill>
                <a:effectLst/>
                <a:latin typeface="Arial" panose="020B0604020202020204" pitchFamily="34" charset="0"/>
                <a:hlinkClick r:id="rId2"/>
              </a:rPr>
              <a:t>Joan (pdf)</a:t>
            </a:r>
            <a:r>
              <a:rPr lang="en-GB" sz="1600" b="0" i="0" dirty="0">
                <a:solidFill>
                  <a:srgbClr val="2A2A2A"/>
                </a:solidFill>
                <a:effectLst/>
                <a:latin typeface="Arial" panose="020B0604020202020204" pitchFamily="34" charset="0"/>
              </a:rPr>
              <a:t>   is available at  </a:t>
            </a:r>
            <a:r>
              <a:rPr lang="en-GB" sz="1600" b="0" i="0" dirty="0">
                <a:solidFill>
                  <a:srgbClr val="A69D0A"/>
                </a:solidFill>
                <a:effectLst/>
                <a:latin typeface="Arial" panose="020B0604020202020204" pitchFamily="34" charset="0"/>
                <a:hlinkClick r:id="rId3"/>
              </a:rPr>
              <a:t>Published SARs - Safeguarding Adults Executive Board (saeb.org.uk)</a:t>
            </a:r>
            <a:r>
              <a:rPr lang="en-GB" sz="1600" b="0" i="0" dirty="0">
                <a:solidFill>
                  <a:srgbClr val="2A2A2A"/>
                </a:solidFill>
                <a:effectLst/>
                <a:latin typeface="Arial" panose="020B0604020202020204" pitchFamily="34" charset="0"/>
              </a:rPr>
              <a:t>.</a:t>
            </a:r>
          </a:p>
          <a:p>
            <a:pPr algn="l"/>
            <a:r>
              <a:rPr lang="en-GB" sz="1600" b="0" i="0" dirty="0">
                <a:solidFill>
                  <a:srgbClr val="A69D0A"/>
                </a:solidFill>
                <a:effectLst/>
                <a:latin typeface="Arial" panose="020B0604020202020204" pitchFamily="34" charset="0"/>
                <a:hlinkClick r:id="rId4"/>
              </a:rPr>
              <a:t>Learning Bulletin - Joan Jan 2023 (PDF 209Kb)</a:t>
            </a:r>
            <a:r>
              <a:rPr lang="en-GB" sz="1600" b="0" i="0" dirty="0">
                <a:solidFill>
                  <a:srgbClr val="2A2A2A"/>
                </a:solidFill>
                <a:effectLst/>
                <a:latin typeface="Arial" panose="020B0604020202020204" pitchFamily="34" charset="0"/>
              </a:rPr>
              <a:t> is available at </a:t>
            </a:r>
            <a:r>
              <a:rPr lang="en-GB" sz="1600" b="0" i="0" dirty="0">
                <a:solidFill>
                  <a:srgbClr val="A69D0A"/>
                </a:solidFill>
                <a:effectLst/>
                <a:latin typeface="Arial" panose="020B0604020202020204" pitchFamily="34" charset="0"/>
                <a:hlinkClick r:id="rId5"/>
              </a:rPr>
              <a:t>HSAB and HSCP training and resources | Hertfordshire County Council (contensis.com)</a:t>
            </a:r>
            <a:endParaRPr lang="en-GB" sz="1600" b="0" i="0" dirty="0">
              <a:solidFill>
                <a:srgbClr val="2A2A2A"/>
              </a:solidFill>
              <a:effectLst/>
              <a:latin typeface="Arial" panose="020B0604020202020204" pitchFamily="34" charset="0"/>
            </a:endParaRPr>
          </a:p>
          <a:p>
            <a:pPr algn="ctr">
              <a:lnSpc>
                <a:spcPct val="107000"/>
              </a:lnSpc>
              <a:spcAft>
                <a:spcPts val="800"/>
              </a:spcAft>
            </a:pPr>
            <a:endParaRPr lang="en-GB" sz="16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D21742FB-53D7-45A2-BCE6-C484F922070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82926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Our programme includes full day and lite  sessions. However, </a:t>
            </a:r>
            <a:r>
              <a:rPr lang="en-GB" sz="1600" b="1" dirty="0">
                <a:solidFill>
                  <a:schemeClr val="tx1"/>
                </a:solidFill>
                <a:latin typeface="Arial" panose="020B0604020202020204" pitchFamily="34" charset="0"/>
                <a:cs typeface="Arial" panose="020B0604020202020204" pitchFamily="34" charset="0"/>
              </a:rPr>
              <a:t>during the Covid-19 period we are offering limited live webinar sessions, via MS Teams</a:t>
            </a:r>
            <a:r>
              <a:rPr lang="en-GB" sz="1600" dirty="0">
                <a:solidFill>
                  <a:schemeClr val="tx1"/>
                </a:solidFill>
                <a:latin typeface="Arial" panose="020B0604020202020204" pitchFamily="34" charset="0"/>
                <a:cs typeface="Arial" panose="020B0604020202020204" pitchFamily="34" charset="0"/>
              </a:rPr>
              <a:t>. </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pic>
        <p:nvPicPr>
          <p:cNvPr id="6" name="Picture 5">
            <a:extLst>
              <a:ext uri="{FF2B5EF4-FFF2-40B4-BE49-F238E27FC236}">
                <a16:creationId xmlns:a16="http://schemas.microsoft.com/office/drawing/2014/main" id="{8DCF3632-6380-4776-8D1B-39A68FF8D1E3}"/>
              </a:ext>
              <a:ext uri="{C183D7F6-B498-43B3-948B-1728B52AA6E4}">
                <adec:decorative xmlns:adec="http://schemas.microsoft.com/office/drawing/2017/decorative" val="1"/>
              </a:ext>
            </a:extLst>
          </p:cNvPr>
          <p:cNvPicPr/>
          <p:nvPr/>
        </p:nvPicPr>
        <p:blipFill>
          <a:blip r:embed="rId2"/>
          <a:stretch>
            <a:fillRect/>
          </a:stretch>
        </p:blipFill>
        <p:spPr>
          <a:xfrm>
            <a:off x="9225280" y="2563933"/>
            <a:ext cx="1402080" cy="641350"/>
          </a:xfrm>
          <a:prstGeom prst="rect">
            <a:avLst/>
          </a:prstGeom>
        </p:spPr>
      </p:pic>
      <p:sp>
        <p:nvSpPr>
          <p:cNvPr id="10" name="TextBox 9">
            <a:extLst>
              <a:ext uri="{FF2B5EF4-FFF2-40B4-BE49-F238E27FC236}">
                <a16:creationId xmlns:a16="http://schemas.microsoft.com/office/drawing/2014/main" id="{9A4B88EE-F08C-44BE-A488-B356A2709F6F}"/>
              </a:ext>
            </a:extLst>
          </p:cNvPr>
          <p:cNvSpPr txBox="1"/>
          <p:nvPr/>
        </p:nvSpPr>
        <p:spPr>
          <a:xfrm>
            <a:off x="751840" y="2563933"/>
            <a:ext cx="10947400" cy="9971961"/>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BROOK TRAFFIC LIGHT TOOL TRAINING </a:t>
            </a:r>
          </a:p>
          <a:p>
            <a:r>
              <a:rPr lang="en-GB" sz="2800" b="1" dirty="0">
                <a:latin typeface="Arial" panose="020B0604020202020204" pitchFamily="34" charset="0"/>
                <a:cs typeface="Arial" panose="020B0604020202020204" pitchFamily="34" charset="0"/>
              </a:rPr>
              <a:t>Harmful Sexual Behaviours </a:t>
            </a:r>
          </a:p>
          <a:p>
            <a:endParaRPr lang="en-GB" sz="1600" b="1" dirty="0">
              <a:solidFill>
                <a:srgbClr val="C00000"/>
              </a:solidFill>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The training and accompanying Tool equip professionals to make consistent and informed decisions that neither stigmatise nor criminalise young people. Participants will learn about healthy sexual development, understand key laws relating to sexual behaviour and gain knowledge on enabling robust and meaningful conversations around harmful sexual behaviours that cause concern. </a:t>
            </a:r>
          </a:p>
          <a:p>
            <a:r>
              <a:rPr lang="en-GB" sz="2000" b="1" dirty="0">
                <a:latin typeface="Arial" panose="020B0604020202020204" pitchFamily="34" charset="0"/>
                <a:cs typeface="Arial" panose="020B0604020202020204" pitchFamily="34" charset="0"/>
              </a:rPr>
              <a:t>Audience:</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Safeguarding Leads within individual agencies who can support their colleagues/team when there is a need to use the Brook Traffic Light Tool. Once trained, delegates will receive a licence to access the Brook Traffic Light Tool, which they can use to support their colleagues/teams in identifying harmful sexual behaviours. </a:t>
            </a:r>
            <a:r>
              <a:rPr lang="en-GB" sz="2000" b="1" dirty="0">
                <a:solidFill>
                  <a:srgbClr val="FF0000"/>
                </a:solidFill>
                <a:latin typeface="Arial" panose="020B0604020202020204" pitchFamily="34" charset="0"/>
                <a:cs typeface="Arial" panose="020B0604020202020204" pitchFamily="34" charset="0"/>
              </a:rPr>
              <a:t>Please note: this training is not open to workers from Children’s Services - Children’s Services L&amp;D will be providing training via their platform</a:t>
            </a:r>
          </a:p>
          <a:p>
            <a:r>
              <a:rPr lang="en-GB" sz="2000" b="1" dirty="0">
                <a:latin typeface="Arial" panose="020B0604020202020204" pitchFamily="34" charset="0"/>
                <a:cs typeface="Arial" panose="020B0604020202020204" pitchFamily="34" charset="0"/>
              </a:rPr>
              <a:t>Schools</a:t>
            </a:r>
          </a:p>
          <a:p>
            <a:r>
              <a:rPr lang="en-GB" sz="2000" dirty="0">
                <a:latin typeface="Arial" panose="020B0604020202020204" pitchFamily="34" charset="0"/>
                <a:cs typeface="Arial" panose="020B0604020202020204" pitchFamily="34" charset="0"/>
              </a:rPr>
              <a:t>The HSCP are funding licences for Schools to access this training via e-learning. Please contact </a:t>
            </a:r>
            <a:r>
              <a:rPr lang="en-GB" sz="2000" dirty="0">
                <a:latin typeface="Arial" panose="020B0604020202020204" pitchFamily="34" charset="0"/>
                <a:cs typeface="Arial" panose="020B0604020202020204" pitchFamily="34" charset="0"/>
                <a:hlinkClick r:id="rId3"/>
              </a:rPr>
              <a:t>hscpcourses@herfordshire.gov.uk</a:t>
            </a:r>
            <a:r>
              <a:rPr lang="en-GB" sz="2000" dirty="0">
                <a:latin typeface="Arial" panose="020B0604020202020204" pitchFamily="34" charset="0"/>
                <a:cs typeface="Arial" panose="020B0604020202020204" pitchFamily="34" charset="0"/>
              </a:rPr>
              <a:t> for further information. </a:t>
            </a:r>
          </a:p>
          <a:p>
            <a:r>
              <a:rPr lang="en-GB" sz="2000" b="1" dirty="0">
                <a:latin typeface="Arial" panose="020B0604020202020204" pitchFamily="34" charset="0"/>
                <a:cs typeface="Arial" panose="020B0604020202020204" pitchFamily="34" charset="0"/>
              </a:rPr>
              <a:t>Joining:</a:t>
            </a:r>
            <a:endParaRPr lang="en-GB" sz="2000" dirty="0">
              <a:latin typeface="Arial" panose="020B0604020202020204" pitchFamily="34" charset="0"/>
              <a:cs typeface="Arial" panose="020B0604020202020204" pitchFamily="34" charset="0"/>
            </a:endParaRPr>
          </a:p>
          <a:p>
            <a:r>
              <a:rPr lang="en-GB" sz="2000" b="1" dirty="0">
                <a:solidFill>
                  <a:srgbClr val="FF0000"/>
                </a:solidFill>
                <a:latin typeface="Arial" panose="020B0604020202020204" pitchFamily="34" charset="0"/>
                <a:cs typeface="Arial" panose="020B0604020202020204" pitchFamily="34" charset="0"/>
              </a:rPr>
              <a:t>Agency Leads please identify who in your agency you would like to put forward </a:t>
            </a:r>
            <a:r>
              <a:rPr lang="en-GB" sz="2000" dirty="0">
                <a:latin typeface="Arial" panose="020B0604020202020204" pitchFamily="34" charset="0"/>
                <a:cs typeface="Arial" panose="020B0604020202020204" pitchFamily="34" charset="0"/>
              </a:rPr>
              <a:t>via email -</a:t>
            </a:r>
            <a:r>
              <a:rPr lang="en-GB" sz="2000" u="sng" dirty="0">
                <a:latin typeface="Arial" panose="020B0604020202020204" pitchFamily="34" charset="0"/>
                <a:cs typeface="Arial" panose="020B0604020202020204" pitchFamily="34" charset="0"/>
                <a:hlinkClick r:id="rId4"/>
              </a:rPr>
              <a:t>hscpcourses@hertfordshire.gov.uk</a:t>
            </a:r>
            <a:r>
              <a:rPr lang="en-GB" sz="2000" dirty="0">
                <a:latin typeface="Arial" panose="020B0604020202020204" pitchFamily="34" charset="0"/>
                <a:cs typeface="Arial" panose="020B0604020202020204" pitchFamily="34" charset="0"/>
              </a:rPr>
              <a:t>. </a:t>
            </a:r>
          </a:p>
          <a:p>
            <a:endParaRPr lang="en-GB" sz="2000" b="1" dirty="0">
              <a:solidFill>
                <a:srgbClr val="FF0000"/>
              </a:solidFill>
              <a:latin typeface="Arial" panose="020B0604020202020204" pitchFamily="34" charset="0"/>
              <a:cs typeface="Arial" panose="020B0604020202020204" pitchFamily="34" charset="0"/>
            </a:endParaRPr>
          </a:p>
          <a:p>
            <a:r>
              <a:rPr lang="en-GB" sz="2000" b="1" dirty="0">
                <a:solidFill>
                  <a:srgbClr val="FF0000"/>
                </a:solidFill>
                <a:latin typeface="Arial" panose="020B0604020202020204" pitchFamily="34" charset="0"/>
                <a:cs typeface="Arial" panose="020B0604020202020204" pitchFamily="34" charset="0"/>
              </a:rPr>
              <a:t>Booking for this training cannot be done via our training website.</a:t>
            </a:r>
            <a:r>
              <a:rPr lang="en-GB" sz="2000" b="1"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21 March 2023 9am to 12:30pm (limited spaces) </a:t>
            </a:r>
          </a:p>
          <a:p>
            <a:r>
              <a:rPr lang="en-GB" sz="2800" b="1" dirty="0">
                <a:latin typeface="Arial" panose="020B0604020202020204" pitchFamily="34" charset="0"/>
                <a:cs typeface="Arial" panose="020B0604020202020204" pitchFamily="34" charset="0"/>
              </a:rPr>
              <a:t>24 April 2023 9:30am to 1pm</a:t>
            </a:r>
            <a:endParaRPr lang="en-GB" sz="20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223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nvGraphicFramePr>
        <p:xfrm>
          <a:off x="2082800" y="10098446"/>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April 2023 9:30 to 12am</a:t>
                      </a:r>
                    </a:p>
                  </a:txBody>
                  <a:tcPr/>
                </a:tc>
                <a:tc>
                  <a:txBody>
                    <a:bodyPr/>
                    <a:lstStyle/>
                    <a:p>
                      <a:r>
                        <a:rPr lang="en-GB" dirty="0"/>
                        <a:t>Places available </a:t>
                      </a:r>
                    </a:p>
                  </a:txBody>
                  <a:tcPr/>
                </a:tc>
                <a:extLst>
                  <a:ext uri="{0D108BD9-81ED-4DB2-BD59-A6C34878D82A}">
                    <a16:rowId xmlns:a16="http://schemas.microsoft.com/office/drawing/2014/main" val="1795112735"/>
                  </a:ext>
                </a:extLst>
              </a:tr>
              <a:tr h="370840">
                <a:tc>
                  <a:txBody>
                    <a:bodyPr/>
                    <a:lstStyle/>
                    <a:p>
                      <a:r>
                        <a:rPr lang="en-GB" dirty="0"/>
                        <a:t>20 June 2023 1:30 to 4pm </a:t>
                      </a:r>
                    </a:p>
                  </a:txBody>
                  <a:tcPr/>
                </a:tc>
                <a:tc>
                  <a:txBody>
                    <a:bodyPr/>
                    <a:lstStyle/>
                    <a:p>
                      <a:r>
                        <a:rPr lang="en-GB" dirty="0"/>
                        <a:t>Places available </a:t>
                      </a:r>
                    </a:p>
                  </a:txBody>
                  <a:tcPr/>
                </a:tc>
                <a:extLst>
                  <a:ext uri="{0D108BD9-81ED-4DB2-BD59-A6C34878D82A}">
                    <a16:rowId xmlns:a16="http://schemas.microsoft.com/office/drawing/2014/main" val="3403557745"/>
                  </a:ext>
                </a:extLst>
              </a:tr>
              <a:tr h="370840">
                <a:tc>
                  <a:txBody>
                    <a:bodyPr/>
                    <a:lstStyle/>
                    <a:p>
                      <a:r>
                        <a:rPr lang="en-GB" dirty="0"/>
                        <a:t>19 October 2023 9:30 to 12am</a:t>
                      </a:r>
                    </a:p>
                  </a:txBody>
                  <a:tcPr/>
                </a:tc>
                <a:tc>
                  <a:txBody>
                    <a:bodyPr/>
                    <a:lstStyle/>
                    <a:p>
                      <a:r>
                        <a:rPr lang="en-GB" dirty="0"/>
                        <a:t>Places available </a:t>
                      </a:r>
                    </a:p>
                  </a:txBody>
                  <a:tcPr/>
                </a:tc>
                <a:extLst>
                  <a:ext uri="{0D108BD9-81ED-4DB2-BD59-A6C34878D82A}">
                    <a16:rowId xmlns:a16="http://schemas.microsoft.com/office/drawing/2014/main" val="4204472438"/>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528259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2272688162"/>
              </p:ext>
            </p:extLst>
          </p:nvPr>
        </p:nvGraphicFramePr>
        <p:xfrm>
          <a:off x="2082800" y="1180509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April 2023 10am </a:t>
                      </a:r>
                    </a:p>
                  </a:txBody>
                  <a:tcPr/>
                </a:tc>
                <a:tc>
                  <a:txBody>
                    <a:bodyPr/>
                    <a:lstStyle/>
                    <a:p>
                      <a:r>
                        <a:rPr lang="en-GB" dirty="0"/>
                        <a:t>Places available </a:t>
                      </a:r>
                    </a:p>
                  </a:txBody>
                  <a:tcPr/>
                </a:tc>
                <a:extLst>
                  <a:ext uri="{0D108BD9-81ED-4DB2-BD59-A6C34878D82A}">
                    <a16:rowId xmlns:a16="http://schemas.microsoft.com/office/drawing/2014/main" val="2675726465"/>
                  </a:ext>
                </a:extLst>
              </a:tr>
              <a:tr h="370840">
                <a:tc>
                  <a:txBody>
                    <a:bodyPr/>
                    <a:lstStyle/>
                    <a:p>
                      <a:r>
                        <a:rPr lang="en-GB" dirty="0"/>
                        <a:t>28 June 2023 10am</a:t>
                      </a:r>
                    </a:p>
                  </a:txBody>
                  <a:tcPr/>
                </a:tc>
                <a:tc>
                  <a:txBody>
                    <a:bodyPr/>
                    <a:lstStyle/>
                    <a:p>
                      <a:r>
                        <a:rPr lang="en-GB" dirty="0"/>
                        <a:t>Places available </a:t>
                      </a:r>
                    </a:p>
                  </a:txBody>
                  <a:tcPr/>
                </a:tc>
                <a:extLst>
                  <a:ext uri="{0D108BD9-81ED-4DB2-BD59-A6C34878D82A}">
                    <a16:rowId xmlns:a16="http://schemas.microsoft.com/office/drawing/2014/main" val="1335475247"/>
                  </a:ext>
                </a:extLst>
              </a:tr>
              <a:tr h="370840">
                <a:tc>
                  <a:txBody>
                    <a:bodyPr/>
                    <a:lstStyle/>
                    <a:p>
                      <a:r>
                        <a:rPr lang="en-GB" dirty="0"/>
                        <a:t>25 Sept 2023 10am</a:t>
                      </a:r>
                    </a:p>
                  </a:txBody>
                  <a:tcPr/>
                </a:tc>
                <a:tc>
                  <a:txBody>
                    <a:bodyPr/>
                    <a:lstStyle/>
                    <a:p>
                      <a:r>
                        <a:rPr lang="en-GB" dirty="0"/>
                        <a:t>Places available </a:t>
                      </a:r>
                    </a:p>
                  </a:txBody>
                  <a:tcPr/>
                </a:tc>
                <a:extLst>
                  <a:ext uri="{0D108BD9-81ED-4DB2-BD59-A6C34878D82A}">
                    <a16:rowId xmlns:a16="http://schemas.microsoft.com/office/drawing/2014/main" val="4096362847"/>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Early Help </a:t>
            </a: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3783827056"/>
              </p:ext>
            </p:extLst>
          </p:nvPr>
        </p:nvGraphicFramePr>
        <p:xfrm>
          <a:off x="2654300" y="1145126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370840">
                <a:tc>
                  <a:txBody>
                    <a:bodyPr/>
                    <a:lstStyle/>
                    <a:p>
                      <a:r>
                        <a:rPr lang="en-GB" dirty="0"/>
                        <a:t>21 March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859559872"/>
                  </a:ext>
                </a:extLst>
              </a:tr>
              <a:tr h="370840">
                <a:tc>
                  <a:txBody>
                    <a:bodyPr/>
                    <a:lstStyle/>
                    <a:p>
                      <a:r>
                        <a:rPr lang="en-GB" dirty="0"/>
                        <a:t>13 June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2356214013"/>
                  </a:ext>
                </a:extLst>
              </a:tr>
              <a:tr h="370840">
                <a:tc>
                  <a:txBody>
                    <a:bodyPr/>
                    <a:lstStyle/>
                    <a:p>
                      <a:r>
                        <a:rPr lang="en-GB" dirty="0"/>
                        <a:t>3 October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1266795869"/>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462392038"/>
              </p:ext>
            </p:extLst>
          </p:nvPr>
        </p:nvGraphicFramePr>
        <p:xfrm>
          <a:off x="2044700" y="9384944"/>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18 April 2023</a:t>
                      </a:r>
                    </a:p>
                  </a:txBody>
                  <a:tcPr/>
                </a:tc>
                <a:tc>
                  <a:txBody>
                    <a:bodyPr/>
                    <a:lstStyle/>
                    <a:p>
                      <a:r>
                        <a:rPr lang="en-GB" dirty="0"/>
                        <a:t>Places available </a:t>
                      </a:r>
                    </a:p>
                  </a:txBody>
                  <a:tcPr/>
                </a:tc>
                <a:extLst>
                  <a:ext uri="{0D108BD9-81ED-4DB2-BD59-A6C34878D82A}">
                    <a16:rowId xmlns:a16="http://schemas.microsoft.com/office/drawing/2014/main" val="2653631998"/>
                  </a:ext>
                </a:extLst>
              </a:tr>
              <a:tr h="421640">
                <a:tc>
                  <a:txBody>
                    <a:bodyPr/>
                    <a:lstStyle/>
                    <a:p>
                      <a:r>
                        <a:rPr lang="en-GB" dirty="0"/>
                        <a:t>18 May 2023</a:t>
                      </a:r>
                    </a:p>
                  </a:txBody>
                  <a:tcPr/>
                </a:tc>
                <a:tc>
                  <a:txBody>
                    <a:bodyPr/>
                    <a:lstStyle/>
                    <a:p>
                      <a:r>
                        <a:rPr lang="en-GB" dirty="0"/>
                        <a:t>Places available </a:t>
                      </a:r>
                    </a:p>
                  </a:txBody>
                  <a:tcPr/>
                </a:tc>
                <a:extLst>
                  <a:ext uri="{0D108BD9-81ED-4DB2-BD59-A6C34878D82A}">
                    <a16:rowId xmlns:a16="http://schemas.microsoft.com/office/drawing/2014/main" val="1759237475"/>
                  </a:ext>
                </a:extLst>
              </a:tr>
              <a:tr h="421640">
                <a:tc>
                  <a:txBody>
                    <a:bodyPr/>
                    <a:lstStyle/>
                    <a:p>
                      <a:r>
                        <a:rPr lang="en-GB" dirty="0"/>
                        <a:t>21 June 2023</a:t>
                      </a:r>
                    </a:p>
                  </a:txBody>
                  <a:tcPr/>
                </a:tc>
                <a:tc>
                  <a:txBody>
                    <a:bodyPr/>
                    <a:lstStyle/>
                    <a:p>
                      <a:r>
                        <a:rPr lang="en-GB" dirty="0"/>
                        <a:t>Places available </a:t>
                      </a:r>
                    </a:p>
                  </a:txBody>
                  <a:tcPr/>
                </a:tc>
                <a:extLst>
                  <a:ext uri="{0D108BD9-81ED-4DB2-BD59-A6C34878D82A}">
                    <a16:rowId xmlns:a16="http://schemas.microsoft.com/office/drawing/2014/main" val="2481358556"/>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365BECEF-241D-49C0-8415-D84E3C930855}"/>
              </a:ext>
            </a:extLst>
          </p:cNvPr>
          <p:cNvSpPr txBox="1"/>
          <p:nvPr/>
        </p:nvSpPr>
        <p:spPr>
          <a:xfrm>
            <a:off x="537210" y="3267169"/>
            <a:ext cx="11117580" cy="7325082"/>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Child Sexual Exploitation Prevention, Protection &amp; Investigation </a:t>
            </a:r>
          </a:p>
          <a:p>
            <a:endParaRPr lang="en-GB" sz="28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session starting at 9:30am, via MS Teams (equivalent to a half day training session)</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raise awareness of child sexual exploitation including typical indicators, grooming models, impact, responding to concerns, communication and engagement with young people, good practice guidance.</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Child Sexual Exploitation means </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identify the vulnerability and risk factors of children/young people who are at risk of CSE and the reasons why they may become involved in, or targeted for, CSE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impact of CSE on a child/young person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respond to concerns and share information, including making referrals to appropriate services in order to both protect and support the child/young person</a:t>
            </a:r>
          </a:p>
          <a:p>
            <a:endParaRPr lang="en-GB" sz="1400" b="1"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E778858E-28AF-1BFA-9F53-75F3E9A30F84}"/>
              </a:ext>
            </a:extLst>
          </p:cNvPr>
          <p:cNvSpPr/>
          <p:nvPr/>
        </p:nvSpPr>
        <p:spPr>
          <a:xfrm>
            <a:off x="2032000" y="1133500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Further sessions will be scheduled later in the year </a:t>
            </a:r>
            <a:endParaRPr lang="en-GB" dirty="0"/>
          </a:p>
          <a:p>
            <a:pPr algn="ctr"/>
            <a:endParaRPr lang="en-GB" dirty="0"/>
          </a:p>
        </p:txBody>
      </p:sp>
      <p:sp>
        <p:nvSpPr>
          <p:cNvPr id="8" name="Rectangle: Rounded Corners 7">
            <a:extLst>
              <a:ext uri="{FF2B5EF4-FFF2-40B4-BE49-F238E27FC236}">
                <a16:creationId xmlns:a16="http://schemas.microsoft.com/office/drawing/2014/main" id="{666E61B2-C50F-4070-8DE2-FF937E574AFC}"/>
              </a:ext>
            </a:extLst>
          </p:cNvPr>
          <p:cNvSpPr/>
          <p:nvPr/>
        </p:nvSpPr>
        <p:spPr>
          <a:xfrm>
            <a:off x="2032000" y="1496779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74085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140416"/>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2577877250"/>
              </p:ext>
            </p:extLst>
          </p:nvPr>
        </p:nvGraphicFramePr>
        <p:xfrm>
          <a:off x="2162628" y="10294037"/>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18 April 2023 10am</a:t>
                      </a:r>
                    </a:p>
                  </a:txBody>
                  <a:tcPr/>
                </a:tc>
                <a:tc>
                  <a:txBody>
                    <a:bodyPr/>
                    <a:lstStyle/>
                    <a:p>
                      <a:r>
                        <a:rPr lang="en-GB" dirty="0"/>
                        <a:t>Places available </a:t>
                      </a:r>
                    </a:p>
                  </a:txBody>
                  <a:tcPr/>
                </a:tc>
                <a:extLst>
                  <a:ext uri="{0D108BD9-81ED-4DB2-BD59-A6C34878D82A}">
                    <a16:rowId xmlns:a16="http://schemas.microsoft.com/office/drawing/2014/main" val="2400085389"/>
                  </a:ext>
                </a:extLst>
              </a:tr>
              <a:tr h="370840">
                <a:tc>
                  <a:txBody>
                    <a:bodyPr/>
                    <a:lstStyle/>
                    <a:p>
                      <a:r>
                        <a:rPr lang="en-GB" dirty="0"/>
                        <a:t>8 June 2023 10am</a:t>
                      </a:r>
                    </a:p>
                  </a:txBody>
                  <a:tcPr/>
                </a:tc>
                <a:tc>
                  <a:txBody>
                    <a:bodyPr/>
                    <a:lstStyle/>
                    <a:p>
                      <a:r>
                        <a:rPr lang="en-GB" dirty="0"/>
                        <a:t>Places available </a:t>
                      </a:r>
                    </a:p>
                  </a:txBody>
                  <a:tcPr/>
                </a:tc>
                <a:extLst>
                  <a:ext uri="{0D108BD9-81ED-4DB2-BD59-A6C34878D82A}">
                    <a16:rowId xmlns:a16="http://schemas.microsoft.com/office/drawing/2014/main" val="2008393331"/>
                  </a:ext>
                </a:extLst>
              </a:tr>
              <a:tr h="370840">
                <a:tc>
                  <a:txBody>
                    <a:bodyPr/>
                    <a:lstStyle/>
                    <a:p>
                      <a:r>
                        <a:rPr lang="en-GB" dirty="0"/>
                        <a:t>18 Sept 2023 1pm </a:t>
                      </a:r>
                    </a:p>
                  </a:txBody>
                  <a:tcPr/>
                </a:tc>
                <a:tc>
                  <a:txBody>
                    <a:bodyPr/>
                    <a:lstStyle/>
                    <a:p>
                      <a:r>
                        <a:rPr lang="en-GB" dirty="0"/>
                        <a:t>Places available </a:t>
                      </a:r>
                    </a:p>
                  </a:txBody>
                  <a:tcPr/>
                </a:tc>
                <a:extLst>
                  <a:ext uri="{0D108BD9-81ED-4DB2-BD59-A6C34878D82A}">
                    <a16:rowId xmlns:a16="http://schemas.microsoft.com/office/drawing/2014/main" val="3792352708"/>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docProps/app.xml><?xml version="1.0" encoding="utf-8"?>
<Properties xmlns="http://schemas.openxmlformats.org/officeDocument/2006/extended-properties" xmlns:vt="http://schemas.openxmlformats.org/officeDocument/2006/docPropsVTypes">
  <Template>L&amp;D Bulletin</Template>
  <TotalTime>32121</TotalTime>
  <Words>6744</Words>
  <Application>Microsoft Office PowerPoint</Application>
  <PresentationFormat>Custom</PresentationFormat>
  <Paragraphs>676</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Black</vt:lpstr>
      <vt:lpstr>Calibri</vt:lpstr>
      <vt:lpstr>Calibri Light</vt:lpstr>
      <vt:lpstr>Tahoma</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422</cp:revision>
  <dcterms:created xsi:type="dcterms:W3CDTF">2020-05-19T08:36:46Z</dcterms:created>
  <dcterms:modified xsi:type="dcterms:W3CDTF">2023-03-07T16:18:43Z</dcterms:modified>
</cp:coreProperties>
</file>