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84" r:id="rId3"/>
    <p:sldId id="256" r:id="rId4"/>
    <p:sldId id="267" r:id="rId5"/>
    <p:sldId id="282" r:id="rId6"/>
    <p:sldId id="280" r:id="rId7"/>
    <p:sldId id="274" r:id="rId8"/>
    <p:sldId id="283" r:id="rId9"/>
    <p:sldId id="285" r:id="rId10"/>
    <p:sldId id="278" r:id="rId11"/>
    <p:sldId id="268" r:id="rId12"/>
    <p:sldId id="281" r:id="rId13"/>
    <p:sldId id="270" r:id="rId14"/>
    <p:sldId id="260" r:id="rId15"/>
    <p:sldId id="266" r:id="rId16"/>
    <p:sldId id="259" r:id="rId17"/>
    <p:sldId id="276" r:id="rId18"/>
    <p:sldId id="263" r:id="rId19"/>
    <p:sldId id="277" r:id="rId20"/>
    <p:sldId id="258" r:id="rId21"/>
    <p:sldId id="286" r:id="rId22"/>
    <p:sldId id="261" r:id="rId23"/>
    <p:sldId id="272" r:id="rId24"/>
    <p:sldId id="273" r:id="rId25"/>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9" autoAdjust="0"/>
    <p:restoredTop sz="96357" autoAdjust="0"/>
  </p:normalViewPr>
  <p:slideViewPr>
    <p:cSldViewPr snapToGrid="0">
      <p:cViewPr varScale="1">
        <p:scale>
          <a:sx n="45" d="100"/>
          <a:sy n="45" d="100"/>
        </p:scale>
        <p:origin x="227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a:prstGeom prst="rect">
            <a:avLst/>
          </a:prstGeo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5" name="Footer Placeholder 4"/>
          <p:cNvSpPr>
            <a:spLocks noGrp="1"/>
          </p:cNvSpPr>
          <p:nvPr>
            <p:ph type="ftr" sz="quarter" idx="11"/>
          </p:nvPr>
        </p:nvSpPr>
        <p:spPr>
          <a:xfrm>
            <a:off x="4038600" y="15066908"/>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426308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4327407"/>
            <a:ext cx="10515600" cy="1031428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5" name="Footer Placeholder 4"/>
          <p:cNvSpPr>
            <a:spLocks noGrp="1"/>
          </p:cNvSpPr>
          <p:nvPr>
            <p:ph type="ftr" sz="quarter" idx="11"/>
          </p:nvPr>
        </p:nvSpPr>
        <p:spPr>
          <a:xfrm>
            <a:off x="4038600" y="15066908"/>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217716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5" name="Footer Placeholder 4"/>
          <p:cNvSpPr>
            <a:spLocks noGrp="1"/>
          </p:cNvSpPr>
          <p:nvPr>
            <p:ph type="ftr" sz="quarter" idx="11"/>
          </p:nvPr>
        </p:nvSpPr>
        <p:spPr>
          <a:xfrm>
            <a:off x="4038600" y="15066908"/>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297378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4327407"/>
            <a:ext cx="10515600" cy="103142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5" name="Footer Placeholder 4"/>
          <p:cNvSpPr>
            <a:spLocks noGrp="1"/>
          </p:cNvSpPr>
          <p:nvPr>
            <p:ph type="ftr" sz="quarter" idx="11"/>
          </p:nvPr>
        </p:nvSpPr>
        <p:spPr>
          <a:xfrm>
            <a:off x="4038600" y="15066908"/>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193023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a:prstGeom prst="rect">
            <a:avLst/>
          </a:prstGeo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0878731"/>
            <a:ext cx="10515600" cy="3555999"/>
          </a:xfrm>
          <a:prstGeom prst="rect">
            <a:avLst/>
          </a:prstGeo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5" name="Footer Placeholder 4"/>
          <p:cNvSpPr>
            <a:spLocks noGrp="1"/>
          </p:cNvSpPr>
          <p:nvPr>
            <p:ph type="ftr" sz="quarter" idx="11"/>
          </p:nvPr>
        </p:nvSpPr>
        <p:spPr>
          <a:xfrm>
            <a:off x="4038600" y="15066908"/>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279961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4327407"/>
            <a:ext cx="5181600" cy="103142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4327407"/>
            <a:ext cx="5181600" cy="103142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6" name="Footer Placeholder 5"/>
          <p:cNvSpPr>
            <a:spLocks noGrp="1"/>
          </p:cNvSpPr>
          <p:nvPr>
            <p:ph type="ftr" sz="quarter" idx="11"/>
          </p:nvPr>
        </p:nvSpPr>
        <p:spPr>
          <a:xfrm>
            <a:off x="4038600" y="15066908"/>
            <a:ext cx="4114800" cy="865481"/>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295969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984979"/>
            <a:ext cx="5157787" cy="1952977"/>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5937956"/>
            <a:ext cx="5157787" cy="8733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984979"/>
            <a:ext cx="5183188" cy="1952977"/>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5937956"/>
            <a:ext cx="5183188" cy="8733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8" name="Footer Placeholder 7"/>
          <p:cNvSpPr>
            <a:spLocks noGrp="1"/>
          </p:cNvSpPr>
          <p:nvPr>
            <p:ph type="ftr" sz="quarter" idx="11"/>
          </p:nvPr>
        </p:nvSpPr>
        <p:spPr>
          <a:xfrm>
            <a:off x="4038600" y="15066908"/>
            <a:ext cx="4114800" cy="865481"/>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16899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BFD30B-CF3C-49A0-B477-8703B376791F}"/>
              </a:ext>
              <a:ext uri="{C183D7F6-B498-43B3-948B-1728B52AA6E4}">
                <adec:decorative xmlns:adec="http://schemas.microsoft.com/office/drawing/2017/decorative" val="1"/>
              </a:ext>
            </a:extLst>
          </p:cNvPr>
          <p:cNvSpPr/>
          <p:nvPr userDrawn="1"/>
        </p:nvSpPr>
        <p:spPr>
          <a:xfrm>
            <a:off x="0" y="0"/>
            <a:ext cx="12192000" cy="2413158"/>
          </a:xfrm>
          <a:prstGeom prst="rect">
            <a:avLst/>
          </a:prstGeom>
          <a:solidFill>
            <a:srgbClr val="B1B514"/>
          </a:solidFill>
          <a:ln>
            <a:solidFill>
              <a:srgbClr val="B1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
            <a:extLst>
              <a:ext uri="{FF2B5EF4-FFF2-40B4-BE49-F238E27FC236}">
                <a16:creationId xmlns:a16="http://schemas.microsoft.com/office/drawing/2014/main" id="{47822718-4E97-402D-92AC-314D15AB93A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1" y="185690"/>
            <a:ext cx="2037080" cy="751570"/>
          </a:xfrm>
          <a:prstGeom prst="rect">
            <a:avLst/>
          </a:prstGeom>
          <a:noFill/>
        </p:spPr>
      </p:pic>
      <p:pic>
        <p:nvPicPr>
          <p:cNvPr id="8" name="Picture 7" descr="HSAB logo">
            <a:extLst>
              <a:ext uri="{FF2B5EF4-FFF2-40B4-BE49-F238E27FC236}">
                <a16:creationId xmlns:a16="http://schemas.microsoft.com/office/drawing/2014/main" id="{48F7B7C5-D1FD-4398-BC45-846031CCC471}"/>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85425" y="185690"/>
            <a:ext cx="1685925" cy="990600"/>
          </a:xfrm>
          <a:prstGeom prst="rect">
            <a:avLst/>
          </a:prstGeom>
          <a:noFill/>
          <a:ln>
            <a:noFill/>
          </a:ln>
        </p:spPr>
      </p:pic>
      <p:sp>
        <p:nvSpPr>
          <p:cNvPr id="9" name="Title 2">
            <a:extLst>
              <a:ext uri="{FF2B5EF4-FFF2-40B4-BE49-F238E27FC236}">
                <a16:creationId xmlns:a16="http://schemas.microsoft.com/office/drawing/2014/main" id="{DCBEE2E4-97A0-44FC-8CFE-3CA739C41FF0}"/>
              </a:ext>
            </a:extLst>
          </p:cNvPr>
          <p:cNvSpPr>
            <a:spLocks noGrp="1"/>
          </p:cNvSpPr>
          <p:nvPr>
            <p:ph type="title" hasCustomPrompt="1"/>
          </p:nvPr>
        </p:nvSpPr>
        <p:spPr>
          <a:xfrm>
            <a:off x="0" y="46745"/>
            <a:ext cx="12192000" cy="2066535"/>
          </a:xfrm>
          <a:prstGeom prst="rect">
            <a:avLst/>
          </a:prstGeom>
        </p:spPr>
        <p:txBody>
          <a:bodyPr>
            <a:normAutofit/>
          </a:bodyPr>
          <a:lstStyle>
            <a:lvl1pPr algn="ctr">
              <a:defRPr sz="4400">
                <a:solidFill>
                  <a:schemeClr val="bg1"/>
                </a:solidFill>
              </a:defRPr>
            </a:lvl1pPr>
          </a:lstStyle>
          <a:p>
            <a:pPr algn="ctr"/>
            <a:r>
              <a:rPr lang="en-GB" sz="4800" dirty="0">
                <a:solidFill>
                  <a:schemeClr val="bg1"/>
                </a:solidFill>
                <a:latin typeface="Arial Black" panose="020B0A04020102020204" pitchFamily="34" charset="0"/>
              </a:rPr>
              <a:t>HSCP/HSAB L&amp;D </a:t>
            </a:r>
            <a:br>
              <a:rPr lang="en-GB" sz="4800" dirty="0">
                <a:solidFill>
                  <a:schemeClr val="bg1"/>
                </a:solidFill>
                <a:latin typeface="Arial Black" panose="020B0A04020102020204" pitchFamily="34" charset="0"/>
              </a:rPr>
            </a:br>
            <a:r>
              <a:rPr lang="en-GB" sz="4800" dirty="0">
                <a:solidFill>
                  <a:schemeClr val="bg1"/>
                </a:solidFill>
                <a:latin typeface="Arial Black" panose="020B0A04020102020204" pitchFamily="34" charset="0"/>
              </a:rPr>
              <a:t>PROGRAMME</a:t>
            </a:r>
            <a:endParaRPr lang="en-GB" sz="4800" dirty="0"/>
          </a:p>
        </p:txBody>
      </p:sp>
    </p:spTree>
    <p:extLst>
      <p:ext uri="{BB962C8B-B14F-4D97-AF65-F5344CB8AC3E}">
        <p14:creationId xmlns:p14="http://schemas.microsoft.com/office/powerpoint/2010/main" val="230503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3" name="Footer Placeholder 2"/>
          <p:cNvSpPr>
            <a:spLocks noGrp="1"/>
          </p:cNvSpPr>
          <p:nvPr>
            <p:ph type="ftr" sz="quarter" idx="11"/>
          </p:nvPr>
        </p:nvSpPr>
        <p:spPr>
          <a:xfrm>
            <a:off x="4038600" y="15066908"/>
            <a:ext cx="4114800" cy="865481"/>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19318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a:prstGeom prst="rect">
            <a:avLst/>
          </a:prstGeo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340567"/>
            <a:ext cx="6172200" cy="11552296"/>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876800"/>
            <a:ext cx="3932237" cy="9034875"/>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6" name="Footer Placeholder 5"/>
          <p:cNvSpPr>
            <a:spLocks noGrp="1"/>
          </p:cNvSpPr>
          <p:nvPr>
            <p:ph type="ftr" sz="quarter" idx="11"/>
          </p:nvPr>
        </p:nvSpPr>
        <p:spPr>
          <a:xfrm>
            <a:off x="4038600" y="15066908"/>
            <a:ext cx="4114800" cy="865481"/>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204879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a:prstGeom prst="rect">
            <a:avLst/>
          </a:prstGeo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a:prstGeom prst="rect">
            <a:avLst/>
          </a:prstGeo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4876800"/>
            <a:ext cx="3932237" cy="9034875"/>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91267CF5-F049-4AAE-9318-9EEF2162864B}" type="datetimeFigureOut">
              <a:rPr lang="en-GB" smtClean="0"/>
              <a:t>21/04/2021</a:t>
            </a:fld>
            <a:endParaRPr lang="en-GB"/>
          </a:p>
        </p:txBody>
      </p:sp>
      <p:sp>
        <p:nvSpPr>
          <p:cNvPr id="6" name="Footer Placeholder 5"/>
          <p:cNvSpPr>
            <a:spLocks noGrp="1"/>
          </p:cNvSpPr>
          <p:nvPr>
            <p:ph type="ftr" sz="quarter" idx="11"/>
          </p:nvPr>
        </p:nvSpPr>
        <p:spPr>
          <a:xfrm>
            <a:off x="4038600" y="15066908"/>
            <a:ext cx="4114800" cy="865481"/>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15066908"/>
            <a:ext cx="2743200" cy="865481"/>
          </a:xfrm>
          <a:prstGeom prst="rect">
            <a:avLst/>
          </a:prstGeom>
        </p:spPr>
        <p:txBody>
          <a:bodyPr/>
          <a:lstStyle/>
          <a:p>
            <a:fld id="{738C1E83-7734-41F5-A347-EF95AF50C3AD}" type="slidenum">
              <a:rPr lang="en-GB" smtClean="0"/>
              <a:t>‹#›</a:t>
            </a:fld>
            <a:endParaRPr lang="en-GB"/>
          </a:p>
        </p:txBody>
      </p:sp>
    </p:spTree>
    <p:extLst>
      <p:ext uri="{BB962C8B-B14F-4D97-AF65-F5344CB8AC3E}">
        <p14:creationId xmlns:p14="http://schemas.microsoft.com/office/powerpoint/2010/main" val="61483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FDA261-F3B4-4C47-A50A-A92F9BCD477E}"/>
              </a:ext>
              <a:ext uri="{C183D7F6-B498-43B3-948B-1728B52AA6E4}">
                <adec:decorative xmlns:adec="http://schemas.microsoft.com/office/drawing/2017/decorative" val="1"/>
              </a:ext>
            </a:extLst>
          </p:cNvPr>
          <p:cNvSpPr/>
          <p:nvPr userDrawn="1"/>
        </p:nvSpPr>
        <p:spPr>
          <a:xfrm>
            <a:off x="0" y="0"/>
            <a:ext cx="12192000" cy="2413158"/>
          </a:xfrm>
          <a:prstGeom prst="rect">
            <a:avLst/>
          </a:prstGeom>
          <a:solidFill>
            <a:srgbClr val="B1B514"/>
          </a:solidFill>
          <a:ln>
            <a:solidFill>
              <a:srgbClr val="B1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a:extLst>
              <a:ext uri="{FF2B5EF4-FFF2-40B4-BE49-F238E27FC236}">
                <a16:creationId xmlns:a16="http://schemas.microsoft.com/office/drawing/2014/main" id="{30A3C521-70A6-449E-8590-8DB1A1300067}"/>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1301" y="185690"/>
            <a:ext cx="2037080" cy="751570"/>
          </a:xfrm>
          <a:prstGeom prst="rect">
            <a:avLst/>
          </a:prstGeom>
          <a:noFill/>
        </p:spPr>
      </p:pic>
      <p:pic>
        <p:nvPicPr>
          <p:cNvPr id="9" name="Picture 8" descr="HSAB logo">
            <a:extLst>
              <a:ext uri="{FF2B5EF4-FFF2-40B4-BE49-F238E27FC236}">
                <a16:creationId xmlns:a16="http://schemas.microsoft.com/office/drawing/2014/main" id="{D66B4E62-14E6-46D6-973A-2B3BEA64D7B9}"/>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85425" y="185690"/>
            <a:ext cx="1685925" cy="990600"/>
          </a:xfrm>
          <a:prstGeom prst="rect">
            <a:avLst/>
          </a:prstGeom>
          <a:noFill/>
          <a:ln>
            <a:noFill/>
          </a:ln>
        </p:spPr>
      </p:pic>
      <p:sp>
        <p:nvSpPr>
          <p:cNvPr id="10" name="Title 2">
            <a:extLst>
              <a:ext uri="{FF2B5EF4-FFF2-40B4-BE49-F238E27FC236}">
                <a16:creationId xmlns:a16="http://schemas.microsoft.com/office/drawing/2014/main" id="{46072D1F-4A19-4998-AF0C-42C3355ECB97}"/>
              </a:ext>
            </a:extLst>
          </p:cNvPr>
          <p:cNvSpPr txBox="1">
            <a:spLocks/>
          </p:cNvSpPr>
          <p:nvPr userDrawn="1"/>
        </p:nvSpPr>
        <p:spPr>
          <a:xfrm>
            <a:off x="0" y="46745"/>
            <a:ext cx="12192000" cy="2066535"/>
          </a:xfrm>
          <a:prstGeom prst="rect">
            <a:avLst/>
          </a:prstGeom>
        </p:spPr>
        <p:txBody>
          <a:bodyPr>
            <a:normAutofit/>
          </a:bodyPr>
          <a:lstStyle>
            <a:lvl1pPr algn="ctr" defTabSz="1219170" rtl="0" eaLnBrk="1" latinLnBrk="0" hangingPunct="1">
              <a:lnSpc>
                <a:spcPct val="90000"/>
              </a:lnSpc>
              <a:spcBef>
                <a:spcPct val="0"/>
              </a:spcBef>
              <a:buNone/>
              <a:defRPr sz="4400" kern="1200">
                <a:solidFill>
                  <a:schemeClr val="bg1"/>
                </a:solidFill>
                <a:latin typeface="+mj-lt"/>
                <a:ea typeface="+mj-ea"/>
                <a:cs typeface="+mj-cs"/>
              </a:defRPr>
            </a:lvl1pPr>
          </a:lstStyle>
          <a:p>
            <a:r>
              <a:rPr lang="en-GB" sz="4800" dirty="0">
                <a:latin typeface="Arial Black" panose="020B0A04020102020204" pitchFamily="34" charset="0"/>
              </a:rPr>
              <a:t>HSCP/HSAB L&amp;D </a:t>
            </a:r>
            <a:br>
              <a:rPr lang="en-GB" sz="4800" dirty="0">
                <a:latin typeface="Arial Black" panose="020B0A04020102020204" pitchFamily="34" charset="0"/>
              </a:rPr>
            </a:br>
            <a:r>
              <a:rPr lang="en-GB" sz="4800" dirty="0">
                <a:latin typeface="Arial Black" panose="020B0A04020102020204" pitchFamily="34" charset="0"/>
              </a:rPr>
              <a:t>PROGRAMME</a:t>
            </a:r>
            <a:endParaRPr lang="en-GB" sz="4800" dirty="0"/>
          </a:p>
        </p:txBody>
      </p:sp>
    </p:spTree>
    <p:extLst>
      <p:ext uri="{BB962C8B-B14F-4D97-AF65-F5344CB8AC3E}">
        <p14:creationId xmlns:p14="http://schemas.microsoft.com/office/powerpoint/2010/main" val="24896241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8.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7.xml"/><Relationship Id="rId2" Type="http://schemas.openxmlformats.org/officeDocument/2006/relationships/slide" Target="slide22.xml"/><Relationship Id="rId16" Type="http://schemas.openxmlformats.org/officeDocument/2006/relationships/slide" Target="slide6.xml"/><Relationship Id="rId20"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0.xml"/><Relationship Id="rId10" Type="http://schemas.openxmlformats.org/officeDocument/2006/relationships/slide" Target="slide14.xml"/><Relationship Id="rId19"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19.xml"/><Relationship Id="rId2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riendsagainstscams.org.uk/"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hertfordshire.gov.uk/services/childrens-social-care/child-protection/hertfordshire-safeguarding-children-partnership/professionals-and-volunteers/training-and-learning/training-and-learning.aspx"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DCDAC9-B54A-40FA-88B1-AEC9BAD2035B}"/>
              </a:ext>
            </a:extLst>
          </p:cNvPr>
          <p:cNvSpPr>
            <a:spLocks noGrp="1"/>
          </p:cNvSpPr>
          <p:nvPr>
            <p:ph type="title"/>
          </p:nvPr>
        </p:nvSpPr>
        <p:spPr>
          <a:xfrm>
            <a:off x="0" y="46746"/>
            <a:ext cx="12192000" cy="1335488"/>
          </a:xfrm>
        </p:spPr>
        <p:txBody>
          <a:bodyPr>
            <a:noAutofit/>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6" name="Title 11">
            <a:extLst>
              <a:ext uri="{FF2B5EF4-FFF2-40B4-BE49-F238E27FC236}">
                <a16:creationId xmlns:a16="http://schemas.microsoft.com/office/drawing/2014/main" id="{3073F758-035B-488B-AC09-5BABC4C97EB6}"/>
              </a:ext>
            </a:extLst>
          </p:cNvPr>
          <p:cNvSpPr txBox="1">
            <a:spLocks/>
          </p:cNvSpPr>
          <p:nvPr/>
        </p:nvSpPr>
        <p:spPr>
          <a:xfrm>
            <a:off x="0" y="1357523"/>
            <a:ext cx="12192000" cy="598868"/>
          </a:xfrm>
          <a:prstGeom prst="rect">
            <a:avLst/>
          </a:prstGeom>
        </p:spPr>
        <p:txBody>
          <a:bodyPr>
            <a:normAutofit fontScale="97500"/>
          </a:bodyPr>
          <a:lstStyle>
            <a:lvl1pPr algn="ctr" defTabSz="1219170" rtl="0" eaLnBrk="1" latinLnBrk="0" hangingPunct="1">
              <a:lnSpc>
                <a:spcPct val="90000"/>
              </a:lnSpc>
              <a:spcBef>
                <a:spcPct val="0"/>
              </a:spcBef>
              <a:buNone/>
              <a:defRPr sz="4400" kern="1200">
                <a:solidFill>
                  <a:schemeClr val="bg1"/>
                </a:solidFill>
                <a:latin typeface="+mj-lt"/>
                <a:ea typeface="+mj-ea"/>
                <a:cs typeface="+mj-cs"/>
              </a:defRPr>
            </a:lvl1pPr>
          </a:lstStyle>
          <a:p>
            <a:r>
              <a:rPr lang="en-GB" sz="2800" dirty="0">
                <a:latin typeface="Arial Black" panose="020B0A04020102020204" pitchFamily="34" charset="0"/>
              </a:rPr>
              <a:t>May 2021</a:t>
            </a:r>
            <a:endParaRPr lang="en-GB" sz="2800" dirty="0"/>
          </a:p>
        </p:txBody>
      </p:sp>
      <p:sp>
        <p:nvSpPr>
          <p:cNvPr id="20" name="Rectangle 19">
            <a:extLst>
              <a:ext uri="{FF2B5EF4-FFF2-40B4-BE49-F238E27FC236}">
                <a16:creationId xmlns:a16="http://schemas.microsoft.com/office/drawing/2014/main" id="{29A1C992-A055-4BC7-881E-02CB156FFB2B}"/>
              </a:ext>
            </a:extLst>
          </p:cNvPr>
          <p:cNvSpPr/>
          <p:nvPr/>
        </p:nvSpPr>
        <p:spPr>
          <a:xfrm>
            <a:off x="0" y="1817877"/>
            <a:ext cx="12192000" cy="2250168"/>
          </a:xfrm>
          <a:prstGeom prst="rect">
            <a:avLst/>
          </a:prstGeom>
          <a:solidFill>
            <a:srgbClr val="B1B514"/>
          </a:solidFill>
          <a:ln>
            <a:solidFill>
              <a:srgbClr val="B1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panose="020B0604020202020204" pitchFamily="34" charset="0"/>
                <a:cs typeface="Arial" panose="020B0604020202020204" pitchFamily="34" charset="0"/>
              </a:rPr>
              <a:t>All our training courses are now via a live webinar, using MS Teams </a:t>
            </a:r>
            <a:endParaRPr lang="en-GB" sz="2400" b="1" dirty="0">
              <a:solidFill>
                <a:schemeClr val="tx1"/>
              </a:solidFill>
              <a:latin typeface="Arial" panose="020B0604020202020204" pitchFamily="34" charset="0"/>
              <a:cs typeface="Arial" panose="020B0604020202020204" pitchFamily="34" charset="0"/>
            </a:endParaRPr>
          </a:p>
          <a:p>
            <a:pPr algn="ctr"/>
            <a:r>
              <a:rPr lang="en-GB" sz="1400" b="1" dirty="0">
                <a:solidFill>
                  <a:schemeClr val="tx1"/>
                </a:solidFill>
                <a:latin typeface="Arial" panose="020B0604020202020204" pitchFamily="34" charset="0"/>
                <a:cs typeface="Arial" panose="020B0604020202020204" pitchFamily="34" charset="0"/>
              </a:rPr>
              <a:t>(</a:t>
            </a:r>
            <a:r>
              <a:rPr lang="en-GB" sz="1400" b="1" dirty="0">
                <a:solidFill>
                  <a:schemeClr val="tx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Guidance/advice </a:t>
            </a:r>
            <a:r>
              <a:rPr lang="en-GB" sz="1400" b="1" dirty="0">
                <a:solidFill>
                  <a:schemeClr val="tx1"/>
                </a:solidFill>
                <a:latin typeface="Arial" panose="020B0604020202020204" pitchFamily="34" charset="0"/>
                <a:cs typeface="Arial" panose="020B0604020202020204" pitchFamily="34" charset="0"/>
              </a:rPr>
              <a:t>on using MS Teams)  </a:t>
            </a:r>
            <a:endParaRPr lang="en-GB" sz="2000" b="1"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Join us for live webinars and learn about the latest safeguarding practice. </a:t>
            </a:r>
          </a:p>
          <a:p>
            <a:pPr algn="ctr"/>
            <a:r>
              <a:rPr lang="en-GB" sz="1600" b="1" dirty="0">
                <a:solidFill>
                  <a:schemeClr val="tx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Booking Conditions</a:t>
            </a:r>
            <a:endParaRPr lang="en-GB" sz="1600" b="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FFCE0D-1234-4295-A321-87EC5CFE2C9F}"/>
              </a:ext>
            </a:extLst>
          </p:cNvPr>
          <p:cNvSpPr txBox="1"/>
          <p:nvPr/>
        </p:nvSpPr>
        <p:spPr>
          <a:xfrm>
            <a:off x="403904" y="4296500"/>
            <a:ext cx="11384192" cy="12526506"/>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Index of Training Offer</a:t>
            </a:r>
          </a:p>
          <a:p>
            <a:pPr algn="ctr"/>
            <a:r>
              <a:rPr lang="en-GB" sz="2400" b="1" dirty="0">
                <a:latin typeface="Arial" panose="020B0604020202020204" pitchFamily="34" charset="0"/>
                <a:cs typeface="Arial" panose="020B0604020202020204" pitchFamily="34" charset="0"/>
              </a:rPr>
              <a:t>Click on course name for further details and booking</a:t>
            </a:r>
          </a:p>
          <a:p>
            <a:pPr algn="ctr"/>
            <a:endParaRPr lang="en-GB" sz="24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Digital Offer </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3" action="ppaction://hlinksldjump"/>
              </a:rPr>
              <a:t>HSCP E-Learning Offer </a:t>
            </a: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Children</a:t>
            </a:r>
            <a:r>
              <a:rPr lang="en-GB" sz="2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000" b="1" dirty="0">
                <a:solidFill>
                  <a:srgbClr val="00B05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JOINT HSCP/NSPCC NEGLECT CAMPAIGN </a:t>
            </a:r>
            <a:r>
              <a:rPr lang="en-GB" sz="2000" dirty="0">
                <a:solidFill>
                  <a:srgbClr val="00B05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FREE Neglect Awareness Sessions</a:t>
            </a:r>
            <a:endParaRPr lang="en-GB" sz="2000" dirty="0">
              <a:solidFill>
                <a:srgbClr val="00B05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Emotional Wellbeing/Spot the Signs -Children and Young People</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Working with Mothers with Emotionally Unstable Personality Disorder (EUPD)</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Graded Care Profile – a tool to be used when on-going Neglect is a concern </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Motivational Interviewing </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Understanding and Identifying Neglect with a focus on Early Help</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Safeguarding and Child Protection Multi Agency Course</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Child Sexual Exploitation Prevention, Protection &amp; Investigation</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Physical Abuse in Children (previously the ‘Bruising Lite Bite’)</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Child Protection Conference Training</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Disguised Compliance &amp; Avoidant Families</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Safeguarding Vulnerable Groups </a:t>
            </a:r>
            <a:endParaRPr lang="en-GB" sz="2000" dirty="0">
              <a:solidFill>
                <a:srgbClr val="00B05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The Toxic Trio </a:t>
            </a:r>
            <a:endParaRPr lang="en-GB" sz="2000" dirty="0">
              <a:solidFill>
                <a:srgbClr val="00B050"/>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Adults</a:t>
            </a:r>
            <a:r>
              <a:rPr lang="en-GB" sz="2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SPOT THE SIGNS Suicide Prevention Training for Adult Practitioners</a:t>
            </a:r>
            <a:endParaRPr lang="en-GB" sz="20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HSAB Multi-Agency Safeguarding Adults Awareness</a:t>
            </a:r>
            <a:endParaRPr lang="en-GB" sz="20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HSAB Safeguarding Forum Cybercrime, Scams and Fraud</a:t>
            </a:r>
            <a:r>
              <a:rPr lang="en-GB" sz="2000" dirty="0">
                <a:solidFill>
                  <a:srgbClr val="FF0000"/>
                </a:solidFill>
                <a:effectLst>
                  <a:outerShdw blurRad="55004" dist="50800" dir="5400000" algn="tl">
                    <a:srgbClr val="000000">
                      <a:alpha val="33000"/>
                    </a:srgbClr>
                  </a:outerShdw>
                </a:effectLst>
                <a:latin typeface="Arial" panose="020B0604020202020204" pitchFamily="34" charset="0"/>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 </a:t>
            </a:r>
            <a:endParaRPr lang="en-GB" sz="20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HSAB Training Offer for Practitioners Working with ADULTS – Forthcoming Events  </a:t>
            </a:r>
            <a:endParaRPr lang="en-GB" sz="2000" dirty="0">
              <a:solidFill>
                <a:srgbClr val="FF0000"/>
              </a:solidFill>
              <a:latin typeface="Arial" panose="020B0604020202020204" pitchFamily="34" charset="0"/>
              <a:cs typeface="Arial" panose="020B0604020202020204" pitchFamily="34" charset="0"/>
            </a:endParaRPr>
          </a:p>
          <a:p>
            <a:endParaRPr lang="en-GB" sz="2000" dirty="0">
              <a:solidFill>
                <a:srgbClr val="C00000"/>
              </a:solidFill>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Joint Children and Adults </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The Science of Wellbeing </a:t>
            </a: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Friends Against Scams – free online video and training </a:t>
            </a:r>
            <a:endParaRPr lang="en-GB" sz="2000"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 </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1E76CAB5-AF0F-454E-90B6-3E14AE03AA63}"/>
              </a:ext>
            </a:extLst>
          </p:cNvPr>
          <p:cNvSpPr/>
          <p:nvPr/>
        </p:nvSpPr>
        <p:spPr>
          <a:xfrm>
            <a:off x="2032000" y="14898477"/>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24879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1" name="TextBox 10">
            <a:extLst>
              <a:ext uri="{FF2B5EF4-FFF2-40B4-BE49-F238E27FC236}">
                <a16:creationId xmlns:a16="http://schemas.microsoft.com/office/drawing/2014/main" id="{6BE4D33D-5BFD-4C86-8918-186B94FE6DE6}"/>
              </a:ext>
            </a:extLst>
          </p:cNvPr>
          <p:cNvSpPr txBox="1"/>
          <p:nvPr/>
        </p:nvSpPr>
        <p:spPr>
          <a:xfrm>
            <a:off x="673100" y="3002682"/>
            <a:ext cx="10947400" cy="7048083"/>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Working with Mothers with Emotionally Unstable Personality Disorder (EUPD)</a:t>
            </a:r>
          </a:p>
          <a:p>
            <a:endParaRPr lang="en-GB" sz="14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Delivered by: </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HPFT Community Perinatal Team: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Dr Sarah Cohen, Consultant Perinatal Psychiatrist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Dr Shetal Patel, Clinical Perinatal Psychologist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Dr Natasha </a:t>
            </a:r>
            <a:r>
              <a:rPr lang="en-GB" sz="1600" dirty="0" err="1">
                <a:latin typeface="Arial" panose="020B0604020202020204" pitchFamily="34" charset="0"/>
                <a:cs typeface="Arial" panose="020B0604020202020204" pitchFamily="34" charset="0"/>
              </a:rPr>
              <a:t>Gray</a:t>
            </a:r>
            <a:r>
              <a:rPr lang="en-GB" sz="1600" dirty="0">
                <a:latin typeface="Arial" panose="020B0604020202020204" pitchFamily="34" charset="0"/>
                <a:cs typeface="Arial" panose="020B0604020202020204" pitchFamily="34" charset="0"/>
              </a:rPr>
              <a:t>, Parent-Infant Psychologist.</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Held over a </a:t>
            </a:r>
            <a:r>
              <a:rPr lang="en-GB" sz="1600" dirty="0">
                <a:solidFill>
                  <a:srgbClr val="FF000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2.5hr</a:t>
            </a:r>
            <a:r>
              <a:rPr lang="en-GB" sz="1600" dirty="0">
                <a:solidFill>
                  <a:srgbClr val="FF000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session (with a 10min break) starting at 9:30am, via MS Teams (equivalent to a half day training session)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Target audience</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Non-mental health professionals who work with pregnant women and mothers who have Emotionally Unstable Personality Disorder, e.g. but not limited to Children's services practitioners; midwives and health visitors:</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Content</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This course is to support staff who are working with families where parents (particularly the mother) has Emotionally Unstable Personality Disorder (EUPD).  To include:</a:t>
            </a:r>
          </a:p>
          <a:p>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Why EUPD develops; how it manifests and the impact of EUPD on the family in the perinatal period.</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Risks that EUPD poses and risk assessment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Advice on working with mothers with EUPD to reduce risks</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Understanding and supporting the parent infant relationship when a parent has EUPD</a:t>
            </a:r>
          </a:p>
          <a:p>
            <a:endParaRPr lang="en-GB" sz="1400" b="1" dirty="0">
              <a:latin typeface="Arial" panose="020B0604020202020204" pitchFamily="34" charset="0"/>
              <a:cs typeface="Arial" panose="020B0604020202020204" pitchFamily="34" charset="0"/>
            </a:endParaRPr>
          </a:p>
        </p:txBody>
      </p:sp>
      <p:graphicFrame>
        <p:nvGraphicFramePr>
          <p:cNvPr id="8" name="Table 18">
            <a:extLst>
              <a:ext uri="{FF2B5EF4-FFF2-40B4-BE49-F238E27FC236}">
                <a16:creationId xmlns:a16="http://schemas.microsoft.com/office/drawing/2014/main" id="{DC3ED5A9-8DDC-4E82-BAB7-A8DB801E6EA7}"/>
              </a:ext>
            </a:extLst>
          </p:cNvPr>
          <p:cNvGraphicFramePr>
            <a:graphicFrameLocks noGrp="1"/>
          </p:cNvGraphicFramePr>
          <p:nvPr>
            <p:extLst>
              <p:ext uri="{D42A27DB-BD31-4B8C-83A1-F6EECF244321}">
                <p14:modId xmlns:p14="http://schemas.microsoft.com/office/powerpoint/2010/main" val="3443428461"/>
              </p:ext>
            </p:extLst>
          </p:nvPr>
        </p:nvGraphicFramePr>
        <p:xfrm>
          <a:off x="2082800" y="10098446"/>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14 September 2021 9:30am</a:t>
                      </a:r>
                    </a:p>
                  </a:txBody>
                  <a:tcPr/>
                </a:tc>
                <a:tc>
                  <a:txBody>
                    <a:bodyPr/>
                    <a:lstStyle/>
                    <a:p>
                      <a:r>
                        <a:rPr lang="en-GB" dirty="0"/>
                        <a:t>FULLY BOOKED </a:t>
                      </a:r>
                    </a:p>
                  </a:txBody>
                  <a:tcPr/>
                </a:tc>
                <a:extLst>
                  <a:ext uri="{0D108BD9-81ED-4DB2-BD59-A6C34878D82A}">
                    <a16:rowId xmlns:a16="http://schemas.microsoft.com/office/drawing/2014/main" val="2642169583"/>
                  </a:ext>
                </a:extLst>
              </a:tr>
              <a:tr h="370840">
                <a:tc>
                  <a:txBody>
                    <a:bodyPr/>
                    <a:lstStyle/>
                    <a:p>
                      <a:r>
                        <a:rPr lang="en-GB" dirty="0"/>
                        <a:t>10 November 2021 9:30am</a:t>
                      </a:r>
                    </a:p>
                  </a:txBody>
                  <a:tcPr/>
                </a:tc>
                <a:tc>
                  <a:txBody>
                    <a:bodyPr/>
                    <a:lstStyle/>
                    <a:p>
                      <a:r>
                        <a:rPr lang="en-GB" dirty="0"/>
                        <a:t>FULLY BOOKED </a:t>
                      </a:r>
                    </a:p>
                  </a:txBody>
                  <a:tcPr/>
                </a:tc>
                <a:extLst>
                  <a:ext uri="{0D108BD9-81ED-4DB2-BD59-A6C34878D82A}">
                    <a16:rowId xmlns:a16="http://schemas.microsoft.com/office/drawing/2014/main" val="198502662"/>
                  </a:ext>
                </a:extLst>
              </a:tr>
            </a:tbl>
          </a:graphicData>
        </a:graphic>
      </p:graphicFrame>
      <p:sp>
        <p:nvSpPr>
          <p:cNvPr id="9" name="Rectangle: Rounded Corners 8">
            <a:extLst>
              <a:ext uri="{FF2B5EF4-FFF2-40B4-BE49-F238E27FC236}">
                <a16:creationId xmlns:a16="http://schemas.microsoft.com/office/drawing/2014/main" id="{8FB4CFF9-5157-4099-A06B-FC652BFDB694}"/>
              </a:ext>
            </a:extLst>
          </p:cNvPr>
          <p:cNvSpPr/>
          <p:nvPr/>
        </p:nvSpPr>
        <p:spPr>
          <a:xfrm>
            <a:off x="2032000" y="12857957"/>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7" name="Rectangle: Rounded Corners 6">
            <a:extLst>
              <a:ext uri="{FF2B5EF4-FFF2-40B4-BE49-F238E27FC236}">
                <a16:creationId xmlns:a16="http://schemas.microsoft.com/office/drawing/2014/main" id="{0C393345-65A4-4840-9DAE-625DCE6CC0B4}"/>
              </a:ext>
            </a:extLst>
          </p:cNvPr>
          <p:cNvSpPr/>
          <p:nvPr/>
        </p:nvSpPr>
        <p:spPr>
          <a:xfrm>
            <a:off x="20828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146104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8305-7A6C-424B-82F1-47FA803EA2EE}"/>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A438658C-D5BB-44A2-85F6-90FA992CB670}"/>
              </a:ext>
            </a:extLst>
          </p:cNvPr>
          <p:cNvSpPr txBox="1"/>
          <p:nvPr/>
        </p:nvSpPr>
        <p:spPr>
          <a:xfrm>
            <a:off x="673100" y="3002682"/>
            <a:ext cx="10947400" cy="880241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Graded Care Profile – a tool to be used when on-going Neglect is a concern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Held over a  3hr session (with a comfort break) starting at 10am, via MS Teams (equivalent to a half day training session)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Target audience</a:t>
            </a:r>
            <a:r>
              <a:rPr lang="en-GB" sz="1600" dirty="0">
                <a:latin typeface="Arial" panose="020B0604020202020204" pitchFamily="34" charset="0"/>
                <a:cs typeface="Arial" panose="020B0604020202020204" pitchFamily="34" charset="0"/>
              </a:rPr>
              <a:t>: appropriate for any professionals working directly with children and their families within the home or other settings (social workers, health visitors, school nurses, community nursery nurses, specialist children’s nurses, children centre workers, schools).</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Aim of the Course:</a:t>
            </a:r>
            <a:r>
              <a:rPr lang="en-GB" sz="1600" dirty="0">
                <a:latin typeface="Arial" panose="020B0604020202020204" pitchFamily="34" charset="0"/>
                <a:cs typeface="Arial" panose="020B0604020202020204" pitchFamily="34" charset="0"/>
              </a:rPr>
              <a:t> Understand the evidence based research behind the development of and use of the Graded Care Profile (GCP) tool kit, introduce the GCP tool kit, develop the skills to use the tool kit, understand the scoring system, consider how a GCP assessment is used in future service and support development for the children and their families.</a:t>
            </a:r>
          </a:p>
          <a:p>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Attendance Criteria:</a:t>
            </a:r>
            <a:r>
              <a:rPr lang="en-GB" sz="1600" dirty="0">
                <a:latin typeface="Arial" panose="020B0604020202020204" pitchFamily="34" charset="0"/>
                <a:cs typeface="Arial" panose="020B0604020202020204" pitchFamily="34" charset="0"/>
              </a:rPr>
              <a:t> Basic/Stage 1 Safeguarding Children training should have been undertaken prior to accessing this training.</a:t>
            </a:r>
          </a:p>
          <a:p>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Learning Outcomes: </a:t>
            </a:r>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There will be a better understanding of the GCP tool and how to use it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Have an understanding how to adapt the way the GCP is used in regards to a family’s needs/ability to participate</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Have a better understanding of how to complete the tool kit using multi-agency input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The candidate will complete a GCP, the scoring and compile a future action plan to work with the family to reduce the risks/concerns</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The candidate will have a better understanding of when to step up their concerns using the GCP as additional evidence.</a:t>
            </a:r>
          </a:p>
          <a:p>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*PRE-COURSE WORK*</a:t>
            </a:r>
          </a:p>
          <a:p>
            <a:r>
              <a:rPr lang="en-GB" sz="1600" dirty="0">
                <a:latin typeface="Arial" panose="020B0604020202020204" pitchFamily="34" charset="0"/>
                <a:cs typeface="Arial" panose="020B0604020202020204" pitchFamily="34" charset="0"/>
              </a:rPr>
              <a:t>Please see the 'Download Course Materials' link on your training account dashboard where, under the 'Pre-course' section, you will be able to access the pre-reading material for the training session and copies of all the documents necessary for the session.</a:t>
            </a:r>
          </a:p>
          <a:p>
            <a:r>
              <a:rPr lang="en-GB" sz="1600" dirty="0">
                <a:latin typeface="Arial" panose="020B0604020202020204" pitchFamily="34" charset="0"/>
                <a:cs typeface="Arial" panose="020B0604020202020204" pitchFamily="34" charset="0"/>
              </a:rPr>
              <a:t> </a:t>
            </a:r>
          </a:p>
          <a:p>
            <a:r>
              <a:rPr lang="en-GB" sz="1600" b="1" u="sng" dirty="0">
                <a:latin typeface="Arial" panose="020B0604020202020204" pitchFamily="34" charset="0"/>
                <a:cs typeface="Arial" panose="020B0604020202020204" pitchFamily="34" charset="0"/>
              </a:rPr>
              <a:t>Please note</a:t>
            </a:r>
            <a:r>
              <a:rPr lang="en-GB" sz="1600" b="1" dirty="0">
                <a:latin typeface="Arial" panose="020B0604020202020204" pitchFamily="34" charset="0"/>
                <a:cs typeface="Arial" panose="020B0604020202020204" pitchFamily="34" charset="0"/>
              </a:rPr>
              <a:t> – It is very important that the pre-course reading is undertaken by all delegates prior to attending the training as it will inform the most important parts of the session.</a:t>
            </a:r>
            <a:endParaRPr lang="en-GB" sz="1600"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graphicFrame>
        <p:nvGraphicFramePr>
          <p:cNvPr id="11" name="Table 18">
            <a:extLst>
              <a:ext uri="{FF2B5EF4-FFF2-40B4-BE49-F238E27FC236}">
                <a16:creationId xmlns:a16="http://schemas.microsoft.com/office/drawing/2014/main" id="{FD691B42-29F8-4CAD-B04F-3DCE2509D540}"/>
              </a:ext>
            </a:extLst>
          </p:cNvPr>
          <p:cNvGraphicFramePr>
            <a:graphicFrameLocks noGrp="1"/>
          </p:cNvGraphicFramePr>
          <p:nvPr>
            <p:extLst>
              <p:ext uri="{D42A27DB-BD31-4B8C-83A1-F6EECF244321}">
                <p14:modId xmlns:p14="http://schemas.microsoft.com/office/powerpoint/2010/main" val="1813142325"/>
              </p:ext>
            </p:extLst>
          </p:nvPr>
        </p:nvGraphicFramePr>
        <p:xfrm>
          <a:off x="2082800" y="11805092"/>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376748">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15 June 2021 10am</a:t>
                      </a:r>
                    </a:p>
                  </a:txBody>
                  <a:tcPr/>
                </a:tc>
                <a:tc>
                  <a:txBody>
                    <a:bodyPr/>
                    <a:lstStyle/>
                    <a:p>
                      <a:r>
                        <a:rPr lang="en-GB" dirty="0"/>
                        <a:t>FULLY BOOKED </a:t>
                      </a:r>
                    </a:p>
                  </a:txBody>
                  <a:tcPr/>
                </a:tc>
                <a:extLst>
                  <a:ext uri="{0D108BD9-81ED-4DB2-BD59-A6C34878D82A}">
                    <a16:rowId xmlns:a16="http://schemas.microsoft.com/office/drawing/2014/main" val="3086410196"/>
                  </a:ext>
                </a:extLst>
              </a:tr>
              <a:tr h="370840">
                <a:tc>
                  <a:txBody>
                    <a:bodyPr/>
                    <a:lstStyle/>
                    <a:p>
                      <a:r>
                        <a:rPr lang="en-GB" dirty="0"/>
                        <a:t>16 September 2021 10am</a:t>
                      </a:r>
                    </a:p>
                  </a:txBody>
                  <a:tcPr/>
                </a:tc>
                <a:tc>
                  <a:txBody>
                    <a:bodyPr/>
                    <a:lstStyle/>
                    <a:p>
                      <a:r>
                        <a:rPr lang="en-GB" dirty="0"/>
                        <a:t>Places available </a:t>
                      </a:r>
                    </a:p>
                  </a:txBody>
                  <a:tcPr/>
                </a:tc>
                <a:extLst>
                  <a:ext uri="{0D108BD9-81ED-4DB2-BD59-A6C34878D82A}">
                    <a16:rowId xmlns:a16="http://schemas.microsoft.com/office/drawing/2014/main" val="1716306531"/>
                  </a:ext>
                </a:extLst>
              </a:tr>
              <a:tr h="370840">
                <a:tc>
                  <a:txBody>
                    <a:bodyPr/>
                    <a:lstStyle/>
                    <a:p>
                      <a:r>
                        <a:rPr lang="en-GB" dirty="0"/>
                        <a:t>5 November 2021 10am</a:t>
                      </a:r>
                    </a:p>
                  </a:txBody>
                  <a:tcPr/>
                </a:tc>
                <a:tc>
                  <a:txBody>
                    <a:bodyPr/>
                    <a:lstStyle/>
                    <a:p>
                      <a:r>
                        <a:rPr lang="en-GB" dirty="0"/>
                        <a:t>Places available </a:t>
                      </a:r>
                    </a:p>
                  </a:txBody>
                  <a:tcPr/>
                </a:tc>
                <a:extLst>
                  <a:ext uri="{0D108BD9-81ED-4DB2-BD59-A6C34878D82A}">
                    <a16:rowId xmlns:a16="http://schemas.microsoft.com/office/drawing/2014/main" val="2808216069"/>
                  </a:ext>
                </a:extLst>
              </a:tr>
              <a:tr h="370840">
                <a:tc>
                  <a:txBody>
                    <a:bodyPr/>
                    <a:lstStyle/>
                    <a:p>
                      <a:r>
                        <a:rPr lang="en-GB" dirty="0"/>
                        <a:t>11 January 2022 10am</a:t>
                      </a:r>
                    </a:p>
                  </a:txBody>
                  <a:tcPr/>
                </a:tc>
                <a:tc>
                  <a:txBody>
                    <a:bodyPr/>
                    <a:lstStyle/>
                    <a:p>
                      <a:r>
                        <a:rPr lang="en-GB" dirty="0"/>
                        <a:t>Places available </a:t>
                      </a:r>
                    </a:p>
                  </a:txBody>
                  <a:tcPr/>
                </a:tc>
                <a:extLst>
                  <a:ext uri="{0D108BD9-81ED-4DB2-BD59-A6C34878D82A}">
                    <a16:rowId xmlns:a16="http://schemas.microsoft.com/office/drawing/2014/main" val="1822272187"/>
                  </a:ext>
                </a:extLst>
              </a:tr>
              <a:tr h="370840">
                <a:tc>
                  <a:txBody>
                    <a:bodyPr/>
                    <a:lstStyle/>
                    <a:p>
                      <a:r>
                        <a:rPr lang="en-GB" dirty="0"/>
                        <a:t>16 March 2022 10am</a:t>
                      </a:r>
                    </a:p>
                  </a:txBody>
                  <a:tcPr/>
                </a:tc>
                <a:tc>
                  <a:txBody>
                    <a:bodyPr/>
                    <a:lstStyle/>
                    <a:p>
                      <a:r>
                        <a:rPr lang="en-GB" dirty="0"/>
                        <a:t>Places available </a:t>
                      </a:r>
                    </a:p>
                  </a:txBody>
                  <a:tcPr/>
                </a:tc>
                <a:extLst>
                  <a:ext uri="{0D108BD9-81ED-4DB2-BD59-A6C34878D82A}">
                    <a16:rowId xmlns:a16="http://schemas.microsoft.com/office/drawing/2014/main" val="3067634058"/>
                  </a:ext>
                </a:extLst>
              </a:tr>
            </a:tbl>
          </a:graphicData>
        </a:graphic>
      </p:graphicFrame>
      <p:sp>
        <p:nvSpPr>
          <p:cNvPr id="8" name="Rectangle: Rounded Corners 7">
            <a:extLst>
              <a:ext uri="{FF2B5EF4-FFF2-40B4-BE49-F238E27FC236}">
                <a16:creationId xmlns:a16="http://schemas.microsoft.com/office/drawing/2014/main" id="{AF130959-CFC2-43B0-9876-01716AB10B0F}"/>
              </a:ext>
            </a:extLst>
          </p:cNvPr>
          <p:cNvSpPr/>
          <p:nvPr/>
        </p:nvSpPr>
        <p:spPr>
          <a:xfrm>
            <a:off x="2032000" y="15138162"/>
            <a:ext cx="8128000" cy="814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19062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8305-7A6C-424B-82F1-47FA803EA2EE}"/>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A438658C-D5BB-44A2-85F6-90FA992CB670}"/>
              </a:ext>
            </a:extLst>
          </p:cNvPr>
          <p:cNvSpPr txBox="1"/>
          <p:nvPr/>
        </p:nvSpPr>
        <p:spPr>
          <a:xfrm>
            <a:off x="673100" y="3002682"/>
            <a:ext cx="10947400" cy="8086829"/>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Motivational Interviewing </a:t>
            </a:r>
          </a:p>
          <a:p>
            <a:endParaRPr lang="en-GB" sz="16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Trainers: Alasdair Cant &amp; Associates</a:t>
            </a:r>
          </a:p>
          <a:p>
            <a:endParaRPr lang="en-GB" sz="2000"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Pre-reading: </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2" action="ppaction://hlinksldjump"/>
              </a:rPr>
              <a:t>Introduction to Motivational Interviewing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Held over a  2.5hr session (with a comfort break), via Zoom (equivalent to a half day training session) – see below for start times</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Target audience</a:t>
            </a:r>
            <a:r>
              <a:rPr lang="en-GB" sz="2000" dirty="0">
                <a:latin typeface="Arial" panose="020B0604020202020204" pitchFamily="34" charset="0"/>
                <a:cs typeface="Arial" panose="020B0604020202020204" pitchFamily="34" charset="0"/>
              </a:rPr>
              <a:t>: Practitioners from all agencies working with children, young people and their families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Aim: </a:t>
            </a:r>
            <a:r>
              <a:rPr lang="en-GB" sz="2000" dirty="0">
                <a:latin typeface="Arial" panose="020B0604020202020204" pitchFamily="34" charset="0"/>
                <a:cs typeface="Arial" panose="020B0604020202020204" pitchFamily="34" charset="0"/>
              </a:rPr>
              <a:t>To gain an overview of a motivational skills approach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Objectives:</a:t>
            </a:r>
          </a:p>
          <a:p>
            <a:endParaRPr lang="en-GB" sz="20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gain a practical understanding of Motivational Interviewing as a strengths-based approach </a:t>
            </a:r>
          </a:p>
          <a:p>
            <a:pPr marL="285750" lvl="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understand the cycle of behaviour change, and how it can help make conversations more productive  </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 To explore situations where there is resistance and ambivalence to change</a:t>
            </a:r>
          </a:p>
          <a:p>
            <a:endParaRPr lang="en-GB" b="1"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p:txBody>
      </p:sp>
      <p:graphicFrame>
        <p:nvGraphicFramePr>
          <p:cNvPr id="11" name="Table 18">
            <a:extLst>
              <a:ext uri="{FF2B5EF4-FFF2-40B4-BE49-F238E27FC236}">
                <a16:creationId xmlns:a16="http://schemas.microsoft.com/office/drawing/2014/main" id="{FD691B42-29F8-4CAD-B04F-3DCE2509D540}"/>
              </a:ext>
            </a:extLst>
          </p:cNvPr>
          <p:cNvGraphicFramePr>
            <a:graphicFrameLocks noGrp="1"/>
          </p:cNvGraphicFramePr>
          <p:nvPr>
            <p:extLst>
              <p:ext uri="{D42A27DB-BD31-4B8C-83A1-F6EECF244321}">
                <p14:modId xmlns:p14="http://schemas.microsoft.com/office/powerpoint/2010/main" val="3466265029"/>
              </p:ext>
            </p:extLst>
          </p:nvPr>
        </p:nvGraphicFramePr>
        <p:xfrm>
          <a:off x="1946909" y="10901454"/>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20 May 2021 13:30 – 16:00</a:t>
                      </a:r>
                    </a:p>
                  </a:txBody>
                  <a:tcPr/>
                </a:tc>
                <a:tc>
                  <a:txBody>
                    <a:bodyPr/>
                    <a:lstStyle/>
                    <a:p>
                      <a:r>
                        <a:rPr lang="en-GB" dirty="0"/>
                        <a:t>FULLY BOOKED </a:t>
                      </a:r>
                    </a:p>
                  </a:txBody>
                  <a:tcPr/>
                </a:tc>
                <a:extLst>
                  <a:ext uri="{0D108BD9-81ED-4DB2-BD59-A6C34878D82A}">
                    <a16:rowId xmlns:a16="http://schemas.microsoft.com/office/drawing/2014/main" val="2642169583"/>
                  </a:ext>
                </a:extLst>
              </a:tr>
              <a:tr h="370840">
                <a:tc>
                  <a:txBody>
                    <a:bodyPr/>
                    <a:lstStyle/>
                    <a:p>
                      <a:r>
                        <a:rPr lang="en-GB" dirty="0"/>
                        <a:t>22 Sept 2021 09:30 – 12:00</a:t>
                      </a:r>
                    </a:p>
                  </a:txBody>
                  <a:tcPr/>
                </a:tc>
                <a:tc>
                  <a:txBody>
                    <a:bodyPr/>
                    <a:lstStyle/>
                    <a:p>
                      <a:r>
                        <a:rPr lang="en-GB" dirty="0"/>
                        <a:t>FULLY BOOKED</a:t>
                      </a:r>
                    </a:p>
                  </a:txBody>
                  <a:tcPr/>
                </a:tc>
                <a:extLst>
                  <a:ext uri="{0D108BD9-81ED-4DB2-BD59-A6C34878D82A}">
                    <a16:rowId xmlns:a16="http://schemas.microsoft.com/office/drawing/2014/main" val="1716306531"/>
                  </a:ext>
                </a:extLst>
              </a:tr>
              <a:tr h="370840">
                <a:tc>
                  <a:txBody>
                    <a:bodyPr/>
                    <a:lstStyle/>
                    <a:p>
                      <a:r>
                        <a:rPr lang="en-GB" dirty="0"/>
                        <a:t>15 Nov 2021 13:30 – 16:00</a:t>
                      </a:r>
                    </a:p>
                  </a:txBody>
                  <a:tcPr/>
                </a:tc>
                <a:tc>
                  <a:txBody>
                    <a:bodyPr/>
                    <a:lstStyle/>
                    <a:p>
                      <a:r>
                        <a:rPr lang="en-GB" dirty="0"/>
                        <a:t>FULLY BOOKED </a:t>
                      </a:r>
                    </a:p>
                  </a:txBody>
                  <a:tcPr/>
                </a:tc>
                <a:extLst>
                  <a:ext uri="{0D108BD9-81ED-4DB2-BD59-A6C34878D82A}">
                    <a16:rowId xmlns:a16="http://schemas.microsoft.com/office/drawing/2014/main" val="2808216069"/>
                  </a:ext>
                </a:extLst>
              </a:tr>
            </a:tbl>
          </a:graphicData>
        </a:graphic>
      </p:graphicFrame>
      <p:sp>
        <p:nvSpPr>
          <p:cNvPr id="7" name="Rectangle: Rounded Corners 6">
            <a:extLst>
              <a:ext uri="{FF2B5EF4-FFF2-40B4-BE49-F238E27FC236}">
                <a16:creationId xmlns:a16="http://schemas.microsoft.com/office/drawing/2014/main" id="{801F788F-938D-4552-9853-26663A115788}"/>
              </a:ext>
            </a:extLst>
          </p:cNvPr>
          <p:cNvSpPr/>
          <p:nvPr/>
        </p:nvSpPr>
        <p:spPr>
          <a:xfrm>
            <a:off x="1946910" y="12857957"/>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8" name="Rectangle: Rounded Corners 7">
            <a:extLst>
              <a:ext uri="{FF2B5EF4-FFF2-40B4-BE49-F238E27FC236}">
                <a16:creationId xmlns:a16="http://schemas.microsoft.com/office/drawing/2014/main" id="{AF130959-CFC2-43B0-9876-01716AB10B0F}"/>
              </a:ext>
            </a:extLst>
          </p:cNvPr>
          <p:cNvSpPr/>
          <p:nvPr/>
        </p:nvSpPr>
        <p:spPr>
          <a:xfrm>
            <a:off x="2032000" y="15138162"/>
            <a:ext cx="8128000" cy="814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250917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8305-7A6C-424B-82F1-47FA803EA2EE}"/>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3" name="Rectangle: Rounded Corners 2">
            <a:extLst>
              <a:ext uri="{FF2B5EF4-FFF2-40B4-BE49-F238E27FC236}">
                <a16:creationId xmlns:a16="http://schemas.microsoft.com/office/drawing/2014/main" id="{4DB40B2E-5E32-4B6A-B886-3243876C70A0}"/>
              </a:ext>
            </a:extLst>
          </p:cNvPr>
          <p:cNvSpPr/>
          <p:nvPr/>
        </p:nvSpPr>
        <p:spPr>
          <a:xfrm>
            <a:off x="1901825" y="3398629"/>
            <a:ext cx="8388350" cy="221820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tx1"/>
                </a:solidFill>
                <a:latin typeface="Arial" panose="020B0604020202020204" pitchFamily="34" charset="0"/>
                <a:cs typeface="Arial" panose="020B0604020202020204" pitchFamily="34" charset="0"/>
              </a:rPr>
              <a:t>Understanding and Identifying Neglect with a focus on Early Help</a:t>
            </a:r>
            <a:endParaRPr lang="en-GB" sz="4400" b="1"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9F78B7-76A7-4A1E-AA06-C048ED641277}"/>
              </a:ext>
            </a:extLst>
          </p:cNvPr>
          <p:cNvSpPr txBox="1"/>
          <p:nvPr/>
        </p:nvSpPr>
        <p:spPr>
          <a:xfrm>
            <a:off x="1244600" y="6317280"/>
            <a:ext cx="10947400" cy="477053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Held over a 2hr session, with a short comfort break. Start time 10am.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Target audience</a:t>
            </a:r>
            <a:r>
              <a:rPr lang="en-GB" sz="1600" dirty="0">
                <a:latin typeface="Arial" panose="020B0604020202020204" pitchFamily="34" charset="0"/>
                <a:cs typeface="Arial" panose="020B0604020202020204" pitchFamily="34" charset="0"/>
              </a:rPr>
              <a:t>: Any professional working with children and their families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Attendance criteria</a:t>
            </a:r>
            <a:r>
              <a:rPr lang="en-GB" sz="1600" dirty="0">
                <a:latin typeface="Arial" panose="020B0604020202020204" pitchFamily="34" charset="0"/>
                <a:cs typeface="Arial" panose="020B0604020202020204" pitchFamily="34" charset="0"/>
              </a:rPr>
              <a:t>: Participants will have already attended child protection awareness training and have an understanding of the signs and symptoms of child abuse.</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Aim of the Course: </a:t>
            </a:r>
            <a:r>
              <a:rPr lang="en-GB" sz="1600" dirty="0">
                <a:latin typeface="Arial" panose="020B0604020202020204" pitchFamily="34" charset="0"/>
                <a:cs typeface="Arial" panose="020B0604020202020204" pitchFamily="34" charset="0"/>
              </a:rPr>
              <a:t>To provide professionals with a greater understanding of the concept of neglect and what current research tells us in relation to the abuse of children.</a:t>
            </a:r>
            <a:endParaRPr lang="en-GB" sz="1600" b="1"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Learning Outcomes: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By the end of the course, participants will to able to:  </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establish a working definition of neglect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recognise signs and symptoms in children and young people who are suffering, or may be suffering, neglect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explore the impact of neglect on child development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make use of research and findings from Serious Case Reviews to inform practice</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gain understanding of the importance of a multi-agency approach to neglect</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graphicFrame>
        <p:nvGraphicFramePr>
          <p:cNvPr id="5" name="Table 18">
            <a:extLst>
              <a:ext uri="{FF2B5EF4-FFF2-40B4-BE49-F238E27FC236}">
                <a16:creationId xmlns:a16="http://schemas.microsoft.com/office/drawing/2014/main" id="{13A42C3A-8A53-41C3-B44B-BC222F2FAF1D}"/>
              </a:ext>
            </a:extLst>
          </p:cNvPr>
          <p:cNvGraphicFramePr>
            <a:graphicFrameLocks noGrp="1"/>
          </p:cNvGraphicFramePr>
          <p:nvPr>
            <p:extLst>
              <p:ext uri="{D42A27DB-BD31-4B8C-83A1-F6EECF244321}">
                <p14:modId xmlns:p14="http://schemas.microsoft.com/office/powerpoint/2010/main" val="529360457"/>
              </p:ext>
            </p:extLst>
          </p:nvPr>
        </p:nvGraphicFramePr>
        <p:xfrm>
          <a:off x="2032000" y="11451262"/>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0">
                <a:tc>
                  <a:txBody>
                    <a:bodyPr/>
                    <a:lstStyle/>
                    <a:p>
                      <a:r>
                        <a:rPr lang="en-GB" dirty="0"/>
                        <a:t>Date</a:t>
                      </a:r>
                    </a:p>
                  </a:txBody>
                  <a:tcPr/>
                </a:tc>
                <a:tc>
                  <a:txBody>
                    <a:bodyPr/>
                    <a:lstStyle/>
                    <a:p>
                      <a:r>
                        <a:rPr lang="en-GB" dirty="0"/>
                        <a:t>Time</a:t>
                      </a:r>
                    </a:p>
                  </a:txBody>
                  <a:tcPr/>
                </a:tc>
                <a:extLst>
                  <a:ext uri="{0D108BD9-81ED-4DB2-BD59-A6C34878D82A}">
                    <a16:rowId xmlns:a16="http://schemas.microsoft.com/office/drawing/2014/main" val="1246928019"/>
                  </a:ext>
                </a:extLst>
              </a:tr>
              <a:tr h="370840">
                <a:tc>
                  <a:txBody>
                    <a:bodyPr/>
                    <a:lstStyle/>
                    <a:p>
                      <a:r>
                        <a:rPr lang="en-GB" dirty="0"/>
                        <a:t>6 May 2021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FULLY BOOKED </a:t>
                      </a:r>
                    </a:p>
                  </a:txBody>
                  <a:tcPr/>
                </a:tc>
                <a:extLst>
                  <a:ext uri="{0D108BD9-81ED-4DB2-BD59-A6C34878D82A}">
                    <a16:rowId xmlns:a16="http://schemas.microsoft.com/office/drawing/2014/main" val="3847607144"/>
                  </a:ext>
                </a:extLst>
              </a:tr>
              <a:tr h="370840">
                <a:tc>
                  <a:txBody>
                    <a:bodyPr/>
                    <a:lstStyle/>
                    <a:p>
                      <a:r>
                        <a:rPr lang="en-GB" dirty="0"/>
                        <a:t>15 September 2021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Place available </a:t>
                      </a:r>
                    </a:p>
                  </a:txBody>
                  <a:tcPr/>
                </a:tc>
                <a:extLst>
                  <a:ext uri="{0D108BD9-81ED-4DB2-BD59-A6C34878D82A}">
                    <a16:rowId xmlns:a16="http://schemas.microsoft.com/office/drawing/2014/main" val="1273086809"/>
                  </a:ext>
                </a:extLst>
              </a:tr>
              <a:tr h="370840">
                <a:tc>
                  <a:txBody>
                    <a:bodyPr/>
                    <a:lstStyle/>
                    <a:p>
                      <a:r>
                        <a:rPr lang="en-GB" dirty="0"/>
                        <a:t>8 December 2021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Places available </a:t>
                      </a:r>
                    </a:p>
                  </a:txBody>
                  <a:tcPr/>
                </a:tc>
                <a:extLst>
                  <a:ext uri="{0D108BD9-81ED-4DB2-BD59-A6C34878D82A}">
                    <a16:rowId xmlns:a16="http://schemas.microsoft.com/office/drawing/2014/main" val="4011965268"/>
                  </a:ext>
                </a:extLst>
              </a:tr>
              <a:tr h="370840">
                <a:tc>
                  <a:txBody>
                    <a:bodyPr/>
                    <a:lstStyle/>
                    <a:p>
                      <a:r>
                        <a:rPr lang="en-GB" dirty="0"/>
                        <a:t>22 March 2022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Places available </a:t>
                      </a:r>
                    </a:p>
                  </a:txBody>
                  <a:tcPr/>
                </a:tc>
                <a:extLst>
                  <a:ext uri="{0D108BD9-81ED-4DB2-BD59-A6C34878D82A}">
                    <a16:rowId xmlns:a16="http://schemas.microsoft.com/office/drawing/2014/main" val="1004176913"/>
                  </a:ext>
                </a:extLst>
              </a:tr>
            </a:tbl>
          </a:graphicData>
        </a:graphic>
      </p:graphicFrame>
      <p:sp>
        <p:nvSpPr>
          <p:cNvPr id="8" name="Rectangle: Rounded Corners 7">
            <a:extLst>
              <a:ext uri="{FF2B5EF4-FFF2-40B4-BE49-F238E27FC236}">
                <a16:creationId xmlns:a16="http://schemas.microsoft.com/office/drawing/2014/main" id="{AF130959-CFC2-43B0-9876-01716AB10B0F}"/>
              </a:ext>
            </a:extLst>
          </p:cNvPr>
          <p:cNvSpPr/>
          <p:nvPr/>
        </p:nvSpPr>
        <p:spPr>
          <a:xfrm>
            <a:off x="2032000" y="15138162"/>
            <a:ext cx="8128000" cy="814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29545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34844D-EF16-4DF3-BCF0-0B6527421A92}"/>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7" name="TextBox 16">
            <a:extLst>
              <a:ext uri="{FF2B5EF4-FFF2-40B4-BE49-F238E27FC236}">
                <a16:creationId xmlns:a16="http://schemas.microsoft.com/office/drawing/2014/main" id="{8FE4342B-F6FF-4B73-A2EF-7FE0FAED68F7}"/>
              </a:ext>
            </a:extLst>
          </p:cNvPr>
          <p:cNvSpPr txBox="1"/>
          <p:nvPr/>
        </p:nvSpPr>
        <p:spPr>
          <a:xfrm>
            <a:off x="868917" y="3128758"/>
            <a:ext cx="10947400" cy="5816977"/>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Safeguarding and Child Protection Multi Agency Course</a:t>
            </a:r>
          </a:p>
          <a:p>
            <a:endParaRPr lang="en-GB" sz="28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Held over two 1.5hr sessions starting at 9:45am and finishing at 2.45pm, via MS Teams (equivalent to a one day training session)</a:t>
            </a:r>
          </a:p>
          <a:p>
            <a:r>
              <a:rPr lang="en-GB" sz="1600" b="1" dirty="0">
                <a:latin typeface="Arial" panose="020B0604020202020204" pitchFamily="34" charset="0"/>
                <a:cs typeface="Arial" panose="020B0604020202020204" pitchFamily="34" charset="0"/>
              </a:rPr>
              <a:t>Target audience</a:t>
            </a:r>
            <a:r>
              <a:rPr lang="en-GB" sz="1600" dirty="0">
                <a:latin typeface="Arial" panose="020B0604020202020204" pitchFamily="34" charset="0"/>
                <a:cs typeface="Arial" panose="020B0604020202020204" pitchFamily="34" charset="0"/>
              </a:rPr>
              <a:t>: Any professional working with children and their families </a:t>
            </a:r>
          </a:p>
          <a:p>
            <a:r>
              <a:rPr lang="en-GB" sz="1600" b="1" dirty="0">
                <a:latin typeface="Arial" panose="020B0604020202020204" pitchFamily="34" charset="0"/>
                <a:cs typeface="Arial" panose="020B0604020202020204" pitchFamily="34" charset="0"/>
              </a:rPr>
              <a:t>Attendance criteria</a:t>
            </a:r>
            <a:r>
              <a:rPr lang="en-GB" sz="1600" dirty="0">
                <a:latin typeface="Arial" panose="020B0604020202020204" pitchFamily="34" charset="0"/>
                <a:cs typeface="Arial" panose="020B0604020202020204" pitchFamily="34" charset="0"/>
              </a:rPr>
              <a:t>: Delegates must have completed Level 1 Safeguarding/Child Protection training within their own agency.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Learning Outcomes: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By the end of the course, participants will: </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gain knowledge of what to do when participants suspect that a child is suffering abuse;</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be aware of the locally agreed procedures and the expectations of the participant’s role in safeguarding and promoting the welfare of children and the importance of working together to achieve this;</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have an understanding of key relevant legislation and statutory guidance in this area;</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consider the needs of the child across the continuum of care, from early help to child protection utilising the local thresholds document;</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refresh their practitioner knowledge of the key categories of harm and how these might be identified;</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look at what happens after the concern has been raised and acknowledged; and</a:t>
            </a: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look beyond the referral at how concerns are addressed including the child protection conference process.</a:t>
            </a:r>
          </a:p>
        </p:txBody>
      </p:sp>
      <p:graphicFrame>
        <p:nvGraphicFramePr>
          <p:cNvPr id="18" name="Table 18">
            <a:extLst>
              <a:ext uri="{FF2B5EF4-FFF2-40B4-BE49-F238E27FC236}">
                <a16:creationId xmlns:a16="http://schemas.microsoft.com/office/drawing/2014/main" id="{F7368230-2F16-42E6-AF40-C1FD3C4FC587}"/>
              </a:ext>
            </a:extLst>
          </p:cNvPr>
          <p:cNvGraphicFramePr>
            <a:graphicFrameLocks noGrp="1"/>
          </p:cNvGraphicFramePr>
          <p:nvPr>
            <p:extLst>
              <p:ext uri="{D42A27DB-BD31-4B8C-83A1-F6EECF244321}">
                <p14:modId xmlns:p14="http://schemas.microsoft.com/office/powerpoint/2010/main" val="3568522678"/>
              </p:ext>
            </p:extLst>
          </p:nvPr>
        </p:nvGraphicFramePr>
        <p:xfrm>
          <a:off x="2044700" y="9384944"/>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421640">
                <a:tc>
                  <a:txBody>
                    <a:bodyPr/>
                    <a:lstStyle/>
                    <a:p>
                      <a:r>
                        <a:rPr lang="en-GB" dirty="0"/>
                        <a:t>18 May 2021</a:t>
                      </a:r>
                    </a:p>
                  </a:txBody>
                  <a:tcPr/>
                </a:tc>
                <a:tc>
                  <a:txBody>
                    <a:bodyPr/>
                    <a:lstStyle/>
                    <a:p>
                      <a:r>
                        <a:rPr lang="en-GB" dirty="0"/>
                        <a:t>FULLY BOOKED</a:t>
                      </a:r>
                    </a:p>
                  </a:txBody>
                  <a:tcPr/>
                </a:tc>
                <a:extLst>
                  <a:ext uri="{0D108BD9-81ED-4DB2-BD59-A6C34878D82A}">
                    <a16:rowId xmlns:a16="http://schemas.microsoft.com/office/drawing/2014/main" val="235789825"/>
                  </a:ext>
                </a:extLst>
              </a:tr>
              <a:tr h="421640">
                <a:tc>
                  <a:txBody>
                    <a:bodyPr/>
                    <a:lstStyle/>
                    <a:p>
                      <a:r>
                        <a:rPr lang="en-GB" dirty="0"/>
                        <a:t>29 June 2021</a:t>
                      </a:r>
                    </a:p>
                  </a:txBody>
                  <a:tcPr/>
                </a:tc>
                <a:tc>
                  <a:txBody>
                    <a:bodyPr/>
                    <a:lstStyle/>
                    <a:p>
                      <a:r>
                        <a:rPr lang="en-GB" dirty="0"/>
                        <a:t>FULLY BOOKED </a:t>
                      </a:r>
                    </a:p>
                  </a:txBody>
                  <a:tcPr/>
                </a:tc>
                <a:extLst>
                  <a:ext uri="{0D108BD9-81ED-4DB2-BD59-A6C34878D82A}">
                    <a16:rowId xmlns:a16="http://schemas.microsoft.com/office/drawing/2014/main" val="1927073497"/>
                  </a:ext>
                </a:extLst>
              </a:tr>
              <a:tr h="421640">
                <a:tc>
                  <a:txBody>
                    <a:bodyPr/>
                    <a:lstStyle/>
                    <a:p>
                      <a:r>
                        <a:rPr lang="en-GB" dirty="0"/>
                        <a:t>14 July 2021</a:t>
                      </a:r>
                    </a:p>
                  </a:txBody>
                  <a:tcPr/>
                </a:tc>
                <a:tc>
                  <a:txBody>
                    <a:bodyPr/>
                    <a:lstStyle/>
                    <a:p>
                      <a:r>
                        <a:rPr lang="en-GB" dirty="0"/>
                        <a:t>Places available </a:t>
                      </a:r>
                    </a:p>
                  </a:txBody>
                  <a:tcPr/>
                </a:tc>
                <a:extLst>
                  <a:ext uri="{0D108BD9-81ED-4DB2-BD59-A6C34878D82A}">
                    <a16:rowId xmlns:a16="http://schemas.microsoft.com/office/drawing/2014/main" val="3865464482"/>
                  </a:ext>
                </a:extLst>
              </a:tr>
              <a:tr h="421640">
                <a:tc>
                  <a:txBody>
                    <a:bodyPr/>
                    <a:lstStyle/>
                    <a:p>
                      <a:r>
                        <a:rPr lang="en-GB" dirty="0"/>
                        <a:t>7 Sept 2021 </a:t>
                      </a:r>
                    </a:p>
                  </a:txBody>
                  <a:tcPr/>
                </a:tc>
                <a:tc>
                  <a:txBody>
                    <a:bodyPr/>
                    <a:lstStyle/>
                    <a:p>
                      <a:r>
                        <a:rPr lang="en-GB" dirty="0"/>
                        <a:t>Places available</a:t>
                      </a:r>
                    </a:p>
                  </a:txBody>
                  <a:tcPr/>
                </a:tc>
                <a:extLst>
                  <a:ext uri="{0D108BD9-81ED-4DB2-BD59-A6C34878D82A}">
                    <a16:rowId xmlns:a16="http://schemas.microsoft.com/office/drawing/2014/main" val="71794053"/>
                  </a:ext>
                </a:extLst>
              </a:tr>
              <a:tr h="421640">
                <a:tc>
                  <a:txBody>
                    <a:bodyPr/>
                    <a:lstStyle/>
                    <a:p>
                      <a:r>
                        <a:rPr lang="en-GB" dirty="0"/>
                        <a:t>5 Oct 2021</a:t>
                      </a:r>
                    </a:p>
                  </a:txBody>
                  <a:tcPr/>
                </a:tc>
                <a:tc>
                  <a:txBody>
                    <a:bodyPr/>
                    <a:lstStyle/>
                    <a:p>
                      <a:r>
                        <a:rPr lang="en-GB" dirty="0"/>
                        <a:t>Places available </a:t>
                      </a:r>
                    </a:p>
                  </a:txBody>
                  <a:tcPr/>
                </a:tc>
                <a:extLst>
                  <a:ext uri="{0D108BD9-81ED-4DB2-BD59-A6C34878D82A}">
                    <a16:rowId xmlns:a16="http://schemas.microsoft.com/office/drawing/2014/main" val="1973613624"/>
                  </a:ext>
                </a:extLst>
              </a:tr>
            </a:tbl>
          </a:graphicData>
        </a:graphic>
      </p:graphicFrame>
      <p:sp>
        <p:nvSpPr>
          <p:cNvPr id="10" name="Rectangle: Rounded Corners 9">
            <a:extLst>
              <a:ext uri="{FF2B5EF4-FFF2-40B4-BE49-F238E27FC236}">
                <a16:creationId xmlns:a16="http://schemas.microsoft.com/office/drawing/2014/main" id="{76D10DD3-2761-4D1D-8EBC-C3FD49960A86}"/>
              </a:ext>
            </a:extLst>
          </p:cNvPr>
          <p:cNvSpPr/>
          <p:nvPr/>
        </p:nvSpPr>
        <p:spPr>
          <a:xfrm>
            <a:off x="2031458" y="12356802"/>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
        <p:nvSpPr>
          <p:cNvPr id="16" name="Rectangle: Rounded Corners 15">
            <a:extLst>
              <a:ext uri="{FF2B5EF4-FFF2-40B4-BE49-F238E27FC236}">
                <a16:creationId xmlns:a16="http://schemas.microsoft.com/office/drawing/2014/main" id="{413FFB8D-997B-4732-9355-D17DDBE19C3D}"/>
              </a:ext>
            </a:extLst>
          </p:cNvPr>
          <p:cNvSpPr/>
          <p:nvPr/>
        </p:nvSpPr>
        <p:spPr>
          <a:xfrm>
            <a:off x="2044701" y="13679972"/>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Tree>
    <p:extLst>
      <p:ext uri="{BB962C8B-B14F-4D97-AF65-F5344CB8AC3E}">
        <p14:creationId xmlns:p14="http://schemas.microsoft.com/office/powerpoint/2010/main" val="181768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7" name="TextBox 6">
            <a:extLst>
              <a:ext uri="{FF2B5EF4-FFF2-40B4-BE49-F238E27FC236}">
                <a16:creationId xmlns:a16="http://schemas.microsoft.com/office/drawing/2014/main" id="{365BECEF-241D-49C0-8415-D84E3C930855}"/>
              </a:ext>
            </a:extLst>
          </p:cNvPr>
          <p:cNvSpPr txBox="1"/>
          <p:nvPr/>
        </p:nvSpPr>
        <p:spPr>
          <a:xfrm>
            <a:off x="537210" y="3267169"/>
            <a:ext cx="11117580" cy="7325082"/>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Child Sexual Exploitation Prevention, Protection &amp; Investigation </a:t>
            </a:r>
          </a:p>
          <a:p>
            <a:endParaRPr lang="en-GB" sz="28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Held over a 1.5hr session starting at 9:30am, via MS Teams (equivalent to a half day training session)</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Target audience</a:t>
            </a:r>
            <a:r>
              <a:rPr lang="en-GB" sz="2000" dirty="0">
                <a:latin typeface="Arial" panose="020B0604020202020204" pitchFamily="34" charset="0"/>
                <a:cs typeface="Arial" panose="020B0604020202020204" pitchFamily="34" charset="0"/>
              </a:rPr>
              <a:t>: Practitioners from all agencies working with children, young people and their families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Aim of the Course</a:t>
            </a:r>
            <a:r>
              <a:rPr lang="en-GB" sz="2000" dirty="0">
                <a:latin typeface="Arial" panose="020B0604020202020204" pitchFamily="34" charset="0"/>
                <a:cs typeface="Arial" panose="020B0604020202020204" pitchFamily="34" charset="0"/>
              </a:rPr>
              <a:t>: To raise awareness of child sexual exploitation including typical indicators, grooming models, impact, responding to concerns, communication and engagement with young people, good practice guidance.</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What Child Sexual Exploitation means </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How to identify the vulnerability and risk factors of children/young people who are at risk of CSE and the reasons why they may become involved in, or targeted for, CSE</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The impact of CSE on a child/young person</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How to respond to concerns and share information, including making referrals to appropriate services in order to both protect and support the child/young person</a:t>
            </a:r>
          </a:p>
          <a:p>
            <a:endParaRPr lang="en-GB" sz="1400" b="1" dirty="0">
              <a:latin typeface="Arial" panose="020B0604020202020204" pitchFamily="34" charset="0"/>
              <a:cs typeface="Arial" panose="020B0604020202020204" pitchFamily="34" charset="0"/>
            </a:endParaRPr>
          </a:p>
        </p:txBody>
      </p:sp>
      <p:graphicFrame>
        <p:nvGraphicFramePr>
          <p:cNvPr id="9" name="Table 18">
            <a:extLst>
              <a:ext uri="{FF2B5EF4-FFF2-40B4-BE49-F238E27FC236}">
                <a16:creationId xmlns:a16="http://schemas.microsoft.com/office/drawing/2014/main" id="{AFB4892E-7559-4525-87F0-BDCF3225E7D2}"/>
              </a:ext>
            </a:extLst>
          </p:cNvPr>
          <p:cNvGraphicFramePr>
            <a:graphicFrameLocks noGrp="1"/>
          </p:cNvGraphicFramePr>
          <p:nvPr>
            <p:extLst>
              <p:ext uri="{D42A27DB-BD31-4B8C-83A1-F6EECF244321}">
                <p14:modId xmlns:p14="http://schemas.microsoft.com/office/powerpoint/2010/main" val="3836587387"/>
              </p:ext>
            </p:extLst>
          </p:nvPr>
        </p:nvGraphicFramePr>
        <p:xfrm>
          <a:off x="2032000" y="11267691"/>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19 May 2021</a:t>
                      </a:r>
                    </a:p>
                  </a:txBody>
                  <a:tcPr/>
                </a:tc>
                <a:tc>
                  <a:txBody>
                    <a:bodyPr/>
                    <a:lstStyle/>
                    <a:p>
                      <a:r>
                        <a:rPr lang="en-GB" dirty="0"/>
                        <a:t>FULLY BOOKED </a:t>
                      </a:r>
                    </a:p>
                  </a:txBody>
                  <a:tcPr/>
                </a:tc>
                <a:extLst>
                  <a:ext uri="{0D108BD9-81ED-4DB2-BD59-A6C34878D82A}">
                    <a16:rowId xmlns:a16="http://schemas.microsoft.com/office/drawing/2014/main" val="2559135322"/>
                  </a:ext>
                </a:extLst>
              </a:tr>
              <a:tr h="370840">
                <a:tc>
                  <a:txBody>
                    <a:bodyPr/>
                    <a:lstStyle/>
                    <a:p>
                      <a:r>
                        <a:rPr lang="en-GB" dirty="0"/>
                        <a:t>14 October 2021 </a:t>
                      </a:r>
                    </a:p>
                  </a:txBody>
                  <a:tcPr/>
                </a:tc>
                <a:tc>
                  <a:txBody>
                    <a:bodyPr/>
                    <a:lstStyle/>
                    <a:p>
                      <a:r>
                        <a:rPr lang="en-GB" dirty="0"/>
                        <a:t>Places available </a:t>
                      </a:r>
                    </a:p>
                  </a:txBody>
                  <a:tcPr/>
                </a:tc>
                <a:extLst>
                  <a:ext uri="{0D108BD9-81ED-4DB2-BD59-A6C34878D82A}">
                    <a16:rowId xmlns:a16="http://schemas.microsoft.com/office/drawing/2014/main" val="1306416418"/>
                  </a:ext>
                </a:extLst>
              </a:tr>
              <a:tr h="370840">
                <a:tc>
                  <a:txBody>
                    <a:bodyPr/>
                    <a:lstStyle/>
                    <a:p>
                      <a:r>
                        <a:rPr lang="en-GB" dirty="0"/>
                        <a:t>18 November 2021</a:t>
                      </a:r>
                    </a:p>
                  </a:txBody>
                  <a:tcPr/>
                </a:tc>
                <a:tc>
                  <a:txBody>
                    <a:bodyPr/>
                    <a:lstStyle/>
                    <a:p>
                      <a:r>
                        <a:rPr lang="en-GB" dirty="0"/>
                        <a:t>Places available </a:t>
                      </a:r>
                    </a:p>
                  </a:txBody>
                  <a:tcPr/>
                </a:tc>
                <a:extLst>
                  <a:ext uri="{0D108BD9-81ED-4DB2-BD59-A6C34878D82A}">
                    <a16:rowId xmlns:a16="http://schemas.microsoft.com/office/drawing/2014/main" val="4149108054"/>
                  </a:ext>
                </a:extLst>
              </a:tr>
              <a:tr h="370840">
                <a:tc>
                  <a:txBody>
                    <a:bodyPr/>
                    <a:lstStyle/>
                    <a:p>
                      <a:r>
                        <a:rPr lang="en-GB" dirty="0"/>
                        <a:t>24 March 2022</a:t>
                      </a:r>
                    </a:p>
                  </a:txBody>
                  <a:tcPr/>
                </a:tc>
                <a:tc>
                  <a:txBody>
                    <a:bodyPr/>
                    <a:lstStyle/>
                    <a:p>
                      <a:r>
                        <a:rPr lang="en-GB" dirty="0"/>
                        <a:t>Places available </a:t>
                      </a:r>
                    </a:p>
                  </a:txBody>
                  <a:tcPr/>
                </a:tc>
                <a:extLst>
                  <a:ext uri="{0D108BD9-81ED-4DB2-BD59-A6C34878D82A}">
                    <a16:rowId xmlns:a16="http://schemas.microsoft.com/office/drawing/2014/main" val="2262753170"/>
                  </a:ext>
                </a:extLst>
              </a:tr>
            </a:tbl>
          </a:graphicData>
        </a:graphic>
      </p:graphicFrame>
      <p:sp>
        <p:nvSpPr>
          <p:cNvPr id="2" name="TextBox 1">
            <a:extLst>
              <a:ext uri="{FF2B5EF4-FFF2-40B4-BE49-F238E27FC236}">
                <a16:creationId xmlns:a16="http://schemas.microsoft.com/office/drawing/2014/main" id="{DCC4628F-D5F7-4224-9652-EC9615998F23}"/>
              </a:ext>
            </a:extLst>
          </p:cNvPr>
          <p:cNvSpPr txBox="1"/>
          <p:nvPr/>
        </p:nvSpPr>
        <p:spPr>
          <a:xfrm>
            <a:off x="2032000" y="14028799"/>
            <a:ext cx="8128000"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NEW DATES ADDED FOR 2021/22</a:t>
            </a:r>
          </a:p>
        </p:txBody>
      </p:sp>
      <p:sp>
        <p:nvSpPr>
          <p:cNvPr id="8" name="Rectangle: Rounded Corners 7">
            <a:extLst>
              <a:ext uri="{FF2B5EF4-FFF2-40B4-BE49-F238E27FC236}">
                <a16:creationId xmlns:a16="http://schemas.microsoft.com/office/drawing/2014/main" id="{666E61B2-C50F-4070-8DE2-FF937E574AFC}"/>
              </a:ext>
            </a:extLst>
          </p:cNvPr>
          <p:cNvSpPr/>
          <p:nvPr/>
        </p:nvSpPr>
        <p:spPr>
          <a:xfrm>
            <a:off x="2032000" y="14967795"/>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74085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86572-E87A-41A7-8831-7F705366642B}"/>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5" name="TextBox 14">
            <a:extLst>
              <a:ext uri="{FF2B5EF4-FFF2-40B4-BE49-F238E27FC236}">
                <a16:creationId xmlns:a16="http://schemas.microsoft.com/office/drawing/2014/main" id="{34376AD0-15A9-4714-87C1-6D6EA191E413}"/>
              </a:ext>
            </a:extLst>
          </p:cNvPr>
          <p:cNvSpPr txBox="1"/>
          <p:nvPr/>
        </p:nvSpPr>
        <p:spPr>
          <a:xfrm>
            <a:off x="605155" y="2590939"/>
            <a:ext cx="10947400" cy="710963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Physical Abuse in Children (previously the ‘Bruising Lite Bite’)</a:t>
            </a:r>
          </a:p>
          <a:p>
            <a:endParaRPr lang="en-GB" sz="2800"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Held over a 2hr session starting at 10am, via MS Teams (equivalent to a half day training session)</a:t>
            </a:r>
          </a:p>
          <a:p>
            <a:r>
              <a:rPr lang="en-GB" b="1" dirty="0">
                <a:latin typeface="Arial" panose="020B0604020202020204" pitchFamily="34" charset="0"/>
                <a:cs typeface="Arial" panose="020B0604020202020204" pitchFamily="34" charset="0"/>
              </a:rPr>
              <a:t>Target audience</a:t>
            </a:r>
            <a:r>
              <a:rPr lang="en-GB" dirty="0">
                <a:latin typeface="Arial" panose="020B0604020202020204" pitchFamily="34" charset="0"/>
                <a:cs typeface="Arial" panose="020B0604020202020204" pitchFamily="34" charset="0"/>
              </a:rPr>
              <a:t>: Health Visitors, School Nurses, Social workers, Assistant Team Managers, Team Managers, Nursery Nurses, Child Care Workers, Children Centre Staff, Teachers, Police Officers, CAIU, Youth workers, Allied Health professionals, GPs</a:t>
            </a:r>
          </a:p>
          <a:p>
            <a:r>
              <a:rPr lang="en-GB" b="1" dirty="0">
                <a:latin typeface="Arial" panose="020B0604020202020204" pitchFamily="34" charset="0"/>
                <a:cs typeface="Arial" panose="020B0604020202020204" pitchFamily="34" charset="0"/>
              </a:rPr>
              <a:t>Aim of the Course</a:t>
            </a:r>
            <a:r>
              <a:rPr lang="en-GB" dirty="0">
                <a:latin typeface="Arial" panose="020B0604020202020204" pitchFamily="34" charset="0"/>
                <a:cs typeface="Arial" panose="020B0604020202020204" pitchFamily="34" charset="0"/>
              </a:rPr>
              <a:t>: To enable the multi-agency team to recognise and respond to physical abuse in children</a:t>
            </a:r>
          </a:p>
          <a:p>
            <a:r>
              <a:rPr lang="en-GB" b="1" dirty="0">
                <a:latin typeface="Arial" panose="020B0604020202020204" pitchFamily="34" charset="0"/>
                <a:cs typeface="Arial" panose="020B0604020202020204" pitchFamily="34" charset="0"/>
              </a:rPr>
              <a:t>Pre-course Work: </a:t>
            </a:r>
            <a:r>
              <a:rPr lang="en-GB" dirty="0">
                <a:latin typeface="Arial" panose="020B0604020202020204" pitchFamily="34" charset="0"/>
                <a:cs typeface="Arial" panose="020B0604020202020204" pitchFamily="34" charset="0"/>
              </a:rPr>
              <a:t>Please see the </a:t>
            </a:r>
            <a:r>
              <a:rPr lang="en-GB" b="1" dirty="0">
                <a:latin typeface="Arial" panose="020B0604020202020204" pitchFamily="34" charset="0"/>
                <a:cs typeface="Arial" panose="020B0604020202020204" pitchFamily="34" charset="0"/>
              </a:rPr>
              <a:t>'Download Course Materials'</a:t>
            </a:r>
            <a:r>
              <a:rPr lang="en-GB" dirty="0">
                <a:latin typeface="Arial" panose="020B0604020202020204" pitchFamily="34" charset="0"/>
                <a:cs typeface="Arial" panose="020B0604020202020204" pitchFamily="34" charset="0"/>
              </a:rPr>
              <a:t> link from our training website, under the </a:t>
            </a:r>
            <a:r>
              <a:rPr lang="en-GB" b="1" dirty="0">
                <a:latin typeface="Arial" panose="020B0604020202020204" pitchFamily="34" charset="0"/>
                <a:cs typeface="Arial" panose="020B0604020202020204" pitchFamily="34" charset="0"/>
              </a:rPr>
              <a:t>'Pre-course'</a:t>
            </a:r>
            <a:r>
              <a:rPr lang="en-GB" dirty="0">
                <a:latin typeface="Arial" panose="020B0604020202020204" pitchFamily="34" charset="0"/>
                <a:cs typeface="Arial" panose="020B0604020202020204" pitchFamily="34" charset="0"/>
              </a:rPr>
              <a:t> section, you will be able to access all the pre-reading materials and download the preparation worksheet.</a:t>
            </a:r>
          </a:p>
          <a:p>
            <a:r>
              <a:rPr lang="en-GB" b="1" dirty="0">
                <a:latin typeface="Arial" panose="020B0604020202020204" pitchFamily="34" charset="0"/>
                <a:cs typeface="Arial" panose="020B0604020202020204" pitchFamily="34" charset="0"/>
              </a:rPr>
              <a:t>Please note – </a:t>
            </a:r>
            <a:r>
              <a:rPr lang="en-GB" dirty="0">
                <a:latin typeface="Arial" panose="020B0604020202020204" pitchFamily="34" charset="0"/>
                <a:cs typeface="Arial" panose="020B0604020202020204" pitchFamily="34" charset="0"/>
              </a:rPr>
              <a:t>The documents for download are useful reading and tools for you and we recommend that you read these as part of your forward learning around Physical abuse in children.</a:t>
            </a:r>
          </a:p>
          <a:p>
            <a:r>
              <a:rPr lang="en-GB" dirty="0">
                <a:latin typeface="Arial" panose="020B0604020202020204" pitchFamily="34" charset="0"/>
                <a:cs typeface="Arial" panose="020B0604020202020204" pitchFamily="34" charset="0"/>
              </a:rPr>
              <a:t>There are also tools to help you with reflection of your own practice.</a:t>
            </a:r>
            <a:r>
              <a:rPr lang="en-GB" b="1"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Please also download </a:t>
            </a:r>
            <a:r>
              <a:rPr lang="en-GB" b="1" dirty="0">
                <a:latin typeface="Arial" panose="020B0604020202020204" pitchFamily="34" charset="0"/>
                <a:cs typeface="Arial" panose="020B0604020202020204" pitchFamily="34" charset="0"/>
              </a:rPr>
              <a:t>‘Assessment of marks in babies under 6 months’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embed the practice of using the HSCP pathways for physical abuse</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raise awareness of Serious Case Reviews involving physical abuse of children</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broaden knowledge around assessment of bruising in small children</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enable professionals to effectively respond and refer for children where physical abuse is suspected</a:t>
            </a:r>
          </a:p>
          <a:p>
            <a:endParaRPr lang="en-GB" sz="1400" b="1" dirty="0">
              <a:latin typeface="Arial" panose="020B0604020202020204" pitchFamily="34" charset="0"/>
              <a:cs typeface="Arial" panose="020B0604020202020204" pitchFamily="34" charset="0"/>
            </a:endParaRPr>
          </a:p>
        </p:txBody>
      </p:sp>
      <p:graphicFrame>
        <p:nvGraphicFramePr>
          <p:cNvPr id="18" name="Table 18">
            <a:extLst>
              <a:ext uri="{FF2B5EF4-FFF2-40B4-BE49-F238E27FC236}">
                <a16:creationId xmlns:a16="http://schemas.microsoft.com/office/drawing/2014/main" id="{F7368230-2F16-42E6-AF40-C1FD3C4FC587}"/>
              </a:ext>
            </a:extLst>
          </p:cNvPr>
          <p:cNvGraphicFramePr>
            <a:graphicFrameLocks noGrp="1"/>
          </p:cNvGraphicFramePr>
          <p:nvPr>
            <p:extLst>
              <p:ext uri="{D42A27DB-BD31-4B8C-83A1-F6EECF244321}">
                <p14:modId xmlns:p14="http://schemas.microsoft.com/office/powerpoint/2010/main" val="280521776"/>
              </p:ext>
            </p:extLst>
          </p:nvPr>
        </p:nvGraphicFramePr>
        <p:xfrm>
          <a:off x="2162628" y="10294037"/>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15 June 2021 </a:t>
                      </a:r>
                    </a:p>
                  </a:txBody>
                  <a:tcPr/>
                </a:tc>
                <a:tc>
                  <a:txBody>
                    <a:bodyPr/>
                    <a:lstStyle/>
                    <a:p>
                      <a:r>
                        <a:rPr lang="en-GB" dirty="0"/>
                        <a:t>Places available </a:t>
                      </a:r>
                    </a:p>
                  </a:txBody>
                  <a:tcPr/>
                </a:tc>
                <a:extLst>
                  <a:ext uri="{0D108BD9-81ED-4DB2-BD59-A6C34878D82A}">
                    <a16:rowId xmlns:a16="http://schemas.microsoft.com/office/drawing/2014/main" val="4105621883"/>
                  </a:ext>
                </a:extLst>
              </a:tr>
              <a:tr h="370840">
                <a:tc>
                  <a:txBody>
                    <a:bodyPr/>
                    <a:lstStyle/>
                    <a:p>
                      <a:r>
                        <a:rPr lang="en-GB" dirty="0"/>
                        <a:t>15 September 2021</a:t>
                      </a:r>
                    </a:p>
                  </a:txBody>
                  <a:tcPr/>
                </a:tc>
                <a:tc>
                  <a:txBody>
                    <a:bodyPr/>
                    <a:lstStyle/>
                    <a:p>
                      <a:r>
                        <a:rPr lang="en-GB" dirty="0"/>
                        <a:t>Places available</a:t>
                      </a:r>
                    </a:p>
                  </a:txBody>
                  <a:tcPr/>
                </a:tc>
                <a:extLst>
                  <a:ext uri="{0D108BD9-81ED-4DB2-BD59-A6C34878D82A}">
                    <a16:rowId xmlns:a16="http://schemas.microsoft.com/office/drawing/2014/main" val="2781690101"/>
                  </a:ext>
                </a:extLst>
              </a:tr>
              <a:tr h="370840">
                <a:tc>
                  <a:txBody>
                    <a:bodyPr/>
                    <a:lstStyle/>
                    <a:p>
                      <a:r>
                        <a:rPr lang="en-GB" dirty="0"/>
                        <a:t>9 November 2021</a:t>
                      </a:r>
                    </a:p>
                  </a:txBody>
                  <a:tcPr/>
                </a:tc>
                <a:tc>
                  <a:txBody>
                    <a:bodyPr/>
                    <a:lstStyle/>
                    <a:p>
                      <a:r>
                        <a:rPr lang="en-GB" dirty="0"/>
                        <a:t>Places available </a:t>
                      </a:r>
                    </a:p>
                  </a:txBody>
                  <a:tcPr/>
                </a:tc>
                <a:extLst>
                  <a:ext uri="{0D108BD9-81ED-4DB2-BD59-A6C34878D82A}">
                    <a16:rowId xmlns:a16="http://schemas.microsoft.com/office/drawing/2014/main" val="322503800"/>
                  </a:ext>
                </a:extLst>
              </a:tr>
            </a:tbl>
          </a:graphicData>
        </a:graphic>
      </p:graphicFrame>
      <p:sp>
        <p:nvSpPr>
          <p:cNvPr id="10" name="Rectangle: Rounded Corners 9">
            <a:extLst>
              <a:ext uri="{FF2B5EF4-FFF2-40B4-BE49-F238E27FC236}">
                <a16:creationId xmlns:a16="http://schemas.microsoft.com/office/drawing/2014/main" id="{64A49AC9-6AC3-472A-BB8B-BD211A392E34}"/>
              </a:ext>
            </a:extLst>
          </p:cNvPr>
          <p:cNvSpPr/>
          <p:nvPr/>
        </p:nvSpPr>
        <p:spPr>
          <a:xfrm>
            <a:off x="2162628" y="12988831"/>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119579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86572-E87A-41A7-8831-7F705366642B}"/>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2" name="TextBox 11">
            <a:extLst>
              <a:ext uri="{FF2B5EF4-FFF2-40B4-BE49-F238E27FC236}">
                <a16:creationId xmlns:a16="http://schemas.microsoft.com/office/drawing/2014/main" id="{EC6EC489-2C02-44F8-91FF-C6B486D6B448}"/>
              </a:ext>
            </a:extLst>
          </p:cNvPr>
          <p:cNvSpPr txBox="1"/>
          <p:nvPr/>
        </p:nvSpPr>
        <p:spPr>
          <a:xfrm>
            <a:off x="605155" y="2939294"/>
            <a:ext cx="10947400" cy="8125301"/>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Child Protection Conference Training</a:t>
            </a:r>
            <a:r>
              <a:rPr lang="en-GB" sz="2800" b="1" dirty="0">
                <a:latin typeface="Arial" panose="020B0604020202020204" pitchFamily="34" charset="0"/>
                <a:cs typeface="Arial" panose="020B0604020202020204" pitchFamily="34" charset="0"/>
              </a:rPr>
              <a:t>	</a:t>
            </a:r>
          </a:p>
          <a:p>
            <a:r>
              <a:rPr lang="en-GB" sz="2800" b="1" dirty="0">
                <a:latin typeface="Arial" panose="020B0604020202020204" pitchFamily="34" charset="0"/>
                <a:cs typeface="Arial" panose="020B0604020202020204" pitchFamily="34" charset="0"/>
              </a:rPr>
              <a:t>	</a:t>
            </a:r>
            <a:endParaRPr lang="en-GB" sz="4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Held over a 1hr 45min session , via MS Teams (equivalent to a half day training session)</a:t>
            </a:r>
          </a:p>
          <a:p>
            <a:r>
              <a:rPr lang="en-GB" sz="2000" b="1" dirty="0">
                <a:latin typeface="Arial" panose="020B0604020202020204" pitchFamily="34" charset="0"/>
                <a:cs typeface="Arial" panose="020B0604020202020204" pitchFamily="34" charset="0"/>
              </a:rPr>
              <a:t>Target audience</a:t>
            </a:r>
            <a:r>
              <a:rPr lang="en-GB" sz="2000" dirty="0">
                <a:latin typeface="Arial" panose="020B0604020202020204" pitchFamily="34" charset="0"/>
                <a:cs typeface="Arial" panose="020B0604020202020204" pitchFamily="34" charset="0"/>
              </a:rPr>
              <a:t>: Health Services (GPs, health visitors, midwives, school nurses), School staff, Early Help staff, Probation, Children’s Services staff (domestic abuse practitioners, mental health practitioners), Community Adolescent Mental Health Service, Community Mental Health Team, Adult services, Children’s Centre staff.</a:t>
            </a:r>
          </a:p>
          <a:p>
            <a:r>
              <a:rPr lang="en-GB" sz="2000" b="1" dirty="0">
                <a:latin typeface="Arial" panose="020B0604020202020204" pitchFamily="34" charset="0"/>
                <a:cs typeface="Arial" panose="020B0604020202020204" pitchFamily="34" charset="0"/>
              </a:rPr>
              <a:t>Attendance Criteria: </a:t>
            </a:r>
            <a:r>
              <a:rPr lang="en-GB" sz="2000" dirty="0">
                <a:latin typeface="Arial" panose="020B0604020202020204" pitchFamily="34" charset="0"/>
                <a:cs typeface="Arial" panose="020B0604020202020204" pitchFamily="34" charset="0"/>
              </a:rPr>
              <a:t>Delegates must have completed mandatory Basic/Stage 1 Safeguarding/Child Protection training within their own agency. </a:t>
            </a:r>
          </a:p>
          <a:p>
            <a:r>
              <a:rPr lang="en-GB" sz="2000" b="1" dirty="0">
                <a:latin typeface="Arial" panose="020B0604020202020204" pitchFamily="34" charset="0"/>
                <a:cs typeface="Arial" panose="020B0604020202020204" pitchFamily="34" charset="0"/>
              </a:rPr>
              <a:t>Aim of the Course</a:t>
            </a:r>
            <a:r>
              <a:rPr lang="en-GB" sz="2000" dirty="0">
                <a:latin typeface="Arial" panose="020B0604020202020204" pitchFamily="34" charset="0"/>
                <a:cs typeface="Arial" panose="020B0604020202020204" pitchFamily="34" charset="0"/>
              </a:rPr>
              <a:t>: To learn about the structure and processes associated with a Child Protection conference and the methods and responsibilities of those involved.</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Information on the conference style and structure</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Children’s views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What is expected of you – your role and responsibilities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The role of the Child Protection Conference Chair</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Reports to conferences – how to write them, where to send them and what should be included.</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Timescales.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Decision making process.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Outcomes of a plan, process of monitoring progresses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Differences between Child in Need and Child Protection</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Child protection process beyond the conference</a:t>
            </a:r>
          </a:p>
          <a:p>
            <a:endParaRPr lang="en-GB" sz="1400" b="1" dirty="0">
              <a:latin typeface="Arial" panose="020B0604020202020204" pitchFamily="34" charset="0"/>
              <a:cs typeface="Arial" panose="020B0604020202020204" pitchFamily="34" charset="0"/>
            </a:endParaRPr>
          </a:p>
        </p:txBody>
      </p:sp>
      <p:graphicFrame>
        <p:nvGraphicFramePr>
          <p:cNvPr id="11" name="Table 18">
            <a:extLst>
              <a:ext uri="{FF2B5EF4-FFF2-40B4-BE49-F238E27FC236}">
                <a16:creationId xmlns:a16="http://schemas.microsoft.com/office/drawing/2014/main" id="{B790BD14-D558-420D-B944-3C579913DC7D}"/>
              </a:ext>
            </a:extLst>
          </p:cNvPr>
          <p:cNvGraphicFramePr>
            <a:graphicFrameLocks noGrp="1"/>
          </p:cNvGraphicFramePr>
          <p:nvPr>
            <p:extLst>
              <p:ext uri="{D42A27DB-BD31-4B8C-83A1-F6EECF244321}">
                <p14:modId xmlns:p14="http://schemas.microsoft.com/office/powerpoint/2010/main" val="1420144008"/>
              </p:ext>
            </p:extLst>
          </p:nvPr>
        </p:nvGraphicFramePr>
        <p:xfrm>
          <a:off x="2162628" y="10953428"/>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11 June 2021 – 10am </a:t>
                      </a:r>
                    </a:p>
                  </a:txBody>
                  <a:tcPr/>
                </a:tc>
                <a:tc>
                  <a:txBody>
                    <a:bodyPr/>
                    <a:lstStyle/>
                    <a:p>
                      <a:r>
                        <a:rPr lang="en-GB" dirty="0"/>
                        <a:t>Places available </a:t>
                      </a:r>
                    </a:p>
                  </a:txBody>
                  <a:tcPr/>
                </a:tc>
                <a:extLst>
                  <a:ext uri="{0D108BD9-81ED-4DB2-BD59-A6C34878D82A}">
                    <a16:rowId xmlns:a16="http://schemas.microsoft.com/office/drawing/2014/main" val="607465289"/>
                  </a:ext>
                </a:extLst>
              </a:tr>
              <a:tr h="370840">
                <a:tc>
                  <a:txBody>
                    <a:bodyPr/>
                    <a:lstStyle/>
                    <a:p>
                      <a:r>
                        <a:rPr lang="en-GB" dirty="0"/>
                        <a:t>9 Sept 2021 – 1pm </a:t>
                      </a:r>
                    </a:p>
                  </a:txBody>
                  <a:tcPr/>
                </a:tc>
                <a:tc>
                  <a:txBody>
                    <a:bodyPr/>
                    <a:lstStyle/>
                    <a:p>
                      <a:r>
                        <a:rPr lang="en-GB" dirty="0"/>
                        <a:t>Places available </a:t>
                      </a:r>
                    </a:p>
                  </a:txBody>
                  <a:tcPr/>
                </a:tc>
                <a:extLst>
                  <a:ext uri="{0D108BD9-81ED-4DB2-BD59-A6C34878D82A}">
                    <a16:rowId xmlns:a16="http://schemas.microsoft.com/office/drawing/2014/main" val="1558766012"/>
                  </a:ext>
                </a:extLst>
              </a:tr>
              <a:tr h="370840">
                <a:tc>
                  <a:txBody>
                    <a:bodyPr/>
                    <a:lstStyle/>
                    <a:p>
                      <a:r>
                        <a:rPr lang="en-GB" dirty="0"/>
                        <a:t>17 November – 10am</a:t>
                      </a:r>
                    </a:p>
                  </a:txBody>
                  <a:tcPr/>
                </a:tc>
                <a:tc>
                  <a:txBody>
                    <a:bodyPr/>
                    <a:lstStyle/>
                    <a:p>
                      <a:r>
                        <a:rPr lang="en-GB" dirty="0"/>
                        <a:t>Places available </a:t>
                      </a:r>
                    </a:p>
                  </a:txBody>
                  <a:tcPr/>
                </a:tc>
                <a:extLst>
                  <a:ext uri="{0D108BD9-81ED-4DB2-BD59-A6C34878D82A}">
                    <a16:rowId xmlns:a16="http://schemas.microsoft.com/office/drawing/2014/main" val="1777259248"/>
                  </a:ext>
                </a:extLst>
              </a:tr>
              <a:tr h="370840">
                <a:tc>
                  <a:txBody>
                    <a:bodyPr/>
                    <a:lstStyle/>
                    <a:p>
                      <a:r>
                        <a:rPr lang="en-GB" dirty="0"/>
                        <a:t>18 January 2022 – 1pm</a:t>
                      </a:r>
                    </a:p>
                  </a:txBody>
                  <a:tcPr/>
                </a:tc>
                <a:tc>
                  <a:txBody>
                    <a:bodyPr/>
                    <a:lstStyle/>
                    <a:p>
                      <a:r>
                        <a:rPr lang="en-GB" dirty="0"/>
                        <a:t>Places available </a:t>
                      </a:r>
                    </a:p>
                  </a:txBody>
                  <a:tcPr/>
                </a:tc>
                <a:extLst>
                  <a:ext uri="{0D108BD9-81ED-4DB2-BD59-A6C34878D82A}">
                    <a16:rowId xmlns:a16="http://schemas.microsoft.com/office/drawing/2014/main" val="1331430970"/>
                  </a:ext>
                </a:extLst>
              </a:tr>
            </a:tbl>
          </a:graphicData>
        </a:graphic>
      </p:graphicFrame>
      <p:sp>
        <p:nvSpPr>
          <p:cNvPr id="8" name="Rectangle: Rounded Corners 7">
            <a:extLst>
              <a:ext uri="{FF2B5EF4-FFF2-40B4-BE49-F238E27FC236}">
                <a16:creationId xmlns:a16="http://schemas.microsoft.com/office/drawing/2014/main" id="{37991B50-4D31-4733-A049-1A10A0464117}"/>
              </a:ext>
            </a:extLst>
          </p:cNvPr>
          <p:cNvSpPr/>
          <p:nvPr/>
        </p:nvSpPr>
        <p:spPr>
          <a:xfrm>
            <a:off x="2162628" y="14583796"/>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6731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6139F-2BAE-4604-A017-8BD5FF681A28}"/>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3F44A90D-32AA-4F01-BADE-ACE409925232}"/>
              </a:ext>
            </a:extLst>
          </p:cNvPr>
          <p:cNvSpPr txBox="1"/>
          <p:nvPr/>
        </p:nvSpPr>
        <p:spPr>
          <a:xfrm>
            <a:off x="537210" y="2827424"/>
            <a:ext cx="11117580" cy="9879628"/>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Disguised Compliance &amp; Avoidant Families</a:t>
            </a:r>
          </a:p>
          <a:p>
            <a:endParaRPr lang="en-GB" sz="28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Held over a 2hr 15min session, via MS Teams (equivalent to a half day training session)</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Trainer </a:t>
            </a:r>
            <a:r>
              <a:rPr lang="en-GB" sz="2000" dirty="0">
                <a:latin typeface="Arial" panose="020B0604020202020204" pitchFamily="34" charset="0"/>
                <a:cs typeface="Arial" panose="020B0604020202020204" pitchFamily="34" charset="0"/>
              </a:rPr>
              <a:t>Professor Brian Littlechild</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Target audience</a:t>
            </a:r>
            <a:r>
              <a:rPr lang="en-GB" sz="2000" dirty="0">
                <a:latin typeface="Arial" panose="020B0604020202020204" pitchFamily="34" charset="0"/>
                <a:cs typeface="Arial" panose="020B0604020202020204" pitchFamily="34" charset="0"/>
              </a:rPr>
              <a:t>: Practitioners from all agencies working with children, young people and their families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Aim of the Course</a:t>
            </a:r>
            <a:r>
              <a:rPr lang="en-GB" sz="2000" dirty="0">
                <a:latin typeface="Arial" panose="020B0604020202020204" pitchFamily="34" charset="0"/>
                <a:cs typeface="Arial" panose="020B0604020202020204" pitchFamily="34" charset="0"/>
              </a:rPr>
              <a:t>: This is a multi-agency course giving practitioners the opportunity to recognise, deal with, and at times challenge, the behaviours of resistance and avoidance tactics employed by potentially aggressive parents.</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Pre-course Work: </a:t>
            </a:r>
            <a:r>
              <a:rPr lang="en-GB" sz="2000" dirty="0">
                <a:latin typeface="Arial" panose="020B0604020202020204" pitchFamily="34" charset="0"/>
                <a:cs typeface="Arial" panose="020B0604020202020204" pitchFamily="34" charset="0"/>
              </a:rPr>
              <a:t>Please see the 'Download Course Materials’ on our training website where, under the 'Pre-course' section, you will be able to access the schedule for the training session, a copy of the Disguised Compliance Top Tips booklet and a pre-course worksheet.</a:t>
            </a:r>
          </a:p>
          <a:p>
            <a:r>
              <a:rPr lang="en-GB" sz="2000" b="1" u="sng" dirty="0">
                <a:latin typeface="Arial" panose="020B0604020202020204" pitchFamily="34" charset="0"/>
                <a:cs typeface="Arial" panose="020B0604020202020204" pitchFamily="34" charset="0"/>
              </a:rPr>
              <a:t>Please note</a:t>
            </a:r>
            <a:r>
              <a:rPr lang="en-GB" sz="2000" b="1" dirty="0">
                <a:latin typeface="Arial" panose="020B0604020202020204" pitchFamily="34" charset="0"/>
                <a:cs typeface="Arial" panose="020B0604020202020204" pitchFamily="34" charset="0"/>
              </a:rPr>
              <a:t> – It is very important that the pre-course work is completed fully by all delegates prior to attending the training as it will form the basis for the first part of the session.</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improve the confidence and skills of professionals dealing with issues of disguised compliance.</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Offer challenge and peer support to staff no matter what level in order to facilitate discussions with families exhibiting possible disguised compliance tactics.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increase knowledge, skills and competence of staff to recognise the signs and respond appropriately when working with avoidant families.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meet a locally identified need by service providers and commissioners.</a:t>
            </a:r>
          </a:p>
        </p:txBody>
      </p:sp>
      <p:graphicFrame>
        <p:nvGraphicFramePr>
          <p:cNvPr id="11" name="Table 18">
            <a:extLst>
              <a:ext uri="{FF2B5EF4-FFF2-40B4-BE49-F238E27FC236}">
                <a16:creationId xmlns:a16="http://schemas.microsoft.com/office/drawing/2014/main" id="{B790BD14-D558-420D-B944-3C579913DC7D}"/>
              </a:ext>
            </a:extLst>
          </p:cNvPr>
          <p:cNvGraphicFramePr>
            <a:graphicFrameLocks noGrp="1"/>
          </p:cNvGraphicFramePr>
          <p:nvPr>
            <p:extLst>
              <p:ext uri="{D42A27DB-BD31-4B8C-83A1-F6EECF244321}">
                <p14:modId xmlns:p14="http://schemas.microsoft.com/office/powerpoint/2010/main" val="1325458473"/>
              </p:ext>
            </p:extLst>
          </p:nvPr>
        </p:nvGraphicFramePr>
        <p:xfrm>
          <a:off x="2032000" y="12685847"/>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13 May 2021 9:30am</a:t>
                      </a:r>
                    </a:p>
                  </a:txBody>
                  <a:tcPr/>
                </a:tc>
                <a:tc>
                  <a:txBody>
                    <a:bodyPr/>
                    <a:lstStyle/>
                    <a:p>
                      <a:r>
                        <a:rPr lang="en-GB" dirty="0"/>
                        <a:t>FULLY BOOKED </a:t>
                      </a:r>
                    </a:p>
                  </a:txBody>
                  <a:tcPr/>
                </a:tc>
                <a:extLst>
                  <a:ext uri="{0D108BD9-81ED-4DB2-BD59-A6C34878D82A}">
                    <a16:rowId xmlns:a16="http://schemas.microsoft.com/office/drawing/2014/main" val="1885665308"/>
                  </a:ext>
                </a:extLst>
              </a:tr>
              <a:tr h="370840">
                <a:tc>
                  <a:txBody>
                    <a:bodyPr/>
                    <a:lstStyle/>
                    <a:p>
                      <a:r>
                        <a:rPr lang="en-GB" dirty="0"/>
                        <a:t>16 September 2021 9:30am</a:t>
                      </a:r>
                    </a:p>
                  </a:txBody>
                  <a:tcPr/>
                </a:tc>
                <a:tc>
                  <a:txBody>
                    <a:bodyPr/>
                    <a:lstStyle/>
                    <a:p>
                      <a:r>
                        <a:rPr lang="en-GB" dirty="0"/>
                        <a:t>FULLY BOOKED </a:t>
                      </a:r>
                    </a:p>
                  </a:txBody>
                  <a:tcPr/>
                </a:tc>
                <a:extLst>
                  <a:ext uri="{0D108BD9-81ED-4DB2-BD59-A6C34878D82A}">
                    <a16:rowId xmlns:a16="http://schemas.microsoft.com/office/drawing/2014/main" val="2299346303"/>
                  </a:ext>
                </a:extLst>
              </a:tr>
              <a:tr h="370840">
                <a:tc>
                  <a:txBody>
                    <a:bodyPr/>
                    <a:lstStyle/>
                    <a:p>
                      <a:r>
                        <a:rPr lang="en-GB" dirty="0"/>
                        <a:t>18 February 2022 9:30am</a:t>
                      </a:r>
                    </a:p>
                  </a:txBody>
                  <a:tcPr/>
                </a:tc>
                <a:tc>
                  <a:txBody>
                    <a:bodyPr/>
                    <a:lstStyle/>
                    <a:p>
                      <a:r>
                        <a:rPr lang="en-GB" dirty="0"/>
                        <a:t>Places available </a:t>
                      </a:r>
                    </a:p>
                  </a:txBody>
                  <a:tcPr/>
                </a:tc>
                <a:extLst>
                  <a:ext uri="{0D108BD9-81ED-4DB2-BD59-A6C34878D82A}">
                    <a16:rowId xmlns:a16="http://schemas.microsoft.com/office/drawing/2014/main" val="2879022124"/>
                  </a:ext>
                </a:extLst>
              </a:tr>
            </a:tbl>
          </a:graphicData>
        </a:graphic>
      </p:graphicFrame>
      <p:sp>
        <p:nvSpPr>
          <p:cNvPr id="13" name="Rectangle: Rounded Corners 12">
            <a:extLst>
              <a:ext uri="{FF2B5EF4-FFF2-40B4-BE49-F238E27FC236}">
                <a16:creationId xmlns:a16="http://schemas.microsoft.com/office/drawing/2014/main" id="{E63B31CF-B159-411E-B3F6-662F8E90EFB0}"/>
              </a:ext>
            </a:extLst>
          </p:cNvPr>
          <p:cNvSpPr/>
          <p:nvPr/>
        </p:nvSpPr>
        <p:spPr>
          <a:xfrm>
            <a:off x="20320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281984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6139F-2BAE-4604-A017-8BD5FF681A28}"/>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2" name="TextBox 11">
            <a:extLst>
              <a:ext uri="{FF2B5EF4-FFF2-40B4-BE49-F238E27FC236}">
                <a16:creationId xmlns:a16="http://schemas.microsoft.com/office/drawing/2014/main" id="{B6CD198C-F709-4EC0-84CB-57AB6DCEC3FC}"/>
              </a:ext>
            </a:extLst>
          </p:cNvPr>
          <p:cNvSpPr txBox="1"/>
          <p:nvPr/>
        </p:nvSpPr>
        <p:spPr>
          <a:xfrm>
            <a:off x="622300" y="2856715"/>
            <a:ext cx="10947400" cy="861774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Safeguarding Vulnerable Groups </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Held over two 1.5hr sessions starting at 9:45am and finishing at 2.45pm, via MS Teams (equivalent to a one day training session)</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Target audience</a:t>
            </a:r>
            <a:r>
              <a:rPr lang="en-GB" sz="2000" dirty="0">
                <a:latin typeface="Arial" panose="020B0604020202020204" pitchFamily="34" charset="0"/>
                <a:cs typeface="Arial" panose="020B0604020202020204" pitchFamily="34" charset="0"/>
              </a:rPr>
              <a:t>: Practitioners from all agencies working with children, young people and their families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Aim of the Course</a:t>
            </a:r>
            <a:r>
              <a:rPr lang="en-GB" sz="2000" dirty="0">
                <a:latin typeface="Arial" panose="020B0604020202020204" pitchFamily="34" charset="0"/>
                <a:cs typeface="Arial" panose="020B0604020202020204" pitchFamily="34" charset="0"/>
              </a:rPr>
              <a:t>: This is a multi-agency course giving practitioners from a range of agencies the opportunity to consider and discuss safeguarding issues that arise for vulnerable children and young people.</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be able to recognise the categories of abuse and the impact that abuse has on vulnerable children and young people, including a particular focus on neglect and early help</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increase knowledge regarding the prevalence of the abuse of vulnerable children and young people</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raise awareness of the issues particular to working with children who have a disability</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understand the responses required from professionals and others involved with vulnerable children and young people in order to adequately protect them</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consider some of the barriers to detection and disclosure of the abuse of children and young people with disabilities</a:t>
            </a: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to consider the findings of recent reviews, both locally and nationally, as well as key legislation and guidance and how this impacts on practice</a:t>
            </a:r>
          </a:p>
          <a:p>
            <a:endParaRPr lang="en-GB" sz="1400" b="1" dirty="0">
              <a:latin typeface="Arial" panose="020B0604020202020204" pitchFamily="34" charset="0"/>
              <a:cs typeface="Arial" panose="020B0604020202020204" pitchFamily="34" charset="0"/>
            </a:endParaRPr>
          </a:p>
        </p:txBody>
      </p:sp>
      <p:graphicFrame>
        <p:nvGraphicFramePr>
          <p:cNvPr id="15" name="Table 18">
            <a:extLst>
              <a:ext uri="{FF2B5EF4-FFF2-40B4-BE49-F238E27FC236}">
                <a16:creationId xmlns:a16="http://schemas.microsoft.com/office/drawing/2014/main" id="{2B7E784D-7531-44B0-B099-9E376EA4ABF8}"/>
              </a:ext>
            </a:extLst>
          </p:cNvPr>
          <p:cNvGraphicFramePr>
            <a:graphicFrameLocks noGrp="1"/>
          </p:cNvGraphicFramePr>
          <p:nvPr>
            <p:extLst>
              <p:ext uri="{D42A27DB-BD31-4B8C-83A1-F6EECF244321}">
                <p14:modId xmlns:p14="http://schemas.microsoft.com/office/powerpoint/2010/main" val="2425431083"/>
              </p:ext>
            </p:extLst>
          </p:nvPr>
        </p:nvGraphicFramePr>
        <p:xfrm>
          <a:off x="2032000" y="12490124"/>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8 June 2021 2021</a:t>
                      </a:r>
                    </a:p>
                  </a:txBody>
                  <a:tcPr/>
                </a:tc>
                <a:tc>
                  <a:txBody>
                    <a:bodyPr/>
                    <a:lstStyle/>
                    <a:p>
                      <a:r>
                        <a:rPr lang="en-GB" dirty="0"/>
                        <a:t>FULLY BOOKED</a:t>
                      </a:r>
                    </a:p>
                  </a:txBody>
                  <a:tcPr/>
                </a:tc>
                <a:extLst>
                  <a:ext uri="{0D108BD9-81ED-4DB2-BD59-A6C34878D82A}">
                    <a16:rowId xmlns:a16="http://schemas.microsoft.com/office/drawing/2014/main" val="1845098027"/>
                  </a:ext>
                </a:extLst>
              </a:tr>
              <a:tr h="370840">
                <a:tc>
                  <a:txBody>
                    <a:bodyPr/>
                    <a:lstStyle/>
                    <a:p>
                      <a:r>
                        <a:rPr lang="en-GB" dirty="0"/>
                        <a:t>13 October 2021</a:t>
                      </a:r>
                    </a:p>
                  </a:txBody>
                  <a:tcPr/>
                </a:tc>
                <a:tc>
                  <a:txBody>
                    <a:bodyPr/>
                    <a:lstStyle/>
                    <a:p>
                      <a:r>
                        <a:rPr lang="en-GB" dirty="0"/>
                        <a:t>FULLY BOOKED </a:t>
                      </a:r>
                    </a:p>
                  </a:txBody>
                  <a:tcPr/>
                </a:tc>
                <a:extLst>
                  <a:ext uri="{0D108BD9-81ED-4DB2-BD59-A6C34878D82A}">
                    <a16:rowId xmlns:a16="http://schemas.microsoft.com/office/drawing/2014/main" val="3522125981"/>
                  </a:ext>
                </a:extLst>
              </a:tr>
              <a:tr h="370840">
                <a:tc>
                  <a:txBody>
                    <a:bodyPr/>
                    <a:lstStyle/>
                    <a:p>
                      <a:r>
                        <a:rPr lang="en-GB" dirty="0"/>
                        <a:t>10 November 2021</a:t>
                      </a:r>
                    </a:p>
                  </a:txBody>
                  <a:tcPr/>
                </a:tc>
                <a:tc>
                  <a:txBody>
                    <a:bodyPr/>
                    <a:lstStyle/>
                    <a:p>
                      <a:r>
                        <a:rPr lang="en-GB" dirty="0"/>
                        <a:t>Places available </a:t>
                      </a:r>
                    </a:p>
                  </a:txBody>
                  <a:tcPr/>
                </a:tc>
                <a:extLst>
                  <a:ext uri="{0D108BD9-81ED-4DB2-BD59-A6C34878D82A}">
                    <a16:rowId xmlns:a16="http://schemas.microsoft.com/office/drawing/2014/main" val="2465426588"/>
                  </a:ext>
                </a:extLst>
              </a:tr>
            </a:tbl>
          </a:graphicData>
        </a:graphic>
      </p:graphicFrame>
      <p:sp>
        <p:nvSpPr>
          <p:cNvPr id="13" name="Rectangle: Rounded Corners 12">
            <a:extLst>
              <a:ext uri="{FF2B5EF4-FFF2-40B4-BE49-F238E27FC236}">
                <a16:creationId xmlns:a16="http://schemas.microsoft.com/office/drawing/2014/main" id="{E63B31CF-B159-411E-B3F6-662F8E90EFB0}"/>
              </a:ext>
            </a:extLst>
          </p:cNvPr>
          <p:cNvSpPr/>
          <p:nvPr/>
        </p:nvSpPr>
        <p:spPr>
          <a:xfrm>
            <a:off x="20320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62970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DCDAC9-B54A-40FA-88B1-AEC9BAD2035B}"/>
              </a:ext>
            </a:extLst>
          </p:cNvPr>
          <p:cNvSpPr>
            <a:spLocks noGrp="1"/>
          </p:cNvSpPr>
          <p:nvPr>
            <p:ph type="title"/>
          </p:nvPr>
        </p:nvSpPr>
        <p:spPr>
          <a:xfrm>
            <a:off x="0" y="46746"/>
            <a:ext cx="12192000" cy="1335488"/>
          </a:xfrm>
        </p:spPr>
        <p:txBody>
          <a:bodyPr>
            <a:noAutofit/>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6" name="Rectangle: Rounded Corners 5">
            <a:extLst>
              <a:ext uri="{FF2B5EF4-FFF2-40B4-BE49-F238E27FC236}">
                <a16:creationId xmlns:a16="http://schemas.microsoft.com/office/drawing/2014/main" id="{B864E09E-C8B1-4FBB-9200-CEBEA0E59E1E}"/>
              </a:ext>
            </a:extLst>
          </p:cNvPr>
          <p:cNvSpPr/>
          <p:nvPr/>
        </p:nvSpPr>
        <p:spPr>
          <a:xfrm>
            <a:off x="1934210" y="14348591"/>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graphicFrame>
        <p:nvGraphicFramePr>
          <p:cNvPr id="7" name="Table 18">
            <a:extLst>
              <a:ext uri="{FF2B5EF4-FFF2-40B4-BE49-F238E27FC236}">
                <a16:creationId xmlns:a16="http://schemas.microsoft.com/office/drawing/2014/main" id="{1EE45334-C36D-4124-832F-03D29014408B}"/>
              </a:ext>
            </a:extLst>
          </p:cNvPr>
          <p:cNvGraphicFramePr>
            <a:graphicFrameLocks noGrp="1"/>
          </p:cNvGraphicFramePr>
          <p:nvPr>
            <p:extLst>
              <p:ext uri="{D42A27DB-BD31-4B8C-83A1-F6EECF244321}">
                <p14:modId xmlns:p14="http://schemas.microsoft.com/office/powerpoint/2010/main" val="4253605037"/>
              </p:ext>
            </p:extLst>
          </p:nvPr>
        </p:nvGraphicFramePr>
        <p:xfrm>
          <a:off x="1934210" y="8587091"/>
          <a:ext cx="8128000" cy="5486400"/>
        </p:xfrm>
        <a:graphic>
          <a:graphicData uri="http://schemas.openxmlformats.org/drawingml/2006/table">
            <a:tbl>
              <a:tblPr firstRow="1" bandRow="1">
                <a:tableStyleId>{5C22544A-7EE6-4342-B048-85BDC9FD1C3A}</a:tableStyleId>
              </a:tblPr>
              <a:tblGrid>
                <a:gridCol w="4622800">
                  <a:extLst>
                    <a:ext uri="{9D8B030D-6E8A-4147-A177-3AD203B41FA5}">
                      <a16:colId xmlns:a16="http://schemas.microsoft.com/office/drawing/2014/main" val="2062508448"/>
                    </a:ext>
                  </a:extLst>
                </a:gridCol>
                <a:gridCol w="3505200">
                  <a:extLst>
                    <a:ext uri="{9D8B030D-6E8A-4147-A177-3AD203B41FA5}">
                      <a16:colId xmlns:a16="http://schemas.microsoft.com/office/drawing/2014/main" val="2750367952"/>
                    </a:ext>
                  </a:extLst>
                </a:gridCol>
              </a:tblGrid>
              <a:tr h="218440">
                <a:tc>
                  <a:txBody>
                    <a:bodyPr/>
                    <a:lstStyle/>
                    <a:p>
                      <a:r>
                        <a:rPr lang="en-GB" dirty="0"/>
                        <a:t>Agency Group</a:t>
                      </a:r>
                    </a:p>
                  </a:txBody>
                  <a:tcPr/>
                </a:tc>
                <a:tc>
                  <a:txBody>
                    <a:bodyPr/>
                    <a:lstStyle/>
                    <a:p>
                      <a:r>
                        <a:rPr lang="en-GB" dirty="0"/>
                        <a:t> Date</a:t>
                      </a:r>
                    </a:p>
                  </a:txBody>
                  <a:tcPr/>
                </a:tc>
                <a:extLst>
                  <a:ext uri="{0D108BD9-81ED-4DB2-BD59-A6C34878D82A}">
                    <a16:rowId xmlns:a16="http://schemas.microsoft.com/office/drawing/2014/main" val="1246928019"/>
                  </a:ext>
                </a:extLst>
              </a:tr>
              <a:tr h="370840">
                <a:tc>
                  <a:txBody>
                    <a:bodyPr/>
                    <a:lstStyle/>
                    <a:p>
                      <a:r>
                        <a:rPr lang="en-GB" dirty="0"/>
                        <a:t>Housing </a:t>
                      </a:r>
                    </a:p>
                  </a:txBody>
                  <a:tcPr/>
                </a:tc>
                <a:tc>
                  <a:txBody>
                    <a:bodyPr/>
                    <a:lstStyle/>
                    <a:p>
                      <a:r>
                        <a:rPr lang="en-GB" dirty="0"/>
                        <a:t>26 April, 12noon </a:t>
                      </a:r>
                    </a:p>
                  </a:txBody>
                  <a:tcPr/>
                </a:tc>
                <a:extLst>
                  <a:ext uri="{0D108BD9-81ED-4DB2-BD59-A6C34878D82A}">
                    <a16:rowId xmlns:a16="http://schemas.microsoft.com/office/drawing/2014/main" val="2285609481"/>
                  </a:ext>
                </a:extLst>
              </a:tr>
              <a:tr h="370840">
                <a:tc>
                  <a:txBody>
                    <a:bodyPr/>
                    <a:lstStyle/>
                    <a:p>
                      <a:r>
                        <a:rPr lang="en-GB" dirty="0"/>
                        <a:t>PCSOs</a:t>
                      </a:r>
                    </a:p>
                  </a:txBody>
                  <a:tcPr/>
                </a:tc>
                <a:tc>
                  <a:txBody>
                    <a:bodyPr/>
                    <a:lstStyle/>
                    <a:p>
                      <a:r>
                        <a:rPr lang="en-GB" dirty="0"/>
                        <a:t>27 April, 12:30pm </a:t>
                      </a:r>
                    </a:p>
                  </a:txBody>
                  <a:tcPr/>
                </a:tc>
                <a:extLst>
                  <a:ext uri="{0D108BD9-81ED-4DB2-BD59-A6C34878D82A}">
                    <a16:rowId xmlns:a16="http://schemas.microsoft.com/office/drawing/2014/main" val="1710743418"/>
                  </a:ext>
                </a:extLst>
              </a:tr>
              <a:tr h="370840">
                <a:tc>
                  <a:txBody>
                    <a:bodyPr/>
                    <a:lstStyle/>
                    <a:p>
                      <a:r>
                        <a:rPr lang="en-GB" dirty="0"/>
                        <a:t>Ambulance</a:t>
                      </a:r>
                    </a:p>
                  </a:txBody>
                  <a:tcPr/>
                </a:tc>
                <a:tc>
                  <a:txBody>
                    <a:bodyPr/>
                    <a:lstStyle/>
                    <a:p>
                      <a:r>
                        <a:rPr lang="en-GB" dirty="0"/>
                        <a:t>4 May, 12:30pm </a:t>
                      </a:r>
                    </a:p>
                  </a:txBody>
                  <a:tcPr/>
                </a:tc>
                <a:extLst>
                  <a:ext uri="{0D108BD9-81ED-4DB2-BD59-A6C34878D82A}">
                    <a16:rowId xmlns:a16="http://schemas.microsoft.com/office/drawing/2014/main" val="950117743"/>
                  </a:ext>
                </a:extLst>
              </a:tr>
              <a:tr h="370840">
                <a:tc>
                  <a:txBody>
                    <a:bodyPr/>
                    <a:lstStyle/>
                    <a:p>
                      <a:r>
                        <a:rPr lang="en-GB" dirty="0"/>
                        <a:t>Fire &amp; Rescue</a:t>
                      </a:r>
                    </a:p>
                  </a:txBody>
                  <a:tcPr/>
                </a:tc>
                <a:tc>
                  <a:txBody>
                    <a:bodyPr/>
                    <a:lstStyle/>
                    <a:p>
                      <a:r>
                        <a:rPr lang="en-GB" dirty="0"/>
                        <a:t>5 May, 12:30pm </a:t>
                      </a:r>
                    </a:p>
                  </a:txBody>
                  <a:tcPr/>
                </a:tc>
                <a:extLst>
                  <a:ext uri="{0D108BD9-81ED-4DB2-BD59-A6C34878D82A}">
                    <a16:rowId xmlns:a16="http://schemas.microsoft.com/office/drawing/2014/main" val="392440883"/>
                  </a:ext>
                </a:extLst>
              </a:tr>
              <a:tr h="370840">
                <a:tc>
                  <a:txBody>
                    <a:bodyPr/>
                    <a:lstStyle/>
                    <a:p>
                      <a:r>
                        <a:rPr lang="en-GB" dirty="0"/>
                        <a:t>Dentists/Dental Workers</a:t>
                      </a:r>
                    </a:p>
                  </a:txBody>
                  <a:tcPr/>
                </a:tc>
                <a:tc>
                  <a:txBody>
                    <a:bodyPr/>
                    <a:lstStyle/>
                    <a:p>
                      <a:r>
                        <a:rPr lang="en-GB" dirty="0"/>
                        <a:t>6 May, 1pm </a:t>
                      </a:r>
                    </a:p>
                  </a:txBody>
                  <a:tcPr/>
                </a:tc>
                <a:extLst>
                  <a:ext uri="{0D108BD9-81ED-4DB2-BD59-A6C34878D82A}">
                    <a16:rowId xmlns:a16="http://schemas.microsoft.com/office/drawing/2014/main" val="2064516785"/>
                  </a:ext>
                </a:extLst>
              </a:tr>
              <a:tr h="370840">
                <a:tc>
                  <a:txBody>
                    <a:bodyPr/>
                    <a:lstStyle/>
                    <a:p>
                      <a:r>
                        <a:rPr lang="en-GB" dirty="0"/>
                        <a:t>Primary and Special Schools</a:t>
                      </a:r>
                    </a:p>
                  </a:txBody>
                  <a:tcPr/>
                </a:tc>
                <a:tc>
                  <a:txBody>
                    <a:bodyPr/>
                    <a:lstStyle/>
                    <a:p>
                      <a:r>
                        <a:rPr lang="en-GB" dirty="0"/>
                        <a:t>10 May, 4pm</a:t>
                      </a:r>
                    </a:p>
                  </a:txBody>
                  <a:tcPr/>
                </a:tc>
                <a:extLst>
                  <a:ext uri="{0D108BD9-81ED-4DB2-BD59-A6C34878D82A}">
                    <a16:rowId xmlns:a16="http://schemas.microsoft.com/office/drawing/2014/main" val="630381602"/>
                  </a:ext>
                </a:extLst>
              </a:tr>
              <a:tr h="370840">
                <a:tc>
                  <a:txBody>
                    <a:bodyPr/>
                    <a:lstStyle/>
                    <a:p>
                      <a:r>
                        <a:rPr lang="en-GB" dirty="0"/>
                        <a:t>Secondary and Special Schools</a:t>
                      </a:r>
                    </a:p>
                  </a:txBody>
                  <a:tcPr/>
                </a:tc>
                <a:tc>
                  <a:txBody>
                    <a:bodyPr/>
                    <a:lstStyle/>
                    <a:p>
                      <a:r>
                        <a:rPr lang="en-GB" dirty="0"/>
                        <a:t>12 May, 4pm </a:t>
                      </a:r>
                    </a:p>
                  </a:txBody>
                  <a:tcPr/>
                </a:tc>
                <a:extLst>
                  <a:ext uri="{0D108BD9-81ED-4DB2-BD59-A6C34878D82A}">
                    <a16:rowId xmlns:a16="http://schemas.microsoft.com/office/drawing/2014/main" val="3846874127"/>
                  </a:ext>
                </a:extLst>
              </a:tr>
              <a:tr h="370840">
                <a:tc>
                  <a:txBody>
                    <a:bodyPr/>
                    <a:lstStyle/>
                    <a:p>
                      <a:r>
                        <a:rPr lang="en-GB" dirty="0"/>
                        <a:t>Community Youth Football Groups</a:t>
                      </a:r>
                    </a:p>
                  </a:txBody>
                  <a:tcPr/>
                </a:tc>
                <a:tc>
                  <a:txBody>
                    <a:bodyPr/>
                    <a:lstStyle/>
                    <a:p>
                      <a:r>
                        <a:rPr lang="en-GB" dirty="0"/>
                        <a:t>12 May, 10am </a:t>
                      </a:r>
                    </a:p>
                  </a:txBody>
                  <a:tcPr/>
                </a:tc>
                <a:extLst>
                  <a:ext uri="{0D108BD9-81ED-4DB2-BD59-A6C34878D82A}">
                    <a16:rowId xmlns:a16="http://schemas.microsoft.com/office/drawing/2014/main" val="4198053902"/>
                  </a:ext>
                </a:extLst>
              </a:tr>
              <a:tr h="370840">
                <a:tc>
                  <a:txBody>
                    <a:bodyPr/>
                    <a:lstStyle/>
                    <a:p>
                      <a:r>
                        <a:rPr lang="en-GB" dirty="0"/>
                        <a:t>Voluntary Sector</a:t>
                      </a:r>
                    </a:p>
                  </a:txBody>
                  <a:tcPr/>
                </a:tc>
                <a:tc>
                  <a:txBody>
                    <a:bodyPr/>
                    <a:lstStyle/>
                    <a:p>
                      <a:r>
                        <a:rPr lang="en-GB" dirty="0"/>
                        <a:t>19 May, 2pm </a:t>
                      </a:r>
                    </a:p>
                  </a:txBody>
                  <a:tcPr/>
                </a:tc>
                <a:extLst>
                  <a:ext uri="{0D108BD9-81ED-4DB2-BD59-A6C34878D82A}">
                    <a16:rowId xmlns:a16="http://schemas.microsoft.com/office/drawing/2014/main" val="1920088003"/>
                  </a:ext>
                </a:extLst>
              </a:tr>
              <a:tr h="370840">
                <a:tc>
                  <a:txBody>
                    <a:bodyPr/>
                    <a:lstStyle/>
                    <a:p>
                      <a:r>
                        <a:rPr lang="en-GB" dirty="0"/>
                        <a:t>Library Staff</a:t>
                      </a:r>
                    </a:p>
                  </a:txBody>
                  <a:tcPr/>
                </a:tc>
                <a:tc>
                  <a:txBody>
                    <a:bodyPr/>
                    <a:lstStyle/>
                    <a:p>
                      <a:r>
                        <a:rPr lang="en-GB" dirty="0"/>
                        <a:t>24 May, 10am </a:t>
                      </a:r>
                    </a:p>
                  </a:txBody>
                  <a:tcPr/>
                </a:tc>
                <a:extLst>
                  <a:ext uri="{0D108BD9-81ED-4DB2-BD59-A6C34878D82A}">
                    <a16:rowId xmlns:a16="http://schemas.microsoft.com/office/drawing/2014/main" val="57039538"/>
                  </a:ext>
                </a:extLst>
              </a:tr>
              <a:tr h="370840">
                <a:tc>
                  <a:txBody>
                    <a:bodyPr/>
                    <a:lstStyle/>
                    <a:p>
                      <a:r>
                        <a:rPr lang="en-GB" dirty="0"/>
                        <a:t>Faith Groups </a:t>
                      </a:r>
                    </a:p>
                  </a:txBody>
                  <a:tcPr/>
                </a:tc>
                <a:tc>
                  <a:txBody>
                    <a:bodyPr/>
                    <a:lstStyle/>
                    <a:p>
                      <a:r>
                        <a:rPr lang="en-GB" dirty="0"/>
                        <a:t>24 May, 11:30am </a:t>
                      </a:r>
                    </a:p>
                  </a:txBody>
                  <a:tcPr/>
                </a:tc>
                <a:extLst>
                  <a:ext uri="{0D108BD9-81ED-4DB2-BD59-A6C34878D82A}">
                    <a16:rowId xmlns:a16="http://schemas.microsoft.com/office/drawing/2014/main" val="3554501850"/>
                  </a:ext>
                </a:extLst>
              </a:tr>
            </a:tbl>
          </a:graphicData>
        </a:graphic>
      </p:graphicFrame>
      <p:sp>
        <p:nvSpPr>
          <p:cNvPr id="8" name="TextBox 7">
            <a:extLst>
              <a:ext uri="{FF2B5EF4-FFF2-40B4-BE49-F238E27FC236}">
                <a16:creationId xmlns:a16="http://schemas.microsoft.com/office/drawing/2014/main" id="{D798B315-9A95-473D-90BA-3C5E5F988FBF}"/>
              </a:ext>
            </a:extLst>
          </p:cNvPr>
          <p:cNvSpPr txBox="1"/>
          <p:nvPr/>
        </p:nvSpPr>
        <p:spPr>
          <a:xfrm>
            <a:off x="219075" y="2792674"/>
            <a:ext cx="11728450" cy="5139869"/>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JOINT HSCP AND NSPCC NEGLECT CAMPAIGN</a:t>
            </a:r>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As part of the Neglect Campaign we are offering </a:t>
            </a:r>
            <a:r>
              <a:rPr lang="en-GB" sz="2800" b="1" dirty="0">
                <a:solidFill>
                  <a:srgbClr val="FF0000"/>
                </a:solidFill>
                <a:latin typeface="Arial" panose="020B0604020202020204" pitchFamily="34" charset="0"/>
                <a:cs typeface="Arial" panose="020B0604020202020204" pitchFamily="34" charset="0"/>
              </a:rPr>
              <a:t>FREE</a:t>
            </a:r>
            <a:r>
              <a:rPr lang="en-GB" sz="2800" b="1" dirty="0">
                <a:latin typeface="Arial" panose="020B0604020202020204" pitchFamily="34" charset="0"/>
                <a:cs typeface="Arial" panose="020B0604020202020204" pitchFamily="34" charset="0"/>
              </a:rPr>
              <a:t> sessions on </a:t>
            </a:r>
          </a:p>
          <a:p>
            <a:pPr algn="ctr"/>
            <a:r>
              <a:rPr lang="en-GB" sz="2800" b="1" dirty="0">
                <a:latin typeface="Arial" panose="020B0604020202020204" pitchFamily="34" charset="0"/>
                <a:cs typeface="Arial" panose="020B0604020202020204" pitchFamily="34" charset="0"/>
              </a:rPr>
              <a:t>BASIC NEGLECT AWARENESS</a:t>
            </a:r>
          </a:p>
          <a:p>
            <a:pPr algn="ctr"/>
            <a:r>
              <a:rPr lang="en-GB" sz="2800" b="1" dirty="0">
                <a:latin typeface="Arial" panose="020B0604020202020204" pitchFamily="34" charset="0"/>
                <a:cs typeface="Arial" panose="020B0604020202020204" pitchFamily="34" charset="0"/>
              </a:rPr>
              <a:t>(45 to 60mins)</a:t>
            </a:r>
          </a:p>
          <a:p>
            <a:pPr algn="ctr"/>
            <a:endParaRPr lang="en-GB" sz="2800" b="1" dirty="0">
              <a:latin typeface="Arial" panose="020B0604020202020204" pitchFamily="34" charset="0"/>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Open to all workers (professional and non-professional) who work in settings with Children and Young People FREE of charge </a:t>
            </a:r>
          </a:p>
          <a:p>
            <a:pPr algn="ctr"/>
            <a:endParaRPr lang="en-GB" sz="2800" b="1" dirty="0">
              <a:latin typeface="Arial" panose="020B0604020202020204" pitchFamily="34" charset="0"/>
              <a:cs typeface="Arial" panose="020B0604020202020204" pitchFamily="34" charset="0"/>
            </a:endParaRPr>
          </a:p>
          <a:p>
            <a:pPr algn="ctr"/>
            <a:r>
              <a:rPr lang="en-GB" sz="2800" b="1" dirty="0">
                <a:latin typeface="Arial" panose="020B0604020202020204" pitchFamily="34" charset="0"/>
                <a:cs typeface="Arial" panose="020B0604020202020204" pitchFamily="34" charset="0"/>
              </a:rPr>
              <a:t>Facilitated by the NSPCC and local Partner Agencies</a:t>
            </a:r>
          </a:p>
          <a:p>
            <a:pPr algn="ctr"/>
            <a:endParaRPr lang="en-GB" sz="2800" b="1"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Each session is aimed at specific groups, as follows: </a:t>
            </a:r>
          </a:p>
        </p:txBody>
      </p:sp>
    </p:spTree>
    <p:extLst>
      <p:ext uri="{BB962C8B-B14F-4D97-AF65-F5344CB8AC3E}">
        <p14:creationId xmlns:p14="http://schemas.microsoft.com/office/powerpoint/2010/main" val="267613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87765-AB77-4B58-BDE6-EC3FFFD5110D}"/>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1" name="TextBox 10">
            <a:extLst>
              <a:ext uri="{FF2B5EF4-FFF2-40B4-BE49-F238E27FC236}">
                <a16:creationId xmlns:a16="http://schemas.microsoft.com/office/drawing/2014/main" id="{43B9FD03-E0F0-4DFD-8461-9CFD7A6F2DD3}"/>
              </a:ext>
            </a:extLst>
          </p:cNvPr>
          <p:cNvSpPr txBox="1"/>
          <p:nvPr/>
        </p:nvSpPr>
        <p:spPr>
          <a:xfrm>
            <a:off x="673100" y="3051446"/>
            <a:ext cx="10947400" cy="5139869"/>
          </a:xfrm>
          <a:prstGeom prst="rect">
            <a:avLst/>
          </a:prstGeom>
          <a:noFill/>
        </p:spPr>
        <p:txBody>
          <a:bodyPr wrap="square" rtlCol="0">
            <a:spAutoFit/>
          </a:bodyPr>
          <a:lstStyle/>
          <a:p>
            <a:r>
              <a:rPr lang="en-GB" sz="5400" b="1" dirty="0">
                <a:latin typeface="Arial" panose="020B0604020202020204" pitchFamily="34" charset="0"/>
                <a:cs typeface="Arial" panose="020B0604020202020204" pitchFamily="34" charset="0"/>
              </a:rPr>
              <a:t>The Toxic Trio</a:t>
            </a:r>
          </a:p>
          <a:p>
            <a:endParaRPr lang="en-GB" sz="28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Two 3hr sessions available; one starting at 10am and the second starting at 13:30pm, via MS Teams (equivalent to a half day training session)</a:t>
            </a:r>
          </a:p>
          <a:p>
            <a:r>
              <a:rPr lang="en-GB" sz="1400" b="1" dirty="0">
                <a:latin typeface="Arial" panose="020B0604020202020204" pitchFamily="34" charset="0"/>
                <a:cs typeface="Arial" panose="020B0604020202020204" pitchFamily="34" charset="0"/>
              </a:rPr>
              <a:t>Target audience</a:t>
            </a:r>
            <a:r>
              <a:rPr lang="en-GB" sz="1400" dirty="0">
                <a:latin typeface="Arial" panose="020B0604020202020204" pitchFamily="34" charset="0"/>
                <a:cs typeface="Arial" panose="020B0604020202020204" pitchFamily="34" charset="0"/>
              </a:rPr>
              <a:t>: Practitioners from all agencies working with Families and Young People</a:t>
            </a:r>
          </a:p>
          <a:p>
            <a:r>
              <a:rPr lang="en-GB" sz="1400" b="1" dirty="0">
                <a:latin typeface="Arial" panose="020B0604020202020204" pitchFamily="34" charset="0"/>
                <a:cs typeface="Arial" panose="020B0604020202020204" pitchFamily="34" charset="0"/>
              </a:rPr>
              <a:t>Aim of the Course</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 raise awareness of the impact that Parental Mental Health, Parental Substance Misuse and Domestic Abuse has on children and young people.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Learning Outcomes:</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improve the knowledge, skills and working practices to better identify substance misuse, mental health and domestic abuse and the risks to children and the roles and responsibilities of agencies.</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explore the impact of substance misuse, mental health and domestic abuse on families and parenting from the perspective of the children.</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review and identify the signs associated with substance misuse, domestic abuse and mental health in parents and their extended families.</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provide harm reduction advice</a:t>
            </a:r>
          </a:p>
          <a:p>
            <a:endParaRPr lang="en-GB" sz="1400" b="1" dirty="0">
              <a:latin typeface="Arial" panose="020B0604020202020204" pitchFamily="34" charset="0"/>
              <a:cs typeface="Arial" panose="020B0604020202020204" pitchFamily="34" charset="0"/>
            </a:endParaRPr>
          </a:p>
        </p:txBody>
      </p:sp>
      <p:graphicFrame>
        <p:nvGraphicFramePr>
          <p:cNvPr id="12" name="Table 18">
            <a:extLst>
              <a:ext uri="{FF2B5EF4-FFF2-40B4-BE49-F238E27FC236}">
                <a16:creationId xmlns:a16="http://schemas.microsoft.com/office/drawing/2014/main" id="{FE0C307F-DF59-4336-9826-546E80BC7B06}"/>
              </a:ext>
            </a:extLst>
          </p:cNvPr>
          <p:cNvGraphicFramePr>
            <a:graphicFrameLocks noGrp="1"/>
          </p:cNvGraphicFramePr>
          <p:nvPr>
            <p:extLst>
              <p:ext uri="{D42A27DB-BD31-4B8C-83A1-F6EECF244321}">
                <p14:modId xmlns:p14="http://schemas.microsoft.com/office/powerpoint/2010/main" val="3418302321"/>
              </p:ext>
            </p:extLst>
          </p:nvPr>
        </p:nvGraphicFramePr>
        <p:xfrm>
          <a:off x="2082800" y="8578227"/>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19 October 2021 9:30am</a:t>
                      </a:r>
                    </a:p>
                  </a:txBody>
                  <a:tcPr/>
                </a:tc>
                <a:tc>
                  <a:txBody>
                    <a:bodyPr/>
                    <a:lstStyle/>
                    <a:p>
                      <a:r>
                        <a:rPr lang="en-GB" dirty="0"/>
                        <a:t>FULLY BOOKED </a:t>
                      </a:r>
                    </a:p>
                  </a:txBody>
                  <a:tcPr/>
                </a:tc>
                <a:extLst>
                  <a:ext uri="{0D108BD9-81ED-4DB2-BD59-A6C34878D82A}">
                    <a16:rowId xmlns:a16="http://schemas.microsoft.com/office/drawing/2014/main" val="562143835"/>
                  </a:ext>
                </a:extLst>
              </a:tr>
              <a:tr h="370840">
                <a:tc>
                  <a:txBody>
                    <a:bodyPr/>
                    <a:lstStyle/>
                    <a:p>
                      <a:r>
                        <a:rPr lang="en-GB" dirty="0"/>
                        <a:t>19 October 2021 1:30pm</a:t>
                      </a:r>
                    </a:p>
                  </a:txBody>
                  <a:tcPr/>
                </a:tc>
                <a:tc>
                  <a:txBody>
                    <a:bodyPr/>
                    <a:lstStyle/>
                    <a:p>
                      <a:r>
                        <a:rPr lang="en-GB" dirty="0"/>
                        <a:t>Places available </a:t>
                      </a:r>
                    </a:p>
                  </a:txBody>
                  <a:tcPr/>
                </a:tc>
                <a:extLst>
                  <a:ext uri="{0D108BD9-81ED-4DB2-BD59-A6C34878D82A}">
                    <a16:rowId xmlns:a16="http://schemas.microsoft.com/office/drawing/2014/main" val="2714621245"/>
                  </a:ext>
                </a:extLst>
              </a:tr>
              <a:tr h="370840">
                <a:tc>
                  <a:txBody>
                    <a:bodyPr/>
                    <a:lstStyle/>
                    <a:p>
                      <a:r>
                        <a:rPr lang="en-GB" dirty="0"/>
                        <a:t>17 March 2022 9:30am</a:t>
                      </a:r>
                    </a:p>
                  </a:txBody>
                  <a:tcPr/>
                </a:tc>
                <a:tc>
                  <a:txBody>
                    <a:bodyPr/>
                    <a:lstStyle/>
                    <a:p>
                      <a:r>
                        <a:rPr lang="en-GB" dirty="0"/>
                        <a:t>Places available </a:t>
                      </a:r>
                    </a:p>
                  </a:txBody>
                  <a:tcPr/>
                </a:tc>
                <a:extLst>
                  <a:ext uri="{0D108BD9-81ED-4DB2-BD59-A6C34878D82A}">
                    <a16:rowId xmlns:a16="http://schemas.microsoft.com/office/drawing/2014/main" val="1789622694"/>
                  </a:ext>
                </a:extLst>
              </a:tr>
              <a:tr h="370840">
                <a:tc>
                  <a:txBody>
                    <a:bodyPr/>
                    <a:lstStyle/>
                    <a:p>
                      <a:r>
                        <a:rPr lang="en-GB" dirty="0"/>
                        <a:t>17 March 2022 1:30pm</a:t>
                      </a:r>
                    </a:p>
                  </a:txBody>
                  <a:tcPr/>
                </a:tc>
                <a:tc>
                  <a:txBody>
                    <a:bodyPr/>
                    <a:lstStyle/>
                    <a:p>
                      <a:r>
                        <a:rPr lang="en-GB" dirty="0"/>
                        <a:t>Places available </a:t>
                      </a:r>
                    </a:p>
                  </a:txBody>
                  <a:tcPr/>
                </a:tc>
                <a:extLst>
                  <a:ext uri="{0D108BD9-81ED-4DB2-BD59-A6C34878D82A}">
                    <a16:rowId xmlns:a16="http://schemas.microsoft.com/office/drawing/2014/main" val="1033667170"/>
                  </a:ext>
                </a:extLst>
              </a:tr>
            </a:tbl>
          </a:graphicData>
        </a:graphic>
      </p:graphicFrame>
      <p:sp>
        <p:nvSpPr>
          <p:cNvPr id="14" name="Rectangle: Rounded Corners 13">
            <a:extLst>
              <a:ext uri="{FF2B5EF4-FFF2-40B4-BE49-F238E27FC236}">
                <a16:creationId xmlns:a16="http://schemas.microsoft.com/office/drawing/2014/main" id="{A42505B4-1742-40D3-91C7-0A58072B0F08}"/>
              </a:ext>
            </a:extLst>
          </p:cNvPr>
          <p:cNvSpPr/>
          <p:nvPr/>
        </p:nvSpPr>
        <p:spPr>
          <a:xfrm>
            <a:off x="830035" y="12116470"/>
            <a:ext cx="10633529" cy="2176167"/>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1">
                    <a:lumMod val="50000"/>
                  </a:schemeClr>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9" name="Rectangle: Rounded Corners 8">
            <a:extLst>
              <a:ext uri="{FF2B5EF4-FFF2-40B4-BE49-F238E27FC236}">
                <a16:creationId xmlns:a16="http://schemas.microsoft.com/office/drawing/2014/main" id="{02C40760-5961-4CFD-BE36-A3F26423DAD3}"/>
              </a:ext>
            </a:extLst>
          </p:cNvPr>
          <p:cNvSpPr/>
          <p:nvPr/>
        </p:nvSpPr>
        <p:spPr>
          <a:xfrm>
            <a:off x="20828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0071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87765-AB77-4B58-BDE6-EC3FFFD5110D}"/>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1" name="TextBox 10">
            <a:extLst>
              <a:ext uri="{FF2B5EF4-FFF2-40B4-BE49-F238E27FC236}">
                <a16:creationId xmlns:a16="http://schemas.microsoft.com/office/drawing/2014/main" id="{43B9FD03-E0F0-4DFD-8461-9CFD7A6F2DD3}"/>
              </a:ext>
            </a:extLst>
          </p:cNvPr>
          <p:cNvSpPr txBox="1"/>
          <p:nvPr/>
        </p:nvSpPr>
        <p:spPr>
          <a:xfrm>
            <a:off x="673100" y="3051446"/>
            <a:ext cx="10947400" cy="7909858"/>
          </a:xfrm>
          <a:prstGeom prst="rect">
            <a:avLst/>
          </a:prstGeom>
          <a:noFill/>
        </p:spPr>
        <p:txBody>
          <a:bodyPr wrap="square" rtlCol="0">
            <a:spAutoFit/>
          </a:bodyPr>
          <a:lstStyle/>
          <a:p>
            <a:pPr algn="ctr"/>
            <a:r>
              <a:rPr lang="en-GB" sz="5400" b="1" dirty="0">
                <a:latin typeface="Arial" panose="020B0604020202020204" pitchFamily="34" charset="0"/>
                <a:cs typeface="Arial" panose="020B0604020202020204" pitchFamily="34" charset="0"/>
              </a:rPr>
              <a:t>Friends Against Scams </a:t>
            </a:r>
          </a:p>
          <a:p>
            <a:pPr algn="ctr"/>
            <a:endParaRPr lang="en-GB" sz="2800" b="1" dirty="0">
              <a:latin typeface="Arial" panose="020B0604020202020204" pitchFamily="34" charset="0"/>
              <a:cs typeface="Arial" panose="020B0604020202020204" pitchFamily="34" charset="0"/>
            </a:endParaRPr>
          </a:p>
          <a:p>
            <a:pPr algn="ctr"/>
            <a:r>
              <a:rPr lang="en-GB" sz="4000" b="1" dirty="0">
                <a:latin typeface="Arial" panose="020B0604020202020204" pitchFamily="34" charset="0"/>
                <a:cs typeface="Arial" panose="020B0604020202020204" pitchFamily="34" charset="0"/>
              </a:rPr>
              <a:t>The HSCP/HSAB are supporting the</a:t>
            </a:r>
          </a:p>
          <a:p>
            <a:pPr algn="ctr"/>
            <a:r>
              <a:rPr lang="en-GB" sz="4000" b="1" dirty="0">
                <a:latin typeface="Arial" panose="020B0604020202020204" pitchFamily="34" charset="0"/>
                <a:cs typeface="Arial" panose="020B0604020202020204" pitchFamily="34" charset="0"/>
              </a:rPr>
              <a:t>National Trading Standards Scams Team</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Friends Against Scams is designed to inspire action, highlight the scale of the problem, change the perceptions of why people fall for scams and make scams a community, regional and national topic.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completing the online learning Friends Against Scams awareness session, anyone can learn about the different types of scams and how to spot and support a victim. With increased knowledge and awareness, people can make scams part of everyday conversation with their family, friends and neighbours, which will enable them to protect themselves and others.</a:t>
            </a:r>
          </a:p>
          <a:p>
            <a:endParaRPr lang="en-GB" sz="1400" dirty="0">
              <a:latin typeface="Arial" panose="020B0604020202020204" pitchFamily="34" charset="0"/>
              <a:cs typeface="Arial" panose="020B0604020202020204" pitchFamily="34" charset="0"/>
            </a:endParaRPr>
          </a:p>
          <a:p>
            <a:pPr algn="ctr"/>
            <a:r>
              <a:rPr lang="en-GB" sz="2800" b="1" dirty="0">
                <a:solidFill>
                  <a:srgbClr val="FF0000"/>
                </a:solidFill>
                <a:latin typeface="Arial" panose="020B0604020202020204" pitchFamily="34" charset="0"/>
                <a:cs typeface="Arial" panose="020B0604020202020204" pitchFamily="34" charset="0"/>
              </a:rPr>
              <a:t>TOGETHER WE CAN TAKE A STAND AGAINST SCAMS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rPr>
              <a:t>Please access the </a:t>
            </a:r>
            <a:r>
              <a:rPr lang="en-GB" sz="3600" dirty="0">
                <a:latin typeface="Arial" panose="020B0604020202020204" pitchFamily="34" charset="0"/>
                <a:cs typeface="Arial" panose="020B0604020202020204" pitchFamily="34" charset="0"/>
                <a:hlinkClick r:id="rId2"/>
              </a:rPr>
              <a:t>Friends Against Scams </a:t>
            </a:r>
            <a:r>
              <a:rPr lang="en-GB" sz="3600" dirty="0">
                <a:latin typeface="Arial" panose="020B0604020202020204" pitchFamily="34" charset="0"/>
                <a:cs typeface="Arial" panose="020B0604020202020204" pitchFamily="34" charset="0"/>
              </a:rPr>
              <a:t>website and view their video and to complete their FREE online training. </a:t>
            </a:r>
          </a:p>
          <a:p>
            <a:endParaRPr lang="en-GB" sz="1400" b="1" dirty="0">
              <a:latin typeface="Arial" panose="020B0604020202020204" pitchFamily="34" charset="0"/>
              <a:cs typeface="Arial" panose="020B0604020202020204" pitchFamily="34" charset="0"/>
            </a:endParaRPr>
          </a:p>
        </p:txBody>
      </p:sp>
      <p:pic>
        <p:nvPicPr>
          <p:cNvPr id="1028" name="Picture 4" descr="Friends Against Scams - National Trading Standards (NTS) Scams Team  initiative protecting and preventing people from becoming victims of scams">
            <a:extLst>
              <a:ext uri="{FF2B5EF4-FFF2-40B4-BE49-F238E27FC236}">
                <a16:creationId xmlns:a16="http://schemas.microsoft.com/office/drawing/2014/main" id="{1BF20AEA-C064-41FA-B33C-611C43D79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680" y="11672616"/>
            <a:ext cx="5764239"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5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DB2D2-6B42-4C37-9E1A-67D3BF4C2835}"/>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Arrow: Down 9">
            <a:extLst>
              <a:ext uri="{FF2B5EF4-FFF2-40B4-BE49-F238E27FC236}">
                <a16:creationId xmlns:a16="http://schemas.microsoft.com/office/drawing/2014/main" id="{443B4550-BC18-47F7-B7BD-00A040890129}"/>
              </a:ext>
            </a:extLst>
          </p:cNvPr>
          <p:cNvSpPr/>
          <p:nvPr/>
        </p:nvSpPr>
        <p:spPr>
          <a:xfrm>
            <a:off x="3422713" y="2413158"/>
            <a:ext cx="5600700" cy="1225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Booking</a:t>
            </a:r>
          </a:p>
          <a:p>
            <a:pPr algn="ctr"/>
            <a:r>
              <a:rPr lang="en-GB" sz="2400" b="1" dirty="0"/>
              <a:t>Conditions</a:t>
            </a:r>
          </a:p>
        </p:txBody>
      </p:sp>
      <p:sp>
        <p:nvSpPr>
          <p:cNvPr id="3" name="Rectangle: Rounded Corners 2">
            <a:extLst>
              <a:ext uri="{FF2B5EF4-FFF2-40B4-BE49-F238E27FC236}">
                <a16:creationId xmlns:a16="http://schemas.microsoft.com/office/drawing/2014/main" id="{B74DD1A1-AF3E-45E2-A2BC-1D019F4DDE11}"/>
              </a:ext>
            </a:extLst>
          </p:cNvPr>
          <p:cNvSpPr/>
          <p:nvPr/>
        </p:nvSpPr>
        <p:spPr>
          <a:xfrm>
            <a:off x="255208" y="3656672"/>
            <a:ext cx="11935711" cy="793055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panose="020B0604020202020204" pitchFamily="34" charset="0"/>
                <a:cs typeface="Arial" panose="020B0604020202020204" pitchFamily="34" charset="0"/>
              </a:rPr>
              <a:t>HSCP training </a:t>
            </a:r>
            <a:r>
              <a:rPr lang="en-GB" sz="1400" b="1" dirty="0">
                <a:solidFill>
                  <a:schemeClr val="tx1"/>
                </a:solidFill>
                <a:latin typeface="Arial" panose="020B0604020202020204" pitchFamily="34" charset="0"/>
                <a:cs typeface="Arial" panose="020B0604020202020204" pitchFamily="34" charset="0"/>
              </a:rPr>
              <a:t>courses</a:t>
            </a:r>
            <a:r>
              <a:rPr lang="en-GB" sz="1600" b="1" dirty="0">
                <a:solidFill>
                  <a:schemeClr val="tx1"/>
                </a:solidFill>
                <a:latin typeface="Arial" panose="020B0604020202020204" pitchFamily="34" charset="0"/>
                <a:cs typeface="Arial" panose="020B0604020202020204" pitchFamily="34" charset="0"/>
              </a:rPr>
              <a:t> and charges</a:t>
            </a:r>
            <a:br>
              <a:rPr lang="en-GB" sz="1600" b="1" dirty="0">
                <a:solidFill>
                  <a:schemeClr val="tx1"/>
                </a:solidFill>
                <a:latin typeface="Arial" panose="020B0604020202020204" pitchFamily="34" charset="0"/>
                <a:cs typeface="Arial" panose="020B0604020202020204" pitchFamily="34" charset="0"/>
              </a:rPr>
            </a:br>
            <a:endParaRPr lang="en-GB" sz="1600" b="1"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Our training courses build on the level 1 awareness sessions provided by agencies to their own staff.</a:t>
            </a:r>
            <a:br>
              <a:rPr lang="en-GB" sz="1600" dirty="0">
                <a:solidFill>
                  <a:schemeClr val="tx1"/>
                </a:solidFill>
                <a:latin typeface="Arial" panose="020B0604020202020204" pitchFamily="34" charset="0"/>
                <a:cs typeface="Arial" panose="020B0604020202020204" pitchFamily="34" charset="0"/>
              </a:rPr>
            </a:b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Our programme includes full day and lite  sessions. However, </a:t>
            </a:r>
            <a:r>
              <a:rPr lang="en-GB" sz="1600" b="1" dirty="0">
                <a:solidFill>
                  <a:schemeClr val="tx1"/>
                </a:solidFill>
                <a:latin typeface="Arial" panose="020B0604020202020204" pitchFamily="34" charset="0"/>
                <a:cs typeface="Arial" panose="020B0604020202020204" pitchFamily="34" charset="0"/>
              </a:rPr>
              <a:t>during the Covid-19 period we are offering limited live webinar sessions, via MS Teams</a:t>
            </a:r>
            <a:r>
              <a:rPr lang="en-GB" sz="1600" dirty="0">
                <a:solidFill>
                  <a:schemeClr val="tx1"/>
                </a:solidFill>
                <a:latin typeface="Arial" panose="020B0604020202020204" pitchFamily="34" charset="0"/>
                <a:cs typeface="Arial" panose="020B0604020202020204" pitchFamily="34" charset="0"/>
              </a:rPr>
              <a:t>. </a:t>
            </a:r>
            <a:br>
              <a:rPr lang="en-GB" sz="1600" dirty="0">
                <a:solidFill>
                  <a:schemeClr val="tx1"/>
                </a:solidFill>
                <a:latin typeface="Arial" panose="020B0604020202020204" pitchFamily="34" charset="0"/>
                <a:cs typeface="Arial" panose="020B0604020202020204" pitchFamily="34" charset="0"/>
              </a:rPr>
            </a:b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All learning events are run by knowledgeable trainers and experts in the field, so you can be sure that the content will be interesting, stimulating and reflects safeguarding best practice in Hertfordshire.</a:t>
            </a:r>
            <a:br>
              <a:rPr lang="en-GB" sz="1600" dirty="0">
                <a:solidFill>
                  <a:schemeClr val="tx1"/>
                </a:solidFill>
                <a:latin typeface="Arial" panose="020B0604020202020204" pitchFamily="34" charset="0"/>
                <a:cs typeface="Arial" panose="020B0604020202020204" pitchFamily="34" charset="0"/>
              </a:rPr>
            </a:br>
            <a:br>
              <a:rPr lang="en-GB" sz="1600" b="1" dirty="0">
                <a:solidFill>
                  <a:schemeClr val="tx1"/>
                </a:solidFill>
                <a:latin typeface="Arial" panose="020B0604020202020204" pitchFamily="34" charset="0"/>
                <a:cs typeface="Arial" panose="020B0604020202020204" pitchFamily="34" charset="0"/>
              </a:rPr>
            </a:br>
            <a:r>
              <a:rPr lang="en-GB" sz="1600" b="1" dirty="0">
                <a:solidFill>
                  <a:schemeClr val="tx1"/>
                </a:solidFill>
                <a:latin typeface="Arial" panose="020B0604020202020204" pitchFamily="34" charset="0"/>
                <a:cs typeface="Arial" panose="020B0604020202020204" pitchFamily="34" charset="0"/>
              </a:rPr>
              <a:t>Course Charges</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There is a charge for all delegates from agencies that do not contribute to the HSCP or HSAB budget, including schools, district and borough councils, out of county providers and profit making private and independent organisations.</a:t>
            </a:r>
          </a:p>
          <a:p>
            <a:r>
              <a:rPr lang="en-GB" sz="1600" dirty="0">
                <a:solidFill>
                  <a:schemeClr val="tx1"/>
                </a:solidFill>
                <a:latin typeface="Arial" panose="020B0604020202020204" pitchFamily="34" charset="0"/>
                <a:cs typeface="Arial" panose="020B0604020202020204" pitchFamily="34" charset="0"/>
              </a:rPr>
              <a:t>The charge for a full-day course is £75.00 per person</a:t>
            </a:r>
          </a:p>
          <a:p>
            <a:r>
              <a:rPr lang="en-GB" sz="1600" dirty="0">
                <a:solidFill>
                  <a:schemeClr val="tx1"/>
                </a:solidFill>
                <a:latin typeface="Arial" panose="020B0604020202020204" pitchFamily="34" charset="0"/>
                <a:cs typeface="Arial" panose="020B0604020202020204" pitchFamily="34" charset="0"/>
              </a:rPr>
              <a:t>The charge for a half-day course is £50.00 per person</a:t>
            </a:r>
          </a:p>
          <a:p>
            <a:r>
              <a:rPr lang="en-GB" sz="1600" dirty="0">
                <a:solidFill>
                  <a:schemeClr val="tx1"/>
                </a:solidFill>
                <a:latin typeface="Arial" panose="020B0604020202020204" pitchFamily="34" charset="0"/>
                <a:cs typeface="Arial" panose="020B0604020202020204" pitchFamily="34" charset="0"/>
              </a:rPr>
              <a:t>The charge for a Lite Bite sessions is £30 per person </a:t>
            </a:r>
          </a:p>
          <a:p>
            <a:r>
              <a:rPr lang="en-GB" sz="1600" dirty="0">
                <a:solidFill>
                  <a:schemeClr val="tx1"/>
                </a:solidFill>
                <a:latin typeface="Arial" panose="020B0604020202020204" pitchFamily="34" charset="0"/>
                <a:cs typeface="Arial" panose="020B0604020202020204" pitchFamily="34" charset="0"/>
              </a:rPr>
              <a:t>Courses are free of charge to HSCP and HSAB contributory member agencies and the voluntary sector.</a:t>
            </a:r>
          </a:p>
          <a:p>
            <a:r>
              <a:rPr lang="en-GB" sz="1600" b="1" dirty="0">
                <a:solidFill>
                  <a:schemeClr val="tx1"/>
                </a:solidFill>
                <a:latin typeface="Arial" panose="020B0604020202020204" pitchFamily="34" charset="0"/>
                <a:cs typeface="Arial" panose="020B0604020202020204" pitchFamily="34" charset="0"/>
              </a:rPr>
              <a:t>Cancellation Charges</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Cancellation charges apply to everyone including those who fall into the free of charge payment category. Charges are as follows: </a:t>
            </a:r>
          </a:p>
          <a:p>
            <a:r>
              <a:rPr lang="en-GB" sz="1600" dirty="0">
                <a:solidFill>
                  <a:schemeClr val="tx1"/>
                </a:solidFill>
                <a:latin typeface="Arial" panose="020B0604020202020204" pitchFamily="34" charset="0"/>
                <a:cs typeface="Arial" panose="020B0604020202020204" pitchFamily="34" charset="0"/>
              </a:rPr>
              <a:t>£75 per person per full-day course</a:t>
            </a:r>
          </a:p>
          <a:p>
            <a:r>
              <a:rPr lang="en-GB" sz="1600" dirty="0">
                <a:solidFill>
                  <a:schemeClr val="tx1"/>
                </a:solidFill>
                <a:latin typeface="Arial" panose="020B0604020202020204" pitchFamily="34" charset="0"/>
                <a:cs typeface="Arial" panose="020B0604020202020204" pitchFamily="34" charset="0"/>
              </a:rPr>
              <a:t>£50 per person per half-day course</a:t>
            </a:r>
          </a:p>
          <a:p>
            <a:r>
              <a:rPr lang="en-GB" sz="1600" dirty="0">
                <a:solidFill>
                  <a:schemeClr val="tx1"/>
                </a:solidFill>
                <a:latin typeface="Arial" panose="020B0604020202020204" pitchFamily="34" charset="0"/>
                <a:cs typeface="Arial" panose="020B0604020202020204" pitchFamily="34" charset="0"/>
              </a:rPr>
              <a:t>£30 per person per Lite Bite session</a:t>
            </a:r>
          </a:p>
          <a:p>
            <a:r>
              <a:rPr lang="en-GB" sz="1600" dirty="0">
                <a:solidFill>
                  <a:schemeClr val="tx1"/>
                </a:solidFill>
                <a:latin typeface="Arial" panose="020B0604020202020204" pitchFamily="34" charset="0"/>
                <a:cs typeface="Arial" panose="020B0604020202020204" pitchFamily="34" charset="0"/>
              </a:rPr>
              <a:t>Cancellation charges applied if delegates fail to attend on the day or fail to attend on the day or fail to cancel in writing at least 14days in advance of the course. </a:t>
            </a:r>
            <a:endParaRPr lang="en-GB" sz="1600" dirty="0">
              <a:solidFill>
                <a:schemeClr val="tx1"/>
              </a:solidFill>
              <a:effectLst/>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7FF6EFC2-AE35-4744-9B14-F79DD7F1CE6C}"/>
              </a:ext>
            </a:extLst>
          </p:cNvPr>
          <p:cNvSpPr/>
          <p:nvPr/>
        </p:nvSpPr>
        <p:spPr>
          <a:xfrm>
            <a:off x="3422713" y="12300097"/>
            <a:ext cx="5600700" cy="1225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MS Teams </a:t>
            </a:r>
          </a:p>
          <a:p>
            <a:pPr algn="ctr"/>
            <a:r>
              <a:rPr lang="en-GB" sz="2400" b="1" dirty="0"/>
              <a:t>Guidance</a:t>
            </a:r>
          </a:p>
        </p:txBody>
      </p:sp>
      <p:sp>
        <p:nvSpPr>
          <p:cNvPr id="11" name="Rectangle: Rounded Corners 10">
            <a:extLst>
              <a:ext uri="{FF2B5EF4-FFF2-40B4-BE49-F238E27FC236}">
                <a16:creationId xmlns:a16="http://schemas.microsoft.com/office/drawing/2014/main" id="{77ABB410-B926-461A-B064-44224D84DB52}"/>
              </a:ext>
            </a:extLst>
          </p:cNvPr>
          <p:cNvSpPr/>
          <p:nvPr/>
        </p:nvSpPr>
        <p:spPr>
          <a:xfrm>
            <a:off x="587955" y="13525498"/>
            <a:ext cx="11270216" cy="205994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Please note, you don’t need to have Office 365 products (MS Teams) on your tech (PC, laptop, tablet or smartphone) to join as a guest, as long as you have a good broadband connection, a microphone and a web browser. (You do not necessarily need a webcam for this session).</a:t>
            </a:r>
          </a:p>
          <a:p>
            <a:endParaRPr lang="en-GB" dirty="0">
              <a:solidFill>
                <a:srgbClr val="FF0000"/>
              </a:solidFill>
            </a:endParaRPr>
          </a:p>
        </p:txBody>
      </p:sp>
    </p:spTree>
    <p:extLst>
      <p:ext uri="{BB962C8B-B14F-4D97-AF65-F5344CB8AC3E}">
        <p14:creationId xmlns:p14="http://schemas.microsoft.com/office/powerpoint/2010/main" val="397371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53ADF3-BAAF-4D5E-8FC3-FF64FB758581}"/>
              </a:ext>
              <a:ext uri="{C183D7F6-B498-43B3-948B-1728B52AA6E4}">
                <adec:decorative xmlns:adec="http://schemas.microsoft.com/office/drawing/2017/decorative" val="1"/>
              </a:ext>
            </a:extLst>
          </p:cNvPr>
          <p:cNvSpPr/>
          <p:nvPr/>
        </p:nvSpPr>
        <p:spPr>
          <a:xfrm>
            <a:off x="0" y="0"/>
            <a:ext cx="12192000" cy="16256000"/>
          </a:xfrm>
          <a:prstGeom prst="rect">
            <a:avLst/>
          </a:prstGeom>
          <a:noFill/>
          <a:ln w="76200">
            <a:solidFill>
              <a:srgbClr val="B1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D0D94B85-20D4-4A25-A469-3DDA55CE0E52}"/>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8" name="TextBox 7">
            <a:extLst>
              <a:ext uri="{FF2B5EF4-FFF2-40B4-BE49-F238E27FC236}">
                <a16:creationId xmlns:a16="http://schemas.microsoft.com/office/drawing/2014/main" id="{BD170A44-5B88-4BBE-AAB0-4E3C1195F899}"/>
              </a:ext>
            </a:extLst>
          </p:cNvPr>
          <p:cNvSpPr txBox="1"/>
          <p:nvPr/>
        </p:nvSpPr>
        <p:spPr>
          <a:xfrm>
            <a:off x="420914" y="4780124"/>
            <a:ext cx="11422743" cy="1034129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MOTIVATIONAL INTERVIEWING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You lot don’t care! You’re going to take our kids away and you get a bonus for that’</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‘Why aren’t you going to the neighbours down the road, they’re much worse than us!’</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‘What do you know? Do you have kids of your own?’</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Are these kinds of ‘heart-sink’ phrases familiar?  Do you or your staff frequently find themselves on the defensive as practitioners or as managers? In an environment of diminishing resources and increasing demand on services, we need a fresh and imaginative approach. </a:t>
            </a:r>
          </a:p>
          <a:p>
            <a:r>
              <a:rPr lang="en-GB" dirty="0">
                <a:latin typeface="Arial" panose="020B0604020202020204" pitchFamily="34" charset="0"/>
                <a:cs typeface="Arial" panose="020B0604020202020204" pitchFamily="34" charset="0"/>
              </a:rPr>
              <a:t>Motivational Interviewing is a framework of intervention, brought together in the 1990s by William Miller and Stephen Rollnick.  It is an approach that is designed to work with those most resistant to change or stuck in entrenched behaviours.  The premise of Motivational Interviewing is that motivation is not a ‘fixed state’ that a person does, or does not have.  Rather, motivation ebbs and flows depending on many factors such as circumstances, mood and so forth.  The skilled practitioner (or manager) will harness whatever very little motivation there might be, and help it move in the right direction.  The Motivational Interviewing approach borrows in from other sources such as Carl Rogers’ person-centred counselling; Socratic thinking and Prochaska &amp; DiClemente’s Cycle of Behaviour change.</a:t>
            </a:r>
          </a:p>
          <a:p>
            <a:r>
              <a:rPr lang="en-GB" dirty="0">
                <a:latin typeface="Arial" panose="020B0604020202020204" pitchFamily="34" charset="0"/>
                <a:cs typeface="Arial" panose="020B0604020202020204" pitchFamily="34" charset="0"/>
              </a:rPr>
              <a:t>The key principles are: </a:t>
            </a:r>
          </a:p>
          <a:p>
            <a:pPr lvl="0"/>
            <a:r>
              <a:rPr lang="en-GB" dirty="0">
                <a:latin typeface="Arial" panose="020B0604020202020204" pitchFamily="34" charset="0"/>
                <a:cs typeface="Arial" panose="020B0604020202020204" pitchFamily="34" charset="0"/>
              </a:rPr>
              <a:t>Engagement </a:t>
            </a:r>
            <a:r>
              <a:rPr lang="en-GB" i="1" dirty="0">
                <a:latin typeface="Arial" panose="020B0604020202020204" pitchFamily="34" charset="0"/>
                <a:cs typeface="Arial" panose="020B0604020202020204" pitchFamily="34" charset="0"/>
              </a:rPr>
              <a:t>with</a:t>
            </a:r>
            <a:r>
              <a:rPr lang="en-GB" dirty="0">
                <a:latin typeface="Arial" panose="020B0604020202020204" pitchFamily="34" charset="0"/>
                <a:cs typeface="Arial" panose="020B0604020202020204" pitchFamily="34" charset="0"/>
              </a:rPr>
              <a:t> the client, rather than doing something </a:t>
            </a:r>
            <a:r>
              <a:rPr lang="en-GB" i="1" dirty="0">
                <a:latin typeface="Arial" panose="020B0604020202020204" pitchFamily="34" charset="0"/>
                <a:cs typeface="Arial" panose="020B0604020202020204" pitchFamily="34" charset="0"/>
              </a:rPr>
              <a:t>to</a:t>
            </a:r>
            <a:r>
              <a:rPr lang="en-GB" dirty="0">
                <a:latin typeface="Arial" panose="020B0604020202020204" pitchFamily="34" charset="0"/>
                <a:cs typeface="Arial" panose="020B0604020202020204" pitchFamily="34" charset="0"/>
              </a:rPr>
              <a:t> them – i.e. change cannot be forced or pushed on to someone.  It has to be internal for the client to be meaningful and long term.</a:t>
            </a:r>
          </a:p>
          <a:p>
            <a:pPr lvl="0"/>
            <a:r>
              <a:rPr lang="en-GB" dirty="0">
                <a:latin typeface="Arial" panose="020B0604020202020204" pitchFamily="34" charset="0"/>
                <a:cs typeface="Arial" panose="020B0604020202020204" pitchFamily="34" charset="0"/>
              </a:rPr>
              <a:t>Rolling with resistance (NB this is not rolling over or being passive)</a:t>
            </a:r>
          </a:p>
          <a:p>
            <a:pPr lvl="0"/>
            <a:r>
              <a:rPr lang="en-GB" dirty="0">
                <a:latin typeface="Arial" panose="020B0604020202020204" pitchFamily="34" charset="0"/>
                <a:cs typeface="Arial" panose="020B0604020202020204" pitchFamily="34" charset="0"/>
              </a:rPr>
              <a:t>Express empathy</a:t>
            </a:r>
          </a:p>
          <a:p>
            <a:pPr lvl="0"/>
            <a:r>
              <a:rPr lang="en-GB" dirty="0">
                <a:latin typeface="Arial" panose="020B0604020202020204" pitchFamily="34" charset="0"/>
                <a:cs typeface="Arial" panose="020B0604020202020204" pitchFamily="34" charset="0"/>
              </a:rPr>
              <a:t>Avoid conflict</a:t>
            </a:r>
          </a:p>
          <a:p>
            <a:pPr lvl="0"/>
            <a:r>
              <a:rPr lang="en-GB" dirty="0">
                <a:latin typeface="Arial" panose="020B0604020202020204" pitchFamily="34" charset="0"/>
                <a:cs typeface="Arial" panose="020B0604020202020204" pitchFamily="34" charset="0"/>
              </a:rPr>
              <a:t>Developing discrepancy in client’s thinking</a:t>
            </a:r>
          </a:p>
          <a:p>
            <a:pPr lvl="0"/>
            <a:r>
              <a:rPr lang="en-GB" dirty="0">
                <a:latin typeface="Arial" panose="020B0604020202020204" pitchFamily="34" charset="0"/>
                <a:cs typeface="Arial" panose="020B0604020202020204" pitchFamily="34" charset="0"/>
              </a:rPr>
              <a:t>Support self-responsibility</a:t>
            </a:r>
          </a:p>
          <a:p>
            <a:r>
              <a:rPr lang="en-GB" dirty="0">
                <a:latin typeface="Arial" panose="020B0604020202020204" pitchFamily="34" charset="0"/>
                <a:cs typeface="Arial" panose="020B0604020202020204" pitchFamily="34" charset="0"/>
              </a:rPr>
              <a:t>Clients are often stuck or ambivalent about making changes for themselves.  Practitioners can easily collude with this ‘</a:t>
            </a:r>
            <a:r>
              <a:rPr lang="en-GB" dirty="0" err="1">
                <a:latin typeface="Arial" panose="020B0604020202020204" pitchFamily="34" charset="0"/>
                <a:cs typeface="Arial" panose="020B0604020202020204" pitchFamily="34" charset="0"/>
              </a:rPr>
              <a:t>stuckness</a:t>
            </a:r>
            <a:r>
              <a:rPr lang="en-GB" dirty="0">
                <a:latin typeface="Arial" panose="020B0604020202020204" pitchFamily="34" charset="0"/>
                <a:cs typeface="Arial" panose="020B0604020202020204" pitchFamily="34" charset="0"/>
              </a:rPr>
              <a:t>’, or out of frustration try to push people to action, which only increases resistance.  Motivational Interviewing helps to make the practitioner aware of these tendencies, and give them options to work more powerfully in ways that create more possibility of change for their clients.</a:t>
            </a:r>
          </a:p>
          <a:p>
            <a:r>
              <a:rPr lang="en-GB" dirty="0">
                <a:latin typeface="Arial" panose="020B0604020202020204" pitchFamily="34" charset="0"/>
                <a:cs typeface="Arial" panose="020B0604020202020204" pitchFamily="34" charset="0"/>
              </a:rPr>
              <a:t>The half-day interactive webinar will give a practical taster session into Motivational Interviewing, and its potential power to engage </a:t>
            </a:r>
            <a:r>
              <a:rPr lang="en-GB" u="sng" dirty="0">
                <a:latin typeface="Arial" panose="020B0604020202020204" pitchFamily="34" charset="0"/>
                <a:cs typeface="Arial" panose="020B0604020202020204" pitchFamily="34" charset="0"/>
              </a:rPr>
              <a:t>with</a:t>
            </a:r>
            <a:r>
              <a:rPr lang="en-GB" dirty="0">
                <a:latin typeface="Arial" panose="020B0604020202020204" pitchFamily="34" charset="0"/>
                <a:cs typeface="Arial" panose="020B0604020202020204" pitchFamily="34" charset="0"/>
              </a:rPr>
              <a:t> people meaningfully, rather than do something </a:t>
            </a:r>
            <a:r>
              <a:rPr lang="en-GB" u="sng" dirty="0">
                <a:latin typeface="Arial" panose="020B0604020202020204" pitchFamily="34" charset="0"/>
                <a:cs typeface="Arial" panose="020B0604020202020204" pitchFamily="34" charset="0"/>
              </a:rPr>
              <a:t>to</a:t>
            </a:r>
            <a:r>
              <a:rPr lang="en-GB" dirty="0">
                <a:latin typeface="Arial" panose="020B0604020202020204" pitchFamily="34" charset="0"/>
                <a:cs typeface="Arial" panose="020B0604020202020204" pitchFamily="34" charset="0"/>
              </a:rPr>
              <a:t> them.  There will be opportunities for demonstration, discussion, and questions, conducted in ways that model the principles of a motivational skills approach.  We will explore together how we can all nurture even the smallest steps of progress, with the emphasis on encouragement and trying to bring out the best in others as well as ourselves.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See below for diagram: The Cycle of Change </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C66E499-06DB-421E-8513-A48539DDE039}"/>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03585" y="2954065"/>
            <a:ext cx="2057400" cy="1095421"/>
          </a:xfrm>
          <a:prstGeom prst="rect">
            <a:avLst/>
          </a:prstGeom>
        </p:spPr>
      </p:pic>
    </p:spTree>
    <p:extLst>
      <p:ext uri="{BB962C8B-B14F-4D97-AF65-F5344CB8AC3E}">
        <p14:creationId xmlns:p14="http://schemas.microsoft.com/office/powerpoint/2010/main" val="49546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D94B85-20D4-4A25-A469-3DDA55CE0E52}"/>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3" name="Rectangle 2">
            <a:extLst>
              <a:ext uri="{FF2B5EF4-FFF2-40B4-BE49-F238E27FC236}">
                <a16:creationId xmlns:a16="http://schemas.microsoft.com/office/drawing/2014/main" id="{B953ADF3-BAAF-4D5E-8FC3-FF64FB758581}"/>
              </a:ext>
              <a:ext uri="{C183D7F6-B498-43B3-948B-1728B52AA6E4}">
                <adec:decorative xmlns:adec="http://schemas.microsoft.com/office/drawing/2017/decorative" val="1"/>
              </a:ext>
            </a:extLst>
          </p:cNvPr>
          <p:cNvSpPr/>
          <p:nvPr/>
        </p:nvSpPr>
        <p:spPr>
          <a:xfrm>
            <a:off x="0" y="0"/>
            <a:ext cx="12192000" cy="16256000"/>
          </a:xfrm>
          <a:prstGeom prst="rect">
            <a:avLst/>
          </a:prstGeom>
          <a:noFill/>
          <a:ln w="76200">
            <a:solidFill>
              <a:srgbClr val="B1B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C66E499-06DB-421E-8513-A48539DDE039}"/>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71356" y="2954065"/>
            <a:ext cx="2057400" cy="1095421"/>
          </a:xfrm>
          <a:prstGeom prst="rect">
            <a:avLst/>
          </a:prstGeom>
        </p:spPr>
      </p:pic>
      <p:sp>
        <p:nvSpPr>
          <p:cNvPr id="2" name="TextBox 1">
            <a:extLst>
              <a:ext uri="{FF2B5EF4-FFF2-40B4-BE49-F238E27FC236}">
                <a16:creationId xmlns:a16="http://schemas.microsoft.com/office/drawing/2014/main" id="{0DC5A65A-64A1-4862-A0F5-13A4B45D650D}"/>
              </a:ext>
            </a:extLst>
          </p:cNvPr>
          <p:cNvSpPr txBox="1"/>
          <p:nvPr/>
        </p:nvSpPr>
        <p:spPr>
          <a:xfrm>
            <a:off x="3520602" y="4513943"/>
            <a:ext cx="4758909"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The Cycle of Change </a:t>
            </a:r>
          </a:p>
        </p:txBody>
      </p:sp>
      <p:pic>
        <p:nvPicPr>
          <p:cNvPr id="9" name="Picture 8">
            <a:extLst>
              <a:ext uri="{FF2B5EF4-FFF2-40B4-BE49-F238E27FC236}">
                <a16:creationId xmlns:a16="http://schemas.microsoft.com/office/drawing/2014/main" id="{8A907D3D-FFFC-45E8-AC04-788F08745109}"/>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49714" y="5624730"/>
            <a:ext cx="7300685" cy="8515830"/>
          </a:xfrm>
          <a:prstGeom prst="rect">
            <a:avLst/>
          </a:prstGeom>
        </p:spPr>
      </p:pic>
      <p:pic>
        <p:nvPicPr>
          <p:cNvPr id="4" name="Picture 3" descr="logo">
            <a:extLst>
              <a:ext uri="{FF2B5EF4-FFF2-40B4-BE49-F238E27FC236}">
                <a16:creationId xmlns:a16="http://schemas.microsoft.com/office/drawing/2014/main" id="{0072417D-A8BF-49A6-A102-0D067ABF9E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52861" y="14140560"/>
            <a:ext cx="3886277" cy="1825880"/>
          </a:xfrm>
          <a:prstGeom prst="rect">
            <a:avLst/>
          </a:prstGeom>
          <a:noFill/>
        </p:spPr>
      </p:pic>
    </p:spTree>
    <p:extLst>
      <p:ext uri="{BB962C8B-B14F-4D97-AF65-F5344CB8AC3E}">
        <p14:creationId xmlns:p14="http://schemas.microsoft.com/office/powerpoint/2010/main" val="278527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DCDAC9-B54A-40FA-88B1-AEC9BAD2035B}"/>
              </a:ext>
            </a:extLst>
          </p:cNvPr>
          <p:cNvSpPr>
            <a:spLocks noGrp="1"/>
          </p:cNvSpPr>
          <p:nvPr>
            <p:ph type="title"/>
          </p:nvPr>
        </p:nvSpPr>
        <p:spPr>
          <a:xfrm>
            <a:off x="0" y="46746"/>
            <a:ext cx="12192000" cy="1335488"/>
          </a:xfrm>
        </p:spPr>
        <p:txBody>
          <a:bodyPr>
            <a:noAutofit/>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21" name="TextBox 20">
            <a:extLst>
              <a:ext uri="{FF2B5EF4-FFF2-40B4-BE49-F238E27FC236}">
                <a16:creationId xmlns:a16="http://schemas.microsoft.com/office/drawing/2014/main" id="{600E7E15-B509-49C0-8B0E-1ED64EB65D64}"/>
              </a:ext>
            </a:extLst>
          </p:cNvPr>
          <p:cNvSpPr txBox="1"/>
          <p:nvPr/>
        </p:nvSpPr>
        <p:spPr>
          <a:xfrm>
            <a:off x="219075" y="2792674"/>
            <a:ext cx="11728450" cy="67095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THE HSCP E-LEARNING OFFER </a:t>
            </a:r>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dirty="0"/>
          </a:p>
          <a:p>
            <a:endParaRPr lang="en-GB" dirty="0"/>
          </a:p>
          <a:p>
            <a:pPr algn="ctr"/>
            <a:r>
              <a:rPr lang="en-GB" sz="3600" b="1" dirty="0"/>
              <a:t>We are now offering four e-learning courses </a:t>
            </a:r>
          </a:p>
          <a:p>
            <a:pPr algn="ctr"/>
            <a:r>
              <a:rPr lang="en-GB" sz="3600" b="1" dirty="0">
                <a:solidFill>
                  <a:srgbClr val="FF0000"/>
                </a:solidFill>
              </a:rPr>
              <a:t>FREE OF ALL AGENCIES IN HERTFORDSHIRE</a:t>
            </a:r>
            <a:r>
              <a:rPr lang="en-GB" sz="3600" b="1" dirty="0"/>
              <a:t> </a:t>
            </a:r>
          </a:p>
          <a:p>
            <a:endParaRPr lang="en-GB" sz="3600" dirty="0"/>
          </a:p>
          <a:p>
            <a:pPr marL="571500" indent="-571500">
              <a:buFont typeface="Wingdings" panose="05000000000000000000" pitchFamily="2" charset="2"/>
              <a:buChar char="Ø"/>
            </a:pPr>
            <a:r>
              <a:rPr lang="en-GB" sz="3600" dirty="0"/>
              <a:t>Gypsy &amp; Traveller Cultural Awareness</a:t>
            </a:r>
          </a:p>
          <a:p>
            <a:pPr marL="571500" indent="-571500">
              <a:buFont typeface="Wingdings" panose="05000000000000000000" pitchFamily="2" charset="2"/>
              <a:buChar char="Ø"/>
            </a:pPr>
            <a:r>
              <a:rPr lang="en-GB" sz="3600" dirty="0"/>
              <a:t>Child Sexual Exploitation</a:t>
            </a:r>
          </a:p>
          <a:p>
            <a:pPr marL="571500" indent="-571500">
              <a:buFont typeface="Wingdings" panose="05000000000000000000" pitchFamily="2" charset="2"/>
              <a:buChar char="Ø"/>
            </a:pPr>
            <a:r>
              <a:rPr lang="en-GB" sz="3600" dirty="0"/>
              <a:t>Gangs and Youth Violence</a:t>
            </a:r>
          </a:p>
          <a:p>
            <a:pPr marL="571500" indent="-571500">
              <a:buFont typeface="Wingdings" panose="05000000000000000000" pitchFamily="2" charset="2"/>
              <a:buChar char="Ø"/>
            </a:pPr>
            <a:r>
              <a:rPr lang="en-GB" sz="3600" dirty="0"/>
              <a:t>Sexual Abuse and Recognising Grooming </a:t>
            </a:r>
          </a:p>
          <a:p>
            <a:pPr algn="ctr"/>
            <a:endParaRPr lang="en-GB" sz="3600" b="1" dirty="0">
              <a:latin typeface="Arial" panose="020B0604020202020204" pitchFamily="34" charset="0"/>
              <a:cs typeface="Arial" panose="020B0604020202020204" pitchFamily="34" charset="0"/>
            </a:endParaRPr>
          </a:p>
          <a:p>
            <a:pPr algn="ctr"/>
            <a:r>
              <a:rPr lang="en-GB" sz="2800" b="1" dirty="0"/>
              <a:t>Please visit our website to self-register and select a course </a:t>
            </a:r>
          </a:p>
          <a:p>
            <a:pPr algn="ctr"/>
            <a:endParaRPr lang="en-GB" b="1" dirty="0">
              <a:latin typeface="Arial" panose="020B0604020202020204" pitchFamily="34" charset="0"/>
              <a:cs typeface="Arial" panose="020B0604020202020204" pitchFamily="34" charset="0"/>
            </a:endParaRPr>
          </a:p>
        </p:txBody>
      </p:sp>
      <p:pic>
        <p:nvPicPr>
          <p:cNvPr id="2" name="Picture 1" descr="Snapshot of the button to register on the HSCP website for e-learning. ">
            <a:extLst>
              <a:ext uri="{FF2B5EF4-FFF2-40B4-BE49-F238E27FC236}">
                <a16:creationId xmlns:a16="http://schemas.microsoft.com/office/drawing/2014/main" id="{01E6A042-06A6-4C35-99FB-BDF3B94B9250}"/>
              </a:ext>
            </a:extLst>
          </p:cNvPr>
          <p:cNvPicPr>
            <a:picLocks noChangeAspect="1"/>
          </p:cNvPicPr>
          <p:nvPr/>
        </p:nvPicPr>
        <p:blipFill>
          <a:blip r:embed="rId2"/>
          <a:stretch>
            <a:fillRect/>
          </a:stretch>
        </p:blipFill>
        <p:spPr>
          <a:xfrm>
            <a:off x="918716" y="9423462"/>
            <a:ext cx="10329167" cy="4018985"/>
          </a:xfrm>
          <a:prstGeom prst="rect">
            <a:avLst/>
          </a:prstGeom>
        </p:spPr>
      </p:pic>
      <p:sp>
        <p:nvSpPr>
          <p:cNvPr id="6" name="Rectangle: Rounded Corners 5">
            <a:extLst>
              <a:ext uri="{FF2B5EF4-FFF2-40B4-BE49-F238E27FC236}">
                <a16:creationId xmlns:a16="http://schemas.microsoft.com/office/drawing/2014/main" id="{B864E09E-C8B1-4FBB-9200-CEBEA0E59E1E}"/>
              </a:ext>
            </a:extLst>
          </p:cNvPr>
          <p:cNvSpPr/>
          <p:nvPr/>
        </p:nvSpPr>
        <p:spPr>
          <a:xfrm>
            <a:off x="2019300" y="14348591"/>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92272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pic>
        <p:nvPicPr>
          <p:cNvPr id="4" name="Picture 3">
            <a:extLst>
              <a:ext uri="{FF2B5EF4-FFF2-40B4-BE49-F238E27FC236}">
                <a16:creationId xmlns:a16="http://schemas.microsoft.com/office/drawing/2014/main" id="{8AB019DB-14CA-44D3-B74F-B8A5FF1839B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0360" y="3215847"/>
            <a:ext cx="2682240" cy="2011680"/>
          </a:xfrm>
          <a:prstGeom prst="rect">
            <a:avLst/>
          </a:prstGeom>
        </p:spPr>
      </p:pic>
      <p:sp>
        <p:nvSpPr>
          <p:cNvPr id="2" name="TextBox 1">
            <a:extLst>
              <a:ext uri="{FF2B5EF4-FFF2-40B4-BE49-F238E27FC236}">
                <a16:creationId xmlns:a16="http://schemas.microsoft.com/office/drawing/2014/main" id="{D2C8E272-430A-4A00-8CC5-FCF566DF6429}"/>
              </a:ext>
            </a:extLst>
          </p:cNvPr>
          <p:cNvSpPr txBox="1"/>
          <p:nvPr/>
        </p:nvSpPr>
        <p:spPr>
          <a:xfrm>
            <a:off x="584200" y="2574335"/>
            <a:ext cx="11328400" cy="7694414"/>
          </a:xfrm>
          <a:prstGeom prst="rect">
            <a:avLst/>
          </a:prstGeom>
          <a:noFill/>
        </p:spPr>
        <p:txBody>
          <a:bodyPr wrap="square" rtlCol="0">
            <a:spAutoFit/>
          </a:bodyPr>
          <a:lstStyle/>
          <a:p>
            <a:pPr lvl="0"/>
            <a:r>
              <a:rPr lang="en-GB" sz="2800" b="1" dirty="0">
                <a:latin typeface="Arial" panose="020B0604020202020204" pitchFamily="34" charset="0"/>
                <a:cs typeface="Arial" panose="020B0604020202020204" pitchFamily="34" charset="0"/>
              </a:rPr>
              <a:t>The Science of Wellbeing </a:t>
            </a:r>
          </a:p>
          <a:p>
            <a:pPr lvl="0"/>
            <a:endParaRPr lang="en-GB" sz="2800" b="1" dirty="0">
              <a:latin typeface="Arial" panose="020B0604020202020204" pitchFamily="34" charset="0"/>
              <a:cs typeface="Arial" panose="020B0604020202020204" pitchFamily="34" charset="0"/>
            </a:endParaRPr>
          </a:p>
          <a:p>
            <a:pPr lvl="0"/>
            <a:r>
              <a:rPr lang="en-GB" sz="2800" b="1" dirty="0">
                <a:latin typeface="Arial" panose="020B0604020202020204" pitchFamily="34" charset="0"/>
                <a:cs typeface="Arial" panose="020B0604020202020204" pitchFamily="34" charset="0"/>
              </a:rPr>
              <a:t>Wellbeing Courses</a:t>
            </a:r>
          </a:p>
          <a:p>
            <a:pPr lvl="0"/>
            <a:r>
              <a:rPr lang="en-GB" sz="2800" b="1" dirty="0">
                <a:solidFill>
                  <a:srgbClr val="FF0000"/>
                </a:solidFill>
                <a:latin typeface="Arial" panose="020B0604020202020204" pitchFamily="34" charset="0"/>
                <a:cs typeface="Arial" panose="020B0604020202020204" pitchFamily="34" charset="0"/>
              </a:rPr>
              <a:t>Open to both Children and Adult practitioners</a:t>
            </a:r>
          </a:p>
          <a:p>
            <a:pPr lvl="0"/>
            <a:r>
              <a:rPr lang="en-GB" sz="2800" b="1" dirty="0">
                <a:latin typeface="Arial" panose="020B0604020202020204" pitchFamily="34" charset="0"/>
                <a:cs typeface="Arial" panose="020B0604020202020204" pitchFamily="34" charset="0"/>
              </a:rPr>
              <a:t>2hr sessions </a:t>
            </a:r>
          </a:p>
          <a:p>
            <a:pPr lvl="0"/>
            <a:endParaRPr lang="en-GB" sz="2800" b="1"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Facilitator: Adrian Bethune</a:t>
            </a:r>
          </a:p>
          <a:p>
            <a:pPr lvl="0"/>
            <a:endParaRPr lang="en-GB" sz="280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How the science of wellbeing can improve your life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this session, wellbeing expert Adrian Bethune, will introduce attendees to the science of wellbeing (sometimes known as positive psychology), sharing the evidence of what works and giving practical ideas for applying it to their lives. It will cover rewiring the negativity bias, maintaining perspective, mindfulness, generating positive emotions and gratitude. </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Bio: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Adrian Bethune is a part-time primary school teacher, the Education Policy co-lead at the Mindfulness Initiative and founder of </a:t>
            </a:r>
            <a:r>
              <a:rPr lang="en-GB" dirty="0" err="1">
                <a:latin typeface="Arial" panose="020B0604020202020204" pitchFamily="34" charset="0"/>
                <a:cs typeface="Arial" panose="020B0604020202020204" pitchFamily="34" charset="0"/>
              </a:rPr>
              <a:t>Teachappy</a:t>
            </a:r>
            <a:r>
              <a:rPr lang="en-GB" dirty="0">
                <a:latin typeface="Arial" panose="020B0604020202020204" pitchFamily="34" charset="0"/>
                <a:cs typeface="Arial" panose="020B0604020202020204" pitchFamily="34" charset="0"/>
              </a:rPr>
              <a:t>. In 2012, he was awarded a ‘Happy Hero’ medal by Lord Richard Layard at the House of Lords for his work on developing wellbeing in schools. In 2015, he was invited to speak at the Action For Happiness event, Creating A Happier World, on stage with the Dalai Lama. Adrian is author of the award-winning Wellbeing In The Primary Classroom – A Practical Guide To Teaching Happiness (Bloomsbury, 2018) and co-author with Dr Emma Kell of A Little Guide to Teacher Wellbeing and Self-care (Sage, 2020) . </a:t>
            </a:r>
          </a:p>
        </p:txBody>
      </p:sp>
      <p:graphicFrame>
        <p:nvGraphicFramePr>
          <p:cNvPr id="8" name="Table 18">
            <a:extLst>
              <a:ext uri="{FF2B5EF4-FFF2-40B4-BE49-F238E27FC236}">
                <a16:creationId xmlns:a16="http://schemas.microsoft.com/office/drawing/2014/main" id="{DC3ED5A9-8DDC-4E82-BAB7-A8DB801E6EA7}"/>
              </a:ext>
            </a:extLst>
          </p:cNvPr>
          <p:cNvGraphicFramePr>
            <a:graphicFrameLocks noGrp="1"/>
          </p:cNvGraphicFramePr>
          <p:nvPr>
            <p:extLst>
              <p:ext uri="{D42A27DB-BD31-4B8C-83A1-F6EECF244321}">
                <p14:modId xmlns:p14="http://schemas.microsoft.com/office/powerpoint/2010/main" val="4057851639"/>
              </p:ext>
            </p:extLst>
          </p:nvPr>
        </p:nvGraphicFramePr>
        <p:xfrm>
          <a:off x="2057399" y="11114328"/>
          <a:ext cx="8128000" cy="914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7 May 2021 (9am to 11am)</a:t>
                      </a:r>
                    </a:p>
                  </a:txBody>
                  <a:tcPr/>
                </a:tc>
                <a:tc>
                  <a:txBody>
                    <a:bodyPr/>
                    <a:lstStyle/>
                    <a:p>
                      <a:r>
                        <a:rPr lang="en-GB" dirty="0"/>
                        <a:t>Places available </a:t>
                      </a:r>
                    </a:p>
                  </a:txBody>
                  <a:tcPr/>
                </a:tc>
                <a:extLst>
                  <a:ext uri="{0D108BD9-81ED-4DB2-BD59-A6C34878D82A}">
                    <a16:rowId xmlns:a16="http://schemas.microsoft.com/office/drawing/2014/main" val="3876604367"/>
                  </a:ext>
                </a:extLst>
              </a:tr>
            </a:tbl>
          </a:graphicData>
        </a:graphic>
      </p:graphicFrame>
      <p:sp>
        <p:nvSpPr>
          <p:cNvPr id="9" name="Rectangle: Rounded Corners 8">
            <a:extLst>
              <a:ext uri="{FF2B5EF4-FFF2-40B4-BE49-F238E27FC236}">
                <a16:creationId xmlns:a16="http://schemas.microsoft.com/office/drawing/2014/main" id="{8FB4CFF9-5157-4099-A06B-FC652BFDB694}"/>
              </a:ext>
            </a:extLst>
          </p:cNvPr>
          <p:cNvSpPr/>
          <p:nvPr/>
        </p:nvSpPr>
        <p:spPr>
          <a:xfrm>
            <a:off x="2057400" y="12874308"/>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7" name="Rectangle: Rounded Corners 6">
            <a:extLst>
              <a:ext uri="{FF2B5EF4-FFF2-40B4-BE49-F238E27FC236}">
                <a16:creationId xmlns:a16="http://schemas.microsoft.com/office/drawing/2014/main" id="{0C393345-65A4-4840-9DAE-625DCE6CC0B4}"/>
              </a:ext>
            </a:extLst>
          </p:cNvPr>
          <p:cNvSpPr/>
          <p:nvPr/>
        </p:nvSpPr>
        <p:spPr>
          <a:xfrm>
            <a:off x="2057399"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26301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DCDAC9-B54A-40FA-88B1-AEC9BAD2035B}"/>
              </a:ext>
            </a:extLst>
          </p:cNvPr>
          <p:cNvSpPr>
            <a:spLocks noGrp="1"/>
          </p:cNvSpPr>
          <p:nvPr>
            <p:ph type="title"/>
          </p:nvPr>
        </p:nvSpPr>
        <p:spPr>
          <a:xfrm>
            <a:off x="0" y="46746"/>
            <a:ext cx="12192000" cy="1335488"/>
          </a:xfrm>
        </p:spPr>
        <p:txBody>
          <a:bodyPr>
            <a:noAutofit/>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21" name="TextBox 20">
            <a:extLst>
              <a:ext uri="{FF2B5EF4-FFF2-40B4-BE49-F238E27FC236}">
                <a16:creationId xmlns:a16="http://schemas.microsoft.com/office/drawing/2014/main" id="{600E7E15-B509-49C0-8B0E-1ED64EB65D64}"/>
              </a:ext>
            </a:extLst>
          </p:cNvPr>
          <p:cNvSpPr txBox="1"/>
          <p:nvPr/>
        </p:nvSpPr>
        <p:spPr>
          <a:xfrm>
            <a:off x="219075" y="2792674"/>
            <a:ext cx="11728450" cy="5909310"/>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EMOTIONAL WELLBEING/SPOT THE SIGNS</a:t>
            </a:r>
          </a:p>
          <a:p>
            <a:r>
              <a:rPr lang="en-GB" sz="3600" b="1" dirty="0">
                <a:latin typeface="Arial" panose="020B0604020202020204" pitchFamily="34" charset="0"/>
                <a:cs typeface="Arial" panose="020B0604020202020204" pitchFamily="34" charset="0"/>
              </a:rPr>
              <a:t>Children and Young People </a:t>
            </a:r>
            <a:endParaRPr lang="en-GB" sz="2800" b="1" dirty="0">
              <a:latin typeface="Arial" panose="020B0604020202020204" pitchFamily="34" charset="0"/>
              <a:cs typeface="Arial" panose="020B0604020202020204" pitchFamily="34" charset="0"/>
            </a:endParaRPr>
          </a:p>
          <a:p>
            <a:r>
              <a:rPr lang="en-GB" dirty="0"/>
              <a:t>The HSCP are offering the following training sessions, facilitated by Herts Mind Network.  </a:t>
            </a:r>
          </a:p>
          <a:p>
            <a:endParaRPr lang="en-GB" dirty="0"/>
          </a:p>
          <a:p>
            <a:pPr marL="285750" lvl="0" indent="-285750">
              <a:buFont typeface="Arial" panose="020B0604020202020204" pitchFamily="34" charset="0"/>
              <a:buChar char="•"/>
            </a:pPr>
            <a:r>
              <a:rPr lang="en-GB" dirty="0"/>
              <a:t>Introduction to Mental Health </a:t>
            </a:r>
          </a:p>
          <a:p>
            <a:r>
              <a:rPr lang="en-GB" b="1" dirty="0"/>
              <a:t>Audience</a:t>
            </a:r>
            <a:r>
              <a:rPr lang="en-GB" dirty="0"/>
              <a:t>: all practitioners working with children and young people in Hertfordshire (age groups primary Years 5 &amp; 6, secondary schools and colleges). </a:t>
            </a:r>
          </a:p>
          <a:p>
            <a:pPr lvl="0"/>
            <a:endParaRPr lang="en-GB" dirty="0"/>
          </a:p>
          <a:p>
            <a:pPr marL="285750" lvl="0" indent="-285750">
              <a:buFont typeface="Arial" panose="020B0604020202020204" pitchFamily="34" charset="0"/>
              <a:buChar char="•"/>
            </a:pPr>
            <a:r>
              <a:rPr lang="en-GB" dirty="0"/>
              <a:t>Emotional Wellbeing and Coping Strategies </a:t>
            </a:r>
          </a:p>
          <a:p>
            <a:r>
              <a:rPr lang="en-GB" b="1" dirty="0"/>
              <a:t>Audience</a:t>
            </a:r>
            <a:r>
              <a:rPr lang="en-GB" dirty="0"/>
              <a:t>: all practitioners working with children and young people in Hertfordshire. </a:t>
            </a:r>
          </a:p>
          <a:p>
            <a:pPr lvl="0"/>
            <a:endParaRPr lang="en-GB" dirty="0"/>
          </a:p>
          <a:p>
            <a:pPr marL="285750" lvl="0" indent="-285750">
              <a:buFont typeface="Arial" panose="020B0604020202020204" pitchFamily="34" charset="0"/>
              <a:buChar char="•"/>
            </a:pPr>
            <a:r>
              <a:rPr lang="en-GB" dirty="0"/>
              <a:t>Adolescent Development </a:t>
            </a:r>
          </a:p>
          <a:p>
            <a:r>
              <a:rPr lang="en-GB" b="1" dirty="0"/>
              <a:t>Audience</a:t>
            </a:r>
            <a:r>
              <a:rPr lang="en-GB" dirty="0"/>
              <a:t>: all practitioners working with children and young people in Hertfordshire. </a:t>
            </a:r>
          </a:p>
          <a:p>
            <a:pPr lvl="0"/>
            <a:endParaRPr lang="en-GB" dirty="0"/>
          </a:p>
          <a:p>
            <a:pPr marL="285750" lvl="0" indent="-285750">
              <a:buFont typeface="Arial" panose="020B0604020202020204" pitchFamily="34" charset="0"/>
              <a:buChar char="•"/>
            </a:pPr>
            <a:r>
              <a:rPr lang="en-GB" dirty="0"/>
              <a:t>Spot the Signs (Youth Suicide Prevent Course) </a:t>
            </a:r>
          </a:p>
          <a:p>
            <a:r>
              <a:rPr lang="en-GB" b="1" dirty="0"/>
              <a:t>Audience</a:t>
            </a:r>
            <a:r>
              <a:rPr lang="en-GB" dirty="0"/>
              <a:t>: all practitioners working with children and young people (aged 9yrs to 20yrs) in Hertfordshire. </a:t>
            </a:r>
          </a:p>
          <a:p>
            <a:r>
              <a:rPr lang="en-GB" dirty="0"/>
              <a:t> </a:t>
            </a:r>
          </a:p>
          <a:p>
            <a:r>
              <a:rPr lang="en-GB" dirty="0"/>
              <a:t>Dates and times below </a:t>
            </a:r>
          </a:p>
          <a:p>
            <a:endParaRPr lang="en-GB" dirty="0">
              <a:latin typeface="Arial" panose="020B0604020202020204" pitchFamily="34" charset="0"/>
              <a:cs typeface="Arial" panose="020B0604020202020204" pitchFamily="34" charset="0"/>
            </a:endParaRPr>
          </a:p>
        </p:txBody>
      </p:sp>
      <p:graphicFrame>
        <p:nvGraphicFramePr>
          <p:cNvPr id="10" name="Table 18">
            <a:extLst>
              <a:ext uri="{FF2B5EF4-FFF2-40B4-BE49-F238E27FC236}">
                <a16:creationId xmlns:a16="http://schemas.microsoft.com/office/drawing/2014/main" id="{961906E0-03B5-49B5-ACDA-3C4E5F1C16B6}"/>
              </a:ext>
            </a:extLst>
          </p:cNvPr>
          <p:cNvGraphicFramePr>
            <a:graphicFrameLocks noGrp="1"/>
          </p:cNvGraphicFramePr>
          <p:nvPr>
            <p:extLst>
              <p:ext uri="{D42A27DB-BD31-4B8C-83A1-F6EECF244321}">
                <p14:modId xmlns:p14="http://schemas.microsoft.com/office/powerpoint/2010/main" val="721664841"/>
              </p:ext>
            </p:extLst>
          </p:nvPr>
        </p:nvGraphicFramePr>
        <p:xfrm>
          <a:off x="444817" y="9009727"/>
          <a:ext cx="11276965" cy="4480560"/>
        </p:xfrm>
        <a:graphic>
          <a:graphicData uri="http://schemas.openxmlformats.org/drawingml/2006/table">
            <a:tbl>
              <a:tblPr firstRow="1" bandRow="1">
                <a:tableStyleId>{5C22544A-7EE6-4342-B048-85BDC9FD1C3A}</a:tableStyleId>
              </a:tblPr>
              <a:tblGrid>
                <a:gridCol w="6413774">
                  <a:extLst>
                    <a:ext uri="{9D8B030D-6E8A-4147-A177-3AD203B41FA5}">
                      <a16:colId xmlns:a16="http://schemas.microsoft.com/office/drawing/2014/main" val="2062508448"/>
                    </a:ext>
                  </a:extLst>
                </a:gridCol>
                <a:gridCol w="4863191">
                  <a:extLst>
                    <a:ext uri="{9D8B030D-6E8A-4147-A177-3AD203B41FA5}">
                      <a16:colId xmlns:a16="http://schemas.microsoft.com/office/drawing/2014/main" val="2750367952"/>
                    </a:ext>
                  </a:extLst>
                </a:gridCol>
              </a:tblGrid>
              <a:tr h="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b="1" dirty="0"/>
                        <a:t>Introduction to Mental Health </a:t>
                      </a:r>
                    </a:p>
                    <a:p>
                      <a:pPr marL="342900" indent="-342900">
                        <a:buFont typeface="Arial" panose="020B0604020202020204" pitchFamily="34" charset="0"/>
                        <a:buChar char="•"/>
                      </a:pPr>
                      <a:r>
                        <a:rPr lang="en-GB" dirty="0"/>
                        <a:t>17 May 2021 (2pm to 3:30pm)</a:t>
                      </a:r>
                    </a:p>
                    <a:p>
                      <a:pPr marL="342900" indent="-342900">
                        <a:buFont typeface="Arial" panose="020B0604020202020204" pitchFamily="34" charset="0"/>
                        <a:buChar char="•"/>
                      </a:pPr>
                      <a:r>
                        <a:rPr lang="en-GB" dirty="0"/>
                        <a:t>24 May 2021 (10am to 11:30am) </a:t>
                      </a:r>
                    </a:p>
                  </a:txBody>
                  <a:tcPr/>
                </a:tc>
                <a:tc>
                  <a:txBody>
                    <a:bodyPr/>
                    <a:lstStyle/>
                    <a:p>
                      <a:endParaRPr lang="en-GB" dirty="0"/>
                    </a:p>
                    <a:p>
                      <a:r>
                        <a:rPr lang="en-GB" dirty="0"/>
                        <a:t>Places available </a:t>
                      </a:r>
                    </a:p>
                    <a:p>
                      <a:r>
                        <a:rPr lang="en-GB" dirty="0"/>
                        <a:t>Places available </a:t>
                      </a:r>
                    </a:p>
                  </a:txBody>
                  <a:tcPr/>
                </a:tc>
                <a:extLst>
                  <a:ext uri="{0D108BD9-81ED-4DB2-BD59-A6C34878D82A}">
                    <a16:rowId xmlns:a16="http://schemas.microsoft.com/office/drawing/2014/main" val="2285609481"/>
                  </a:ext>
                </a:extLst>
              </a:tr>
              <a:tr h="370840">
                <a:tc>
                  <a:txBody>
                    <a:bodyPr/>
                    <a:lstStyle/>
                    <a:p>
                      <a:r>
                        <a:rPr lang="en-GB" b="1" dirty="0"/>
                        <a:t>Emotional</a:t>
                      </a:r>
                      <a:r>
                        <a:rPr lang="en-GB" dirty="0"/>
                        <a:t> </a:t>
                      </a:r>
                      <a:r>
                        <a:rPr lang="en-GB" b="1" dirty="0"/>
                        <a:t>Wellbeing and Coping Strategies </a:t>
                      </a:r>
                    </a:p>
                    <a:p>
                      <a:pPr marL="342900" indent="-342900">
                        <a:buFont typeface="Arial" panose="020B0604020202020204" pitchFamily="34" charset="0"/>
                        <a:buChar char="•"/>
                      </a:pPr>
                      <a:r>
                        <a:rPr lang="en-GB" dirty="0"/>
                        <a:t>17 May 2021 (10am to 11:30am) </a:t>
                      </a:r>
                    </a:p>
                  </a:txBody>
                  <a:tcPr/>
                </a:tc>
                <a:tc>
                  <a:txBody>
                    <a:bodyPr/>
                    <a:lstStyle/>
                    <a:p>
                      <a:endParaRPr lang="en-GB" dirty="0"/>
                    </a:p>
                    <a:p>
                      <a:r>
                        <a:rPr lang="en-GB" dirty="0"/>
                        <a:t>Places available </a:t>
                      </a:r>
                    </a:p>
                  </a:txBody>
                  <a:tcPr/>
                </a:tc>
                <a:extLst>
                  <a:ext uri="{0D108BD9-81ED-4DB2-BD59-A6C34878D82A}">
                    <a16:rowId xmlns:a16="http://schemas.microsoft.com/office/drawing/2014/main" val="1710743418"/>
                  </a:ext>
                </a:extLst>
              </a:tr>
              <a:tr h="370840">
                <a:tc>
                  <a:txBody>
                    <a:bodyPr/>
                    <a:lstStyle/>
                    <a:p>
                      <a:r>
                        <a:rPr lang="en-GB" b="1" dirty="0"/>
                        <a:t>Adolescent Development</a:t>
                      </a:r>
                    </a:p>
                    <a:p>
                      <a:pPr marL="342900" indent="-342900">
                        <a:buFont typeface="Arial" panose="020B0604020202020204" pitchFamily="34" charset="0"/>
                        <a:buChar char="•"/>
                      </a:pPr>
                      <a:r>
                        <a:rPr lang="en-GB" dirty="0"/>
                        <a:t>24 May 2021 (2pm to 3:30pm)</a:t>
                      </a:r>
                    </a:p>
                  </a:txBody>
                  <a:tcPr/>
                </a:tc>
                <a:tc>
                  <a:txBody>
                    <a:bodyPr/>
                    <a:lstStyle/>
                    <a:p>
                      <a:endParaRPr lang="en-GB" dirty="0"/>
                    </a:p>
                    <a:p>
                      <a:r>
                        <a:rPr lang="en-GB" dirty="0"/>
                        <a:t>Places available </a:t>
                      </a:r>
                    </a:p>
                  </a:txBody>
                  <a:tcPr/>
                </a:tc>
                <a:extLst>
                  <a:ext uri="{0D108BD9-81ED-4DB2-BD59-A6C34878D82A}">
                    <a16:rowId xmlns:a16="http://schemas.microsoft.com/office/drawing/2014/main" val="950117743"/>
                  </a:ext>
                </a:extLst>
              </a:tr>
              <a:tr h="370840">
                <a:tc>
                  <a:txBody>
                    <a:bodyPr/>
                    <a:lstStyle/>
                    <a:p>
                      <a:r>
                        <a:rPr lang="en-GB" b="1" dirty="0"/>
                        <a:t>Spot the Signs (Youth Suicide Prevent Course)</a:t>
                      </a:r>
                    </a:p>
                    <a:p>
                      <a:pPr marL="342900" indent="-342900">
                        <a:buFont typeface="Arial" panose="020B0604020202020204" pitchFamily="34" charset="0"/>
                        <a:buChar char="•"/>
                      </a:pPr>
                      <a:r>
                        <a:rPr lang="en-GB" dirty="0"/>
                        <a:t>10 May 2021 (10am to 2:30pm)</a:t>
                      </a:r>
                    </a:p>
                    <a:p>
                      <a:pPr marL="342900" indent="-342900">
                        <a:buFont typeface="Arial" panose="020B0604020202020204" pitchFamily="34" charset="0"/>
                        <a:buChar char="•"/>
                      </a:pPr>
                      <a:r>
                        <a:rPr lang="en-GB" dirty="0"/>
                        <a:t>20 May 2021 (10am to 2:30pm) </a:t>
                      </a:r>
                    </a:p>
                  </a:txBody>
                  <a:tcPr/>
                </a:tc>
                <a:tc>
                  <a:txBody>
                    <a:bodyPr/>
                    <a:lstStyle/>
                    <a:p>
                      <a:endParaRPr lang="en-GB" dirty="0"/>
                    </a:p>
                    <a:p>
                      <a:r>
                        <a:rPr lang="en-GB" dirty="0"/>
                        <a:t>Places available </a:t>
                      </a:r>
                    </a:p>
                    <a:p>
                      <a:r>
                        <a:rPr lang="en-GB" dirty="0"/>
                        <a:t>Places available </a:t>
                      </a:r>
                    </a:p>
                  </a:txBody>
                  <a:tcPr/>
                </a:tc>
                <a:extLst>
                  <a:ext uri="{0D108BD9-81ED-4DB2-BD59-A6C34878D82A}">
                    <a16:rowId xmlns:a16="http://schemas.microsoft.com/office/drawing/2014/main" val="392440883"/>
                  </a:ext>
                </a:extLst>
              </a:tr>
            </a:tbl>
          </a:graphicData>
        </a:graphic>
      </p:graphicFrame>
      <p:pic>
        <p:nvPicPr>
          <p:cNvPr id="8" name="Picture 7">
            <a:extLst>
              <a:ext uri="{FF2B5EF4-FFF2-40B4-BE49-F238E27FC236}">
                <a16:creationId xmlns:a16="http://schemas.microsoft.com/office/drawing/2014/main" id="{4C58AAF3-FB2B-4644-B1EA-A943BD6F5D9F}"/>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8665" y="3633152"/>
            <a:ext cx="2708910" cy="485775"/>
          </a:xfrm>
          <a:prstGeom prst="rect">
            <a:avLst/>
          </a:prstGeom>
          <a:noFill/>
          <a:ln>
            <a:noFill/>
          </a:ln>
        </p:spPr>
      </p:pic>
      <p:sp>
        <p:nvSpPr>
          <p:cNvPr id="7" name="Rectangle: Rounded Corners 6">
            <a:extLst>
              <a:ext uri="{FF2B5EF4-FFF2-40B4-BE49-F238E27FC236}">
                <a16:creationId xmlns:a16="http://schemas.microsoft.com/office/drawing/2014/main" id="{58568F97-B3A3-4B83-821F-FB0A0AFF71F7}"/>
              </a:ext>
            </a:extLst>
          </p:cNvPr>
          <p:cNvSpPr/>
          <p:nvPr/>
        </p:nvSpPr>
        <p:spPr>
          <a:xfrm>
            <a:off x="20320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88382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DCDAC9-B54A-40FA-88B1-AEC9BAD2035B}"/>
              </a:ext>
            </a:extLst>
          </p:cNvPr>
          <p:cNvSpPr>
            <a:spLocks noGrp="1"/>
          </p:cNvSpPr>
          <p:nvPr>
            <p:ph type="title"/>
          </p:nvPr>
        </p:nvSpPr>
        <p:spPr>
          <a:xfrm>
            <a:off x="0" y="46746"/>
            <a:ext cx="12192000" cy="1335488"/>
          </a:xfrm>
        </p:spPr>
        <p:txBody>
          <a:bodyPr>
            <a:noAutofit/>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21" name="TextBox 20">
            <a:extLst>
              <a:ext uri="{FF2B5EF4-FFF2-40B4-BE49-F238E27FC236}">
                <a16:creationId xmlns:a16="http://schemas.microsoft.com/office/drawing/2014/main" id="{600E7E15-B509-49C0-8B0E-1ED64EB65D64}"/>
              </a:ext>
            </a:extLst>
          </p:cNvPr>
          <p:cNvSpPr txBox="1"/>
          <p:nvPr/>
        </p:nvSpPr>
        <p:spPr>
          <a:xfrm>
            <a:off x="219075" y="2792674"/>
            <a:ext cx="11728450" cy="8802410"/>
          </a:xfrm>
          <a:prstGeom prst="rect">
            <a:avLst/>
          </a:prstGeom>
          <a:noFill/>
        </p:spPr>
        <p:txBody>
          <a:bodyPr wrap="square" rtlCol="0">
            <a:spAutoFit/>
          </a:bodyPr>
          <a:lstStyle/>
          <a:p>
            <a:r>
              <a:rPr lang="en-GB" sz="3600" b="1" dirty="0">
                <a:solidFill>
                  <a:srgbClr val="C00000"/>
                </a:solidFill>
                <a:latin typeface="Arial" panose="020B0604020202020204" pitchFamily="34" charset="0"/>
                <a:cs typeface="Arial" panose="020B0604020202020204" pitchFamily="34" charset="0"/>
              </a:rPr>
              <a:t>SPOT THE SIGNS Suicide Prevention Training for   Practitioners working with ADULTS</a:t>
            </a:r>
          </a:p>
          <a:p>
            <a:endParaRPr lang="en-GB" sz="2800" b="1" dirty="0">
              <a:latin typeface="Arial" panose="020B0604020202020204" pitchFamily="34" charset="0"/>
              <a:cs typeface="Arial" panose="020B0604020202020204" pitchFamily="34" charset="0"/>
            </a:endParaRPr>
          </a:p>
          <a:p>
            <a:endParaRPr lang="en-GB" sz="3200" dirty="0"/>
          </a:p>
          <a:p>
            <a:r>
              <a:rPr lang="en-GB" sz="3200" dirty="0"/>
              <a:t>The HSAB are offering the following training sessions, facilitated by Herts Mind Network.  </a:t>
            </a:r>
          </a:p>
          <a:p>
            <a:pPr lvl="0"/>
            <a:endParaRPr lang="en-GB" sz="3200" dirty="0"/>
          </a:p>
          <a:p>
            <a:pPr lvl="0"/>
            <a:endParaRPr lang="en-GB" sz="3200" dirty="0"/>
          </a:p>
          <a:p>
            <a:r>
              <a:rPr lang="en-GB" sz="3200" b="1" dirty="0"/>
              <a:t>Audience</a:t>
            </a:r>
            <a:r>
              <a:rPr lang="en-GB" sz="3200" dirty="0"/>
              <a:t>: all practitioners working with adults</a:t>
            </a:r>
          </a:p>
          <a:p>
            <a:endParaRPr lang="en-GB" sz="3200" dirty="0"/>
          </a:p>
          <a:p>
            <a:r>
              <a:rPr lang="en-GB" sz="3200" b="1" dirty="0"/>
              <a:t>Aim of sessions: </a:t>
            </a:r>
            <a:endParaRPr lang="en-GB" sz="3200" dirty="0"/>
          </a:p>
          <a:p>
            <a:endParaRPr lang="en-GB" sz="3200" b="1" dirty="0"/>
          </a:p>
          <a:p>
            <a:pPr marL="457200" indent="-457200">
              <a:buFont typeface="Arial" panose="020B0604020202020204" pitchFamily="34" charset="0"/>
              <a:buChar char="•"/>
            </a:pPr>
            <a:r>
              <a:rPr lang="en-GB" sz="3200" dirty="0"/>
              <a:t>Increase your awareness and knowledge of suicide</a:t>
            </a:r>
          </a:p>
          <a:p>
            <a:pPr marL="457200" indent="-457200">
              <a:buFont typeface="Arial" panose="020B0604020202020204" pitchFamily="34" charset="0"/>
              <a:buChar char="•"/>
            </a:pPr>
            <a:r>
              <a:rPr lang="en-GB" sz="3200" dirty="0"/>
              <a:t>Introduce practical steps about how to respond to someone who may be at risk of suicide</a:t>
            </a:r>
          </a:p>
          <a:p>
            <a:pPr marL="457200" indent="-457200">
              <a:buFont typeface="Arial" panose="020B0604020202020204" pitchFamily="34" charset="0"/>
              <a:buChar char="•"/>
            </a:pPr>
            <a:r>
              <a:rPr lang="en-GB" sz="3200" dirty="0"/>
              <a:t>Highlight the misconceptions and stigma surrounding suicide</a:t>
            </a:r>
          </a:p>
          <a:p>
            <a:endParaRPr lang="en-GB" sz="3200" b="1" dirty="0"/>
          </a:p>
          <a:p>
            <a:endParaRPr lang="en-GB" dirty="0">
              <a:latin typeface="Arial" panose="020B0604020202020204" pitchFamily="34" charset="0"/>
              <a:cs typeface="Arial" panose="020B0604020202020204" pitchFamily="34" charset="0"/>
            </a:endParaRPr>
          </a:p>
        </p:txBody>
      </p:sp>
      <p:graphicFrame>
        <p:nvGraphicFramePr>
          <p:cNvPr id="10" name="Table 18">
            <a:extLst>
              <a:ext uri="{FF2B5EF4-FFF2-40B4-BE49-F238E27FC236}">
                <a16:creationId xmlns:a16="http://schemas.microsoft.com/office/drawing/2014/main" id="{961906E0-03B5-49B5-ACDA-3C4E5F1C16B6}"/>
              </a:ext>
            </a:extLst>
          </p:cNvPr>
          <p:cNvGraphicFramePr>
            <a:graphicFrameLocks noGrp="1"/>
          </p:cNvGraphicFramePr>
          <p:nvPr>
            <p:extLst>
              <p:ext uri="{D42A27DB-BD31-4B8C-83A1-F6EECF244321}">
                <p14:modId xmlns:p14="http://schemas.microsoft.com/office/powerpoint/2010/main" val="3307068931"/>
              </p:ext>
            </p:extLst>
          </p:nvPr>
        </p:nvGraphicFramePr>
        <p:xfrm>
          <a:off x="457517" y="11501898"/>
          <a:ext cx="11276965" cy="1828800"/>
        </p:xfrm>
        <a:graphic>
          <a:graphicData uri="http://schemas.openxmlformats.org/drawingml/2006/table">
            <a:tbl>
              <a:tblPr firstRow="1" bandRow="1">
                <a:tableStyleId>{5C22544A-7EE6-4342-B048-85BDC9FD1C3A}</a:tableStyleId>
              </a:tblPr>
              <a:tblGrid>
                <a:gridCol w="6413774">
                  <a:extLst>
                    <a:ext uri="{9D8B030D-6E8A-4147-A177-3AD203B41FA5}">
                      <a16:colId xmlns:a16="http://schemas.microsoft.com/office/drawing/2014/main" val="2062508448"/>
                    </a:ext>
                  </a:extLst>
                </a:gridCol>
                <a:gridCol w="4863191">
                  <a:extLst>
                    <a:ext uri="{9D8B030D-6E8A-4147-A177-3AD203B41FA5}">
                      <a16:colId xmlns:a16="http://schemas.microsoft.com/office/drawing/2014/main" val="2750367952"/>
                    </a:ext>
                  </a:extLst>
                </a:gridCol>
              </a:tblGrid>
              <a:tr h="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24 May 2021, 9:30am to 12:30pm</a:t>
                      </a:r>
                    </a:p>
                  </a:txBody>
                  <a:tcPr/>
                </a:tc>
                <a:tc>
                  <a:txBody>
                    <a:bodyPr/>
                    <a:lstStyle/>
                    <a:p>
                      <a:r>
                        <a:rPr lang="en-GB" dirty="0"/>
                        <a:t>FULLY BOOKED</a:t>
                      </a:r>
                    </a:p>
                  </a:txBody>
                  <a:tcPr/>
                </a:tc>
                <a:extLst>
                  <a:ext uri="{0D108BD9-81ED-4DB2-BD59-A6C34878D82A}">
                    <a16:rowId xmlns:a16="http://schemas.microsoft.com/office/drawing/2014/main" val="3231530060"/>
                  </a:ext>
                </a:extLst>
              </a:tr>
              <a:tr h="370840">
                <a:tc>
                  <a:txBody>
                    <a:bodyPr/>
                    <a:lstStyle/>
                    <a:p>
                      <a:r>
                        <a:rPr lang="en-GB" dirty="0"/>
                        <a:t>26 May 021, 9:30am to 12:30pm </a:t>
                      </a:r>
                    </a:p>
                  </a:txBody>
                  <a:tcPr/>
                </a:tc>
                <a:tc>
                  <a:txBody>
                    <a:bodyPr/>
                    <a:lstStyle/>
                    <a:p>
                      <a:r>
                        <a:rPr lang="en-GB" dirty="0"/>
                        <a:t>FULLY BOOKED</a:t>
                      </a:r>
                    </a:p>
                  </a:txBody>
                  <a:tcPr/>
                </a:tc>
                <a:extLst>
                  <a:ext uri="{0D108BD9-81ED-4DB2-BD59-A6C34878D82A}">
                    <a16:rowId xmlns:a16="http://schemas.microsoft.com/office/drawing/2014/main" val="3235903998"/>
                  </a:ext>
                </a:extLst>
              </a:tr>
              <a:tr h="370840">
                <a:tc>
                  <a:txBody>
                    <a:bodyPr/>
                    <a:lstStyle/>
                    <a:p>
                      <a:r>
                        <a:rPr lang="en-GB" dirty="0"/>
                        <a:t>27 May 2021, 9:30am to 12:30pm </a:t>
                      </a:r>
                    </a:p>
                  </a:txBody>
                  <a:tcPr/>
                </a:tc>
                <a:tc>
                  <a:txBody>
                    <a:bodyPr/>
                    <a:lstStyle/>
                    <a:p>
                      <a:r>
                        <a:rPr lang="en-GB" dirty="0"/>
                        <a:t>Places available </a:t>
                      </a:r>
                    </a:p>
                  </a:txBody>
                  <a:tcPr/>
                </a:tc>
                <a:extLst>
                  <a:ext uri="{0D108BD9-81ED-4DB2-BD59-A6C34878D82A}">
                    <a16:rowId xmlns:a16="http://schemas.microsoft.com/office/drawing/2014/main" val="113310654"/>
                  </a:ext>
                </a:extLst>
              </a:tr>
            </a:tbl>
          </a:graphicData>
        </a:graphic>
      </p:graphicFrame>
      <p:pic>
        <p:nvPicPr>
          <p:cNvPr id="8" name="Picture 7">
            <a:extLst>
              <a:ext uri="{FF2B5EF4-FFF2-40B4-BE49-F238E27FC236}">
                <a16:creationId xmlns:a16="http://schemas.microsoft.com/office/drawing/2014/main" id="{4C58AAF3-FB2B-4644-B1EA-A943BD6F5D9F}"/>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68665" y="3633152"/>
            <a:ext cx="2708910" cy="485775"/>
          </a:xfrm>
          <a:prstGeom prst="rect">
            <a:avLst/>
          </a:prstGeom>
          <a:noFill/>
          <a:ln>
            <a:noFill/>
          </a:ln>
        </p:spPr>
      </p:pic>
      <p:sp>
        <p:nvSpPr>
          <p:cNvPr id="7" name="Rectangle: Rounded Corners 6">
            <a:extLst>
              <a:ext uri="{FF2B5EF4-FFF2-40B4-BE49-F238E27FC236}">
                <a16:creationId xmlns:a16="http://schemas.microsoft.com/office/drawing/2014/main" id="{8C4CFF69-C5EE-4EB6-9243-36243AA6BE14}"/>
              </a:ext>
            </a:extLst>
          </p:cNvPr>
          <p:cNvSpPr/>
          <p:nvPr/>
        </p:nvSpPr>
        <p:spPr>
          <a:xfrm>
            <a:off x="20828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416389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9A4B88EE-F08C-44BE-A488-B356A2709F6F}"/>
              </a:ext>
            </a:extLst>
          </p:cNvPr>
          <p:cNvSpPr txBox="1"/>
          <p:nvPr/>
        </p:nvSpPr>
        <p:spPr>
          <a:xfrm>
            <a:off x="711200" y="2968001"/>
            <a:ext cx="10947400" cy="6771084"/>
          </a:xfrm>
          <a:prstGeom prst="rect">
            <a:avLst/>
          </a:prstGeom>
          <a:noFill/>
        </p:spPr>
        <p:txBody>
          <a:bodyPr wrap="square" rtlCol="0">
            <a:spAutoFit/>
          </a:bodyPr>
          <a:lstStyle/>
          <a:p>
            <a:r>
              <a:rPr lang="en-GB" sz="2800" b="1" dirty="0">
                <a:solidFill>
                  <a:srgbClr val="C00000"/>
                </a:solidFill>
                <a:latin typeface="Arial" panose="020B0604020202020204" pitchFamily="34" charset="0"/>
                <a:cs typeface="Arial" panose="020B0604020202020204" pitchFamily="34" charset="0"/>
              </a:rPr>
              <a:t>HSAB Multi-Agency Safeguarding ADULTS Awareness</a:t>
            </a:r>
          </a:p>
          <a:p>
            <a:endParaRPr lang="en-GB" sz="2800" b="1" dirty="0">
              <a:solidFill>
                <a:srgbClr val="C0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Held over two 1.5hr sessions starting at 9:45am and finishing at 2.45pm, via MS Teams (equivalent to a one day training session)</a:t>
            </a:r>
          </a:p>
          <a:p>
            <a:r>
              <a:rPr lang="en-GB" b="1" dirty="0">
                <a:latin typeface="Arial" panose="020B0604020202020204" pitchFamily="34" charset="0"/>
                <a:cs typeface="Arial" panose="020B0604020202020204" pitchFamily="34" charset="0"/>
              </a:rPr>
              <a:t>Target audience</a:t>
            </a:r>
            <a:r>
              <a:rPr lang="en-GB" dirty="0">
                <a:latin typeface="Arial" panose="020B0604020202020204" pitchFamily="34" charset="0"/>
                <a:cs typeface="Arial" panose="020B0604020202020204" pitchFamily="34" charset="0"/>
              </a:rPr>
              <a:t>: This training course is suitable for Safeguarding leads/Champions within an organisation and anyone working with adults, who wants to increase their understanding of safeguarding adults.</a:t>
            </a:r>
          </a:p>
          <a:p>
            <a:r>
              <a:rPr lang="en-GB" b="1" dirty="0">
                <a:latin typeface="Arial" panose="020B0604020202020204" pitchFamily="34" charset="0"/>
                <a:cs typeface="Arial" panose="020B0604020202020204" pitchFamily="34" charset="0"/>
              </a:rPr>
              <a:t>Attendance criteria</a:t>
            </a:r>
            <a:r>
              <a:rPr lang="en-GB" dirty="0">
                <a:latin typeface="Arial" panose="020B0604020202020204" pitchFamily="34" charset="0"/>
                <a:cs typeface="Arial" panose="020B0604020202020204" pitchFamily="34" charset="0"/>
              </a:rPr>
              <a:t>: An awareness raising multi-agency training session developed for practitioners across Hertfordshire with a responsibility for safeguarding adults at risk.</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Learning Outcomes:</a:t>
            </a:r>
          </a:p>
          <a:p>
            <a:endParaRPr lang="en-GB"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develop or refresh awareness of what to do when we suspect or know an adult is being abused;</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recognise the different kinds of abuse, signs and symptoms identified in safeguarding adults guidance, including emerging issues such as self neglect, exploitation and modern slavery;</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have an understanding of legislation and national and local guidance related to safeguarding adults, with reference to the duties identified in the Care Act 2014 and Making Safeguarding Personal;</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consider recent developments in learning arising from local and national safeguarding adults reviews;</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understand the processes of assessment, planning and review for adults at risk and your agency’s possible involvement;</a:t>
            </a: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To recognise the importance of working together in a multiagency approach.</a:t>
            </a:r>
          </a:p>
          <a:p>
            <a:endParaRPr lang="en-GB" dirty="0">
              <a:latin typeface="Arial" panose="020B0604020202020204" pitchFamily="34" charset="0"/>
              <a:cs typeface="Arial" panose="020B0604020202020204" pitchFamily="34" charset="0"/>
            </a:endParaRPr>
          </a:p>
        </p:txBody>
      </p:sp>
      <p:graphicFrame>
        <p:nvGraphicFramePr>
          <p:cNvPr id="8" name="Table 18">
            <a:extLst>
              <a:ext uri="{FF2B5EF4-FFF2-40B4-BE49-F238E27FC236}">
                <a16:creationId xmlns:a16="http://schemas.microsoft.com/office/drawing/2014/main" id="{DC3ED5A9-8DDC-4E82-BAB7-A8DB801E6EA7}"/>
              </a:ext>
            </a:extLst>
          </p:cNvPr>
          <p:cNvGraphicFramePr>
            <a:graphicFrameLocks noGrp="1"/>
          </p:cNvGraphicFramePr>
          <p:nvPr>
            <p:extLst>
              <p:ext uri="{D42A27DB-BD31-4B8C-83A1-F6EECF244321}">
                <p14:modId xmlns:p14="http://schemas.microsoft.com/office/powerpoint/2010/main" val="1471097925"/>
              </p:ext>
            </p:extLst>
          </p:nvPr>
        </p:nvGraphicFramePr>
        <p:xfrm>
          <a:off x="2082800" y="10098446"/>
          <a:ext cx="8128000" cy="1828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2508448"/>
                    </a:ext>
                  </a:extLst>
                </a:gridCol>
                <a:gridCol w="4064000">
                  <a:extLst>
                    <a:ext uri="{9D8B030D-6E8A-4147-A177-3AD203B41FA5}">
                      <a16:colId xmlns:a16="http://schemas.microsoft.com/office/drawing/2014/main" val="2750367952"/>
                    </a:ext>
                  </a:extLst>
                </a:gridCol>
              </a:tblGrid>
              <a:tr h="218440">
                <a:tc>
                  <a:txBody>
                    <a:bodyPr/>
                    <a:lstStyle/>
                    <a:p>
                      <a:r>
                        <a:rPr lang="en-GB" dirty="0"/>
                        <a:t>Date</a:t>
                      </a:r>
                    </a:p>
                  </a:txBody>
                  <a:tcPr/>
                </a:tc>
                <a:tc>
                  <a:txBody>
                    <a:bodyPr/>
                    <a:lstStyle/>
                    <a:p>
                      <a:r>
                        <a:rPr lang="en-GB" dirty="0"/>
                        <a:t>Availability</a:t>
                      </a:r>
                    </a:p>
                  </a:txBody>
                  <a:tcPr/>
                </a:tc>
                <a:extLst>
                  <a:ext uri="{0D108BD9-81ED-4DB2-BD59-A6C34878D82A}">
                    <a16:rowId xmlns:a16="http://schemas.microsoft.com/office/drawing/2014/main" val="1246928019"/>
                  </a:ext>
                </a:extLst>
              </a:tr>
              <a:tr h="370840">
                <a:tc>
                  <a:txBody>
                    <a:bodyPr/>
                    <a:lstStyle/>
                    <a:p>
                      <a:r>
                        <a:rPr lang="en-GB" dirty="0"/>
                        <a:t>22 June 2021</a:t>
                      </a:r>
                    </a:p>
                  </a:txBody>
                  <a:tcPr/>
                </a:tc>
                <a:tc>
                  <a:txBody>
                    <a:bodyPr/>
                    <a:lstStyle/>
                    <a:p>
                      <a:r>
                        <a:rPr lang="en-GB" dirty="0"/>
                        <a:t>Places available</a:t>
                      </a:r>
                    </a:p>
                  </a:txBody>
                  <a:tcPr/>
                </a:tc>
                <a:extLst>
                  <a:ext uri="{0D108BD9-81ED-4DB2-BD59-A6C34878D82A}">
                    <a16:rowId xmlns:a16="http://schemas.microsoft.com/office/drawing/2014/main" val="2186838919"/>
                  </a:ext>
                </a:extLst>
              </a:tr>
              <a:tr h="370840">
                <a:tc>
                  <a:txBody>
                    <a:bodyPr/>
                    <a:lstStyle/>
                    <a:p>
                      <a:r>
                        <a:rPr lang="en-GB" dirty="0"/>
                        <a:t>14 October 2021 </a:t>
                      </a:r>
                    </a:p>
                  </a:txBody>
                  <a:tcPr/>
                </a:tc>
                <a:tc>
                  <a:txBody>
                    <a:bodyPr/>
                    <a:lstStyle/>
                    <a:p>
                      <a:r>
                        <a:rPr lang="en-GB" dirty="0"/>
                        <a:t>Places available </a:t>
                      </a:r>
                    </a:p>
                  </a:txBody>
                  <a:tcPr/>
                </a:tc>
                <a:extLst>
                  <a:ext uri="{0D108BD9-81ED-4DB2-BD59-A6C34878D82A}">
                    <a16:rowId xmlns:a16="http://schemas.microsoft.com/office/drawing/2014/main" val="2564790241"/>
                  </a:ext>
                </a:extLst>
              </a:tr>
              <a:tr h="370840">
                <a:tc>
                  <a:txBody>
                    <a:bodyPr/>
                    <a:lstStyle/>
                    <a:p>
                      <a:r>
                        <a:rPr lang="en-GB" dirty="0"/>
                        <a:t>29 January 2022</a:t>
                      </a:r>
                    </a:p>
                  </a:txBody>
                  <a:tcPr/>
                </a:tc>
                <a:tc>
                  <a:txBody>
                    <a:bodyPr/>
                    <a:lstStyle/>
                    <a:p>
                      <a:r>
                        <a:rPr lang="en-GB" dirty="0"/>
                        <a:t>Places available </a:t>
                      </a:r>
                    </a:p>
                  </a:txBody>
                  <a:tcPr/>
                </a:tc>
                <a:extLst>
                  <a:ext uri="{0D108BD9-81ED-4DB2-BD59-A6C34878D82A}">
                    <a16:rowId xmlns:a16="http://schemas.microsoft.com/office/drawing/2014/main" val="3678414966"/>
                  </a:ext>
                </a:extLst>
              </a:tr>
            </a:tbl>
          </a:graphicData>
        </a:graphic>
      </p:graphicFrame>
      <p:sp>
        <p:nvSpPr>
          <p:cNvPr id="9" name="Rectangle: Rounded Corners 8">
            <a:extLst>
              <a:ext uri="{FF2B5EF4-FFF2-40B4-BE49-F238E27FC236}">
                <a16:creationId xmlns:a16="http://schemas.microsoft.com/office/drawing/2014/main" id="{8FB4CFF9-5157-4099-A06B-FC652BFDB694}"/>
              </a:ext>
            </a:extLst>
          </p:cNvPr>
          <p:cNvSpPr/>
          <p:nvPr/>
        </p:nvSpPr>
        <p:spPr>
          <a:xfrm>
            <a:off x="2082801" y="12812237"/>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7" name="Rectangle: Rounded Corners 6">
            <a:extLst>
              <a:ext uri="{FF2B5EF4-FFF2-40B4-BE49-F238E27FC236}">
                <a16:creationId xmlns:a16="http://schemas.microsoft.com/office/drawing/2014/main" id="{0C393345-65A4-4840-9DAE-625DCE6CC0B4}"/>
              </a:ext>
            </a:extLst>
          </p:cNvPr>
          <p:cNvSpPr/>
          <p:nvPr/>
        </p:nvSpPr>
        <p:spPr>
          <a:xfrm>
            <a:off x="20828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41585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9A4B88EE-F08C-44BE-A488-B356A2709F6F}"/>
              </a:ext>
            </a:extLst>
          </p:cNvPr>
          <p:cNvSpPr txBox="1"/>
          <p:nvPr/>
        </p:nvSpPr>
        <p:spPr>
          <a:xfrm>
            <a:off x="711200" y="2968001"/>
            <a:ext cx="10947400" cy="8525411"/>
          </a:xfrm>
          <a:prstGeom prst="rect">
            <a:avLst/>
          </a:prstGeom>
          <a:noFill/>
        </p:spPr>
        <p:txBody>
          <a:bodyPr wrap="square" rtlCol="0">
            <a:spAutoFit/>
          </a:bodyPr>
          <a:lstStyle/>
          <a:p>
            <a:r>
              <a:rPr lang="en-GB" sz="2800" b="1" dirty="0">
                <a:solidFill>
                  <a:srgbClr val="C00000"/>
                </a:solidFill>
                <a:latin typeface="Arial" panose="020B0604020202020204" pitchFamily="34" charset="0"/>
                <a:cs typeface="Arial" panose="020B0604020202020204" pitchFamily="34" charset="0"/>
              </a:rPr>
              <a:t>HSAB Training Offer for Practitioners Working with ADULTS </a:t>
            </a:r>
            <a:r>
              <a:rPr lang="en-GB"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GB"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3200" b="1" dirty="0">
                <a:solidFill>
                  <a:srgbClr val="C00000"/>
                </a:solidFill>
                <a:latin typeface="Arial" panose="020B0604020202020204" pitchFamily="34" charset="0"/>
                <a:cs typeface="Arial" panose="020B0604020202020204" pitchFamily="34" charset="0"/>
              </a:rPr>
              <a:t>HSAB SAFEGUARDING FORUM - Cybercrime, Scams and Fraud </a:t>
            </a:r>
          </a:p>
          <a:p>
            <a:r>
              <a:rPr lang="en-GB" sz="2800" b="1" dirty="0">
                <a:solidFill>
                  <a:srgbClr val="C00000"/>
                </a:solidFill>
                <a:latin typeface="Arial" panose="020B0604020202020204" pitchFamily="34" charset="0"/>
                <a:cs typeface="Arial" panose="020B0604020202020204" pitchFamily="34" charset="0"/>
              </a:rPr>
              <a:t>8 June and 30 June 2021</a:t>
            </a:r>
          </a:p>
          <a:p>
            <a:r>
              <a:rPr lang="en-GB" sz="2800" b="1" dirty="0">
                <a:solidFill>
                  <a:srgbClr val="C00000"/>
                </a:solidFill>
                <a:latin typeface="Arial" panose="020B0604020202020204" pitchFamily="34" charset="0"/>
                <a:cs typeface="Arial" panose="020B0604020202020204" pitchFamily="34" charset="0"/>
              </a:rPr>
              <a:t>10am-12pm</a:t>
            </a:r>
          </a:p>
          <a:p>
            <a:pPr algn="ctr"/>
            <a:endParaRPr lang="en-GB" sz="2800" dirty="0">
              <a:latin typeface="Arial" panose="020B0604020202020204" pitchFamily="34" charset="0"/>
              <a:cs typeface="Arial" panose="020B0604020202020204" pitchFamily="34" charset="0"/>
            </a:endParaRPr>
          </a:p>
          <a:p>
            <a:r>
              <a:rPr lang="en-GB" sz="2400"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Presentations by Hertfordshire Constabulary and Hertfordshire Trading Standards</a:t>
            </a:r>
          </a:p>
          <a:p>
            <a:endParaRPr lang="en-GB" sz="2400" dirty="0"/>
          </a:p>
          <a:p>
            <a:r>
              <a:rPr lang="en-GB" sz="2400"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Doorstep criminals and telephone fraudsters have always targeted our most vulnerable residents and continue to do so. However, with the world becoming more virtually connected, online crime, scams and fraud are on the rise. Criminals are more creative in ways they target people and make them part with their money. </a:t>
            </a:r>
          </a:p>
          <a:p>
            <a:endParaRPr lang="en-GB" sz="2400" dirty="0">
              <a:latin typeface="Arial" panose="020B0604020202020204" pitchFamily="34" charset="0"/>
              <a:cs typeface="Arial" panose="020B0604020202020204" pitchFamily="34" charset="0"/>
            </a:endParaRPr>
          </a:p>
          <a:p>
            <a:r>
              <a:rPr lang="en-GB" sz="2400"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Join us on one of the forums to learn more about spotting the signs, reporting and supporting people who are victims. </a:t>
            </a: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Audience: All practitioners working with adults</a:t>
            </a:r>
          </a:p>
          <a:p>
            <a:endParaRPr lang="en-GB" sz="2800" dirty="0"/>
          </a:p>
        </p:txBody>
      </p:sp>
      <p:pic>
        <p:nvPicPr>
          <p:cNvPr id="14" name="Picture 13" descr="Dates for training">
            <a:extLst>
              <a:ext uri="{FF2B5EF4-FFF2-40B4-BE49-F238E27FC236}">
                <a16:creationId xmlns:a16="http://schemas.microsoft.com/office/drawing/2014/main" id="{84879BC2-4AC8-4CED-B181-F637E0B9B978}"/>
              </a:ext>
            </a:extLst>
          </p:cNvPr>
          <p:cNvPicPr>
            <a:picLocks noChangeAspect="1"/>
          </p:cNvPicPr>
          <p:nvPr/>
        </p:nvPicPr>
        <p:blipFill>
          <a:blip r:embed="rId2"/>
          <a:stretch>
            <a:fillRect/>
          </a:stretch>
        </p:blipFill>
        <p:spPr>
          <a:xfrm>
            <a:off x="2577732" y="12175046"/>
            <a:ext cx="7260084" cy="1502257"/>
          </a:xfrm>
          <a:prstGeom prst="rect">
            <a:avLst/>
          </a:prstGeom>
        </p:spPr>
      </p:pic>
      <p:sp>
        <p:nvSpPr>
          <p:cNvPr id="7" name="Rectangle: Rounded Corners 6">
            <a:extLst>
              <a:ext uri="{FF2B5EF4-FFF2-40B4-BE49-F238E27FC236}">
                <a16:creationId xmlns:a16="http://schemas.microsoft.com/office/drawing/2014/main" id="{0C393345-65A4-4840-9DAE-625DCE6CC0B4}"/>
              </a:ext>
            </a:extLst>
          </p:cNvPr>
          <p:cNvSpPr/>
          <p:nvPr/>
        </p:nvSpPr>
        <p:spPr>
          <a:xfrm>
            <a:off x="2143774"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312378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DB0DB3-6E02-4D7B-9EBB-074C5DC22F8A}"/>
              </a:ext>
            </a:extLst>
          </p:cNvPr>
          <p:cNvSpPr>
            <a:spLocks noGrp="1"/>
          </p:cNvSpPr>
          <p:nvPr>
            <p:ph type="title"/>
          </p:nvPr>
        </p:nvSpPr>
        <p:spPr/>
        <p:txBody>
          <a:bodyPr/>
          <a:lstStyle/>
          <a:p>
            <a:r>
              <a:rPr lang="en-GB" dirty="0">
                <a:latin typeface="Arial Black" panose="020B0A04020102020204" pitchFamily="34" charset="0"/>
              </a:rPr>
              <a:t>HSCP/HSAB L&amp;D </a:t>
            </a:r>
            <a:br>
              <a:rPr lang="en-GB" dirty="0">
                <a:latin typeface="Arial Black" panose="020B0A04020102020204" pitchFamily="34" charset="0"/>
              </a:rPr>
            </a:br>
            <a:r>
              <a:rPr lang="en-GB" dirty="0">
                <a:latin typeface="Arial Black" panose="020B0A04020102020204" pitchFamily="34" charset="0"/>
              </a:rPr>
              <a:t>PROGRAMME</a:t>
            </a:r>
            <a:endParaRPr lang="en-GB" dirty="0"/>
          </a:p>
        </p:txBody>
      </p:sp>
      <p:sp>
        <p:nvSpPr>
          <p:cNvPr id="10" name="TextBox 9">
            <a:extLst>
              <a:ext uri="{FF2B5EF4-FFF2-40B4-BE49-F238E27FC236}">
                <a16:creationId xmlns:a16="http://schemas.microsoft.com/office/drawing/2014/main" id="{9A4B88EE-F08C-44BE-A488-B356A2709F6F}"/>
              </a:ext>
            </a:extLst>
          </p:cNvPr>
          <p:cNvSpPr txBox="1"/>
          <p:nvPr/>
        </p:nvSpPr>
        <p:spPr>
          <a:xfrm>
            <a:off x="587829" y="2968001"/>
            <a:ext cx="11070771" cy="4154984"/>
          </a:xfrm>
          <a:prstGeom prst="rect">
            <a:avLst/>
          </a:prstGeom>
          <a:noFill/>
        </p:spPr>
        <p:txBody>
          <a:bodyPr wrap="square" rtlCol="0">
            <a:spAutoFit/>
          </a:bodyPr>
          <a:lstStyle/>
          <a:p>
            <a:pPr algn="ctr"/>
            <a:r>
              <a:rPr lang="en-GB" sz="2800" b="1" dirty="0">
                <a:solidFill>
                  <a:srgbClr val="C00000"/>
                </a:solidFill>
                <a:latin typeface="Arial" panose="020B0604020202020204" pitchFamily="34" charset="0"/>
                <a:cs typeface="Arial" panose="020B0604020202020204" pitchFamily="34" charset="0"/>
              </a:rPr>
              <a:t>HSAB Training Offer for Practitioners Working with ADULTS </a:t>
            </a:r>
          </a:p>
          <a:p>
            <a:pPr algn="ctr"/>
            <a:endParaRPr lang="en-GB" sz="2800" dirty="0">
              <a:latin typeface="Arial" panose="020B0604020202020204" pitchFamily="34" charset="0"/>
              <a:cs typeface="Arial" panose="020B0604020202020204" pitchFamily="34" charset="0"/>
            </a:endParaRPr>
          </a:p>
          <a:p>
            <a:pPr algn="ctr"/>
            <a:r>
              <a:rPr lang="en-GB" sz="3200" b="1" dirty="0">
                <a:latin typeface="Arial" panose="020B0604020202020204" pitchFamily="34" charset="0"/>
                <a:cs typeface="Arial" panose="020B0604020202020204" pitchFamily="34" charset="0"/>
              </a:rPr>
              <a:t>Save the date:</a:t>
            </a:r>
          </a:p>
          <a:p>
            <a:pPr algn="ctr"/>
            <a:endParaRPr lang="en-GB" sz="2800" b="1" dirty="0">
              <a:latin typeface="Arial" panose="020B0604020202020204" pitchFamily="34" charset="0"/>
              <a:cs typeface="Arial" panose="020B0604020202020204" pitchFamily="34" charset="0"/>
            </a:endParaRPr>
          </a:p>
          <a:p>
            <a:pPr algn="ctr"/>
            <a:r>
              <a:rPr lang="en-GB" sz="3200" b="1" dirty="0">
                <a:solidFill>
                  <a:srgbClr val="C00000"/>
                </a:solidFill>
                <a:latin typeface="Arial" panose="020B0604020202020204" pitchFamily="34" charset="0"/>
                <a:cs typeface="Arial" panose="020B0604020202020204" pitchFamily="34" charset="0"/>
              </a:rPr>
              <a:t>Hoarding and Mental Health</a:t>
            </a:r>
          </a:p>
          <a:p>
            <a:pPr algn="ctr"/>
            <a:r>
              <a:rPr lang="en-GB" sz="3200" b="1" dirty="0">
                <a:solidFill>
                  <a:srgbClr val="C00000"/>
                </a:solidFill>
                <a:latin typeface="Arial" panose="020B0604020202020204" pitchFamily="34" charset="0"/>
                <a:cs typeface="Arial" panose="020B0604020202020204" pitchFamily="34" charset="0"/>
              </a:rPr>
              <a:t>Mental Health Awareness</a:t>
            </a:r>
          </a:p>
          <a:p>
            <a:pPr marL="457200" indent="-457200">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To be delivered in July and September in partnership with Herts Mind. </a:t>
            </a:r>
          </a:p>
        </p:txBody>
      </p:sp>
      <p:pic>
        <p:nvPicPr>
          <p:cNvPr id="15" name="Picture 14" descr="Schedule of dates for training ">
            <a:extLst>
              <a:ext uri="{FF2B5EF4-FFF2-40B4-BE49-F238E27FC236}">
                <a16:creationId xmlns:a16="http://schemas.microsoft.com/office/drawing/2014/main" id="{6FDE9C52-1AA1-4279-8C40-2731E2D3CB0D}"/>
              </a:ext>
            </a:extLst>
          </p:cNvPr>
          <p:cNvPicPr>
            <a:picLocks noChangeAspect="1"/>
          </p:cNvPicPr>
          <p:nvPr/>
        </p:nvPicPr>
        <p:blipFill>
          <a:blip r:embed="rId2"/>
          <a:stretch>
            <a:fillRect/>
          </a:stretch>
        </p:blipFill>
        <p:spPr>
          <a:xfrm>
            <a:off x="1531257" y="6783073"/>
            <a:ext cx="9231086" cy="6329124"/>
          </a:xfrm>
          <a:prstGeom prst="rect">
            <a:avLst/>
          </a:prstGeom>
        </p:spPr>
      </p:pic>
      <p:sp>
        <p:nvSpPr>
          <p:cNvPr id="9" name="Rectangle: Rounded Corners 8">
            <a:extLst>
              <a:ext uri="{FF2B5EF4-FFF2-40B4-BE49-F238E27FC236}">
                <a16:creationId xmlns:a16="http://schemas.microsoft.com/office/drawing/2014/main" id="{8FB4CFF9-5157-4099-A06B-FC652BFDB694}"/>
              </a:ext>
            </a:extLst>
          </p:cNvPr>
          <p:cNvSpPr/>
          <p:nvPr/>
        </p:nvSpPr>
        <p:spPr>
          <a:xfrm>
            <a:off x="2075543" y="13112197"/>
            <a:ext cx="8127999" cy="12697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You can log onto the HSCP or HSAB booking systems and add your name to our waiting lists for any courses </a:t>
            </a:r>
          </a:p>
        </p:txBody>
      </p:sp>
      <p:sp>
        <p:nvSpPr>
          <p:cNvPr id="7" name="Rectangle: Rounded Corners 6">
            <a:extLst>
              <a:ext uri="{FF2B5EF4-FFF2-40B4-BE49-F238E27FC236}">
                <a16:creationId xmlns:a16="http://schemas.microsoft.com/office/drawing/2014/main" id="{0C393345-65A4-4840-9DAE-625DCE6CC0B4}"/>
              </a:ext>
            </a:extLst>
          </p:cNvPr>
          <p:cNvSpPr/>
          <p:nvPr/>
        </p:nvSpPr>
        <p:spPr>
          <a:xfrm>
            <a:off x="2082800" y="14605159"/>
            <a:ext cx="8128000" cy="114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For bookings, please visit the HSCP </a:t>
            </a:r>
            <a:r>
              <a:rPr lang="en-GB"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endParaRPr lang="en-GB" dirty="0"/>
          </a:p>
          <a:p>
            <a:pPr algn="ctr"/>
            <a:endParaRPr lang="en-GB" dirty="0"/>
          </a:p>
        </p:txBody>
      </p:sp>
    </p:spTree>
    <p:extLst>
      <p:ext uri="{BB962C8B-B14F-4D97-AF65-F5344CB8AC3E}">
        <p14:creationId xmlns:p14="http://schemas.microsoft.com/office/powerpoint/2010/main" val="1050674663"/>
      </p:ext>
    </p:extLst>
  </p:cSld>
  <p:clrMapOvr>
    <a:masterClrMapping/>
  </p:clrMapOvr>
</p:sld>
</file>

<file path=ppt/theme/theme1.xml><?xml version="1.0" encoding="utf-8"?>
<a:theme xmlns:a="http://schemas.openxmlformats.org/drawingml/2006/main" name="L&amp;D Bullet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p;D Bulletin" id="{90147E13-BED7-408B-937C-D4118C8DF734}" vid="{BA8A86FF-70D2-49A4-A201-4AE6ED390BA8}"/>
    </a:ext>
  </a:extLst>
</a:theme>
</file>

<file path=docProps/app.xml><?xml version="1.0" encoding="utf-8"?>
<Properties xmlns="http://schemas.openxmlformats.org/officeDocument/2006/extended-properties" xmlns:vt="http://schemas.openxmlformats.org/officeDocument/2006/docPropsVTypes">
  <Template>L&amp;D Bulletin</Template>
  <TotalTime>23110</TotalTime>
  <Words>5276</Words>
  <Application>Microsoft Office PowerPoint</Application>
  <PresentationFormat>Custom</PresentationFormat>
  <Paragraphs>600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Wingdings</vt:lpstr>
      <vt:lpstr>L&amp;D Bulletin</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lpstr>HSCP/HSAB L&amp;D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L&amp;D Programme August 2020</dc:title>
  <dc:creator>Elizabeth Peters</dc:creator>
  <cp:lastModifiedBy>Elizabeth Peters</cp:lastModifiedBy>
  <cp:revision>241</cp:revision>
  <dcterms:created xsi:type="dcterms:W3CDTF">2020-05-19T08:36:46Z</dcterms:created>
  <dcterms:modified xsi:type="dcterms:W3CDTF">2021-04-21T11:06:33Z</dcterms:modified>
</cp:coreProperties>
</file>