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75" r:id="rId2"/>
    <p:sldId id="334" r:id="rId3"/>
    <p:sldId id="337" r:id="rId4"/>
    <p:sldId id="344" r:id="rId5"/>
    <p:sldId id="268" r:id="rId6"/>
    <p:sldId id="270" r:id="rId7"/>
    <p:sldId id="260" r:id="rId8"/>
    <p:sldId id="266" r:id="rId9"/>
    <p:sldId id="259" r:id="rId10"/>
    <p:sldId id="276" r:id="rId11"/>
    <p:sldId id="263" r:id="rId12"/>
    <p:sldId id="258" r:id="rId13"/>
    <p:sldId id="313" r:id="rId14"/>
    <p:sldId id="314" r:id="rId15"/>
    <p:sldId id="315" r:id="rId16"/>
    <p:sldId id="317" r:id="rId17"/>
    <p:sldId id="322" r:id="rId18"/>
    <p:sldId id="324" r:id="rId19"/>
    <p:sldId id="325" r:id="rId20"/>
    <p:sldId id="326" r:id="rId21"/>
    <p:sldId id="339" r:id="rId22"/>
    <p:sldId id="310" r:id="rId23"/>
    <p:sldId id="341" r:id="rId24"/>
    <p:sldId id="342" r:id="rId25"/>
    <p:sldId id="343" r:id="rId26"/>
    <p:sldId id="336" r:id="rId27"/>
    <p:sldId id="294" r:id="rId28"/>
    <p:sldId id="306" r:id="rId29"/>
    <p:sldId id="340" r:id="rId30"/>
    <p:sldId id="333" r:id="rId31"/>
    <p:sldId id="261" r:id="rId32"/>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6357" autoAdjust="0"/>
  </p:normalViewPr>
  <p:slideViewPr>
    <p:cSldViewPr snapToGrid="0">
      <p:cViewPr varScale="1">
        <p:scale>
          <a:sx n="45" d="100"/>
          <a:sy n="45" d="100"/>
        </p:scale>
        <p:origin x="2316"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04/05/2023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18" Type="http://schemas.openxmlformats.org/officeDocument/2006/relationships/slide" Target="slide18.xml"/><Relationship Id="rId26" Type="http://schemas.openxmlformats.org/officeDocument/2006/relationships/slide" Target="slide25.xml"/><Relationship Id="rId3" Type="http://schemas.openxmlformats.org/officeDocument/2006/relationships/slide" Target="slide2.xml"/><Relationship Id="rId21" Type="http://schemas.openxmlformats.org/officeDocument/2006/relationships/slide" Target="slide26.xml"/><Relationship Id="rId7" Type="http://schemas.openxmlformats.org/officeDocument/2006/relationships/slide" Target="slide7.xml"/><Relationship Id="rId12" Type="http://schemas.openxmlformats.org/officeDocument/2006/relationships/slide" Target="slide12.xml"/><Relationship Id="rId17" Type="http://schemas.openxmlformats.org/officeDocument/2006/relationships/slide" Target="slide17.xml"/><Relationship Id="rId25" Type="http://schemas.openxmlformats.org/officeDocument/2006/relationships/slide" Target="slide24.xml"/><Relationship Id="rId2" Type="http://schemas.openxmlformats.org/officeDocument/2006/relationships/slide" Target="slide31.xml"/><Relationship Id="rId16" Type="http://schemas.openxmlformats.org/officeDocument/2006/relationships/slide" Target="slide16.xml"/><Relationship Id="rId20" Type="http://schemas.openxmlformats.org/officeDocument/2006/relationships/slide" Target="slide20.xml"/><Relationship Id="rId29" Type="http://schemas.openxmlformats.org/officeDocument/2006/relationships/slide" Target="slide29.xml"/><Relationship Id="rId1" Type="http://schemas.openxmlformats.org/officeDocument/2006/relationships/slideLayout" Target="../slideLayouts/slideLayout6.xml"/><Relationship Id="rId6" Type="http://schemas.openxmlformats.org/officeDocument/2006/relationships/slide" Target="slide6.xml"/><Relationship Id="rId11" Type="http://schemas.openxmlformats.org/officeDocument/2006/relationships/slide" Target="slide11.xml"/><Relationship Id="rId24" Type="http://schemas.openxmlformats.org/officeDocument/2006/relationships/slide" Target="slide23.xml"/><Relationship Id="rId5" Type="http://schemas.openxmlformats.org/officeDocument/2006/relationships/slide" Target="slide5.xml"/><Relationship Id="rId15" Type="http://schemas.openxmlformats.org/officeDocument/2006/relationships/slide" Target="slide15.xml"/><Relationship Id="rId23" Type="http://schemas.openxmlformats.org/officeDocument/2006/relationships/slide" Target="slide22.xml"/><Relationship Id="rId28" Type="http://schemas.openxmlformats.org/officeDocument/2006/relationships/slide" Target="slide28.xml"/><Relationship Id="rId10" Type="http://schemas.openxmlformats.org/officeDocument/2006/relationships/slide" Target="slide10.xml"/><Relationship Id="rId19" Type="http://schemas.openxmlformats.org/officeDocument/2006/relationships/slide" Target="slide19.xml"/><Relationship Id="rId4" Type="http://schemas.openxmlformats.org/officeDocument/2006/relationships/slide" Target="slide3.xml"/><Relationship Id="rId9" Type="http://schemas.openxmlformats.org/officeDocument/2006/relationships/slide" Target="slide9.xml"/><Relationship Id="rId14" Type="http://schemas.openxmlformats.org/officeDocument/2006/relationships/slide" Target="slide14.xml"/><Relationship Id="rId22" Type="http://schemas.openxmlformats.org/officeDocument/2006/relationships/slide" Target="slide21.xml"/><Relationship Id="rId27" Type="http://schemas.openxmlformats.org/officeDocument/2006/relationships/slide" Target="slide27.xml"/><Relationship Id="rId30" Type="http://schemas.openxmlformats.org/officeDocument/2006/relationships/slide" Target="slide30.xml"/></Relationships>
</file>

<file path=ppt/slides/_rels/slide1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hscb.event-booking.org.uk/events-list"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hscb.event-booking.org.uk/events-lis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view.officeapps.live.com/op/view.aspx?src=https%3A%2F%2Fwww.hertfordshire.gov.uk%2Fmedia-library%2Fdocuments%2Fadult-social-services%2Fherts-safeguarding-adults-board%2Fhsab-information-for-professionals%2F7-minute-briefing-parental-consent.pptx&amp;wdOrigin=BROWSELINK"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www.edgetraining.org.uk/directors/aasya-f-mughal-"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May 2023</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2209799"/>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latin typeface="Arial" panose="020B0604020202020204" pitchFamily="34" charset="0"/>
                <a:cs typeface="Arial" panose="020B0604020202020204" pitchFamily="34" charset="0"/>
              </a:rPr>
              <a:t>We are starting to do a hybrid mix of training, via MS Teams and Face to Face</a:t>
            </a:r>
          </a:p>
          <a:p>
            <a:pPr algn="ctr"/>
            <a:r>
              <a:rPr lang="en-GB" sz="2400" b="1" dirty="0">
                <a:solidFill>
                  <a:schemeClr val="tx1"/>
                </a:solidFill>
                <a:latin typeface="Arial" panose="020B0604020202020204" pitchFamily="34" charset="0"/>
                <a:cs typeface="Arial" panose="020B0604020202020204" pitchFamily="34" charset="0"/>
              </a:rPr>
              <a:t>Join us for live webinars and learn about the latest safeguarding practice. </a:t>
            </a:r>
          </a:p>
          <a:p>
            <a:pPr algn="ctr"/>
            <a:r>
              <a:rPr lang="en-GB" sz="1600" b="1" dirty="0">
                <a:solidFill>
                  <a:schemeClr val="tx1"/>
                </a:solidFill>
                <a:latin typeface="Arial" panose="020B0604020202020204" pitchFamily="34" charset="0"/>
                <a:cs typeface="Arial" panose="020B0604020202020204" pitchFamily="34" charset="0"/>
                <a:hlinkClick r:id="rId2"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4068044"/>
            <a:ext cx="11384192" cy="14865608"/>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pPr algn="ctr"/>
            <a:r>
              <a:rPr lang="en-GB" sz="2400" b="1" dirty="0">
                <a:latin typeface="Arial" panose="020B0604020202020204" pitchFamily="34" charset="0"/>
                <a:cs typeface="Arial" panose="020B0604020202020204" pitchFamily="34" charset="0"/>
              </a:rPr>
              <a:t>Click on course name for further details and booking</a:t>
            </a:r>
          </a:p>
          <a:p>
            <a:r>
              <a:rPr lang="en-GB" sz="3200" b="1" dirty="0">
                <a:latin typeface="Arial" panose="020B0604020202020204" pitchFamily="34" charset="0"/>
                <a:cs typeface="Arial" panose="020B0604020202020204" pitchFamily="34" charset="0"/>
              </a:rPr>
              <a:t>Children</a:t>
            </a:r>
          </a:p>
          <a:p>
            <a:pPr marL="444500" indent="-444500">
              <a:buFont typeface="Arial" panose="020B0604020202020204" pitchFamily="34" charset="0"/>
              <a:buChar char="•"/>
            </a:pPr>
            <a:r>
              <a:rPr lang="en-GB" b="1" dirty="0">
                <a:solidFill>
                  <a:srgbClr val="00B05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LEARNING HUBS – Violence Against Women and Girls</a:t>
            </a:r>
            <a:r>
              <a:rPr lang="en-GB" b="1" dirty="0">
                <a:solidFill>
                  <a:srgbClr val="00B050"/>
                </a:solidFill>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NEW </a:t>
            </a:r>
          </a:p>
          <a:p>
            <a:pPr marL="444500" indent="-444500">
              <a:buFont typeface="Arial" panose="020B0604020202020204" pitchFamily="34" charset="0"/>
              <a:buChar char="•"/>
            </a:pPr>
            <a:r>
              <a:rPr lang="en-GB"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CONTINUUM OF NEED LAUNCH</a:t>
            </a:r>
            <a:r>
              <a:rPr lang="en-GB" b="1" dirty="0">
                <a:solidFill>
                  <a:srgbClr val="00B050"/>
                </a:solidFill>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NEW </a:t>
            </a:r>
            <a:endPar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Child Sexual Exploitation Prevention, Protection &amp; Investigation</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The Trio of Risk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Prevention Course)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How to have conversations with Adolescents about Mental Health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Contextual Safeguarding and Intersecting Risks in Adolescents </a:t>
            </a:r>
            <a:r>
              <a:rPr lang="en-GB" dirty="0">
                <a:solidFill>
                  <a:srgbClr val="FF0000"/>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Self 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Police Powers of Protection </a:t>
            </a:r>
            <a:r>
              <a:rPr lang="en-GB" dirty="0">
                <a:solidFill>
                  <a:srgbClr val="00B050"/>
                </a:solidFill>
                <a:latin typeface="Arial" panose="020B0604020202020204" pitchFamily="34" charset="0"/>
                <a:cs typeface="Arial" panose="020B0604020202020204" pitchFamily="34" charset="0"/>
              </a:rPr>
              <a:t>(Children Services and Police only) </a:t>
            </a:r>
            <a:r>
              <a:rPr lang="en-GB" dirty="0">
                <a:solidFill>
                  <a:srgbClr val="FF0000"/>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Adolescent Neglect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Lunch &amp; Learn – Multi-Agency Contextual Safeguarding (MACE) Panel </a:t>
            </a:r>
            <a:r>
              <a:rPr lang="en-GB" dirty="0">
                <a:solidFill>
                  <a:srgbClr val="00B050"/>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NEW </a:t>
            </a:r>
            <a:endParaRPr lang="en-GB" dirty="0">
              <a:solidFill>
                <a:srgbClr val="00B050"/>
              </a:solidFill>
              <a:latin typeface="Arial" panose="020B0604020202020204" pitchFamily="34" charset="0"/>
              <a:cs typeface="Arial" panose="020B0604020202020204" pitchFamily="34" charset="0"/>
            </a:endParaRPr>
          </a:p>
          <a:p>
            <a:endParaRPr lang="en-GB" sz="2000" dirty="0">
              <a:solidFill>
                <a:srgbClr val="FF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HSAB Multi-Agency Safeguarding Adults Awareness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rPr>
              <a:t>  </a:t>
            </a:r>
            <a:r>
              <a:rPr lang="en-GB" dirty="0">
                <a:solidFill>
                  <a:srgbClr val="C0000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Recorded webinars available to watch on demand</a:t>
            </a:r>
            <a:endParaRPr lang="en-GB"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C00000"/>
                </a:solidFill>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HSAB Safeguarding Forum – Safeguarding and MCA 2005</a:t>
            </a:r>
            <a:endParaRPr lang="en-GB" dirty="0">
              <a:solidFill>
                <a:srgbClr val="C0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Joint Children &amp; Adults </a:t>
            </a:r>
            <a:endParaRPr lang="en-GB"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endParaRPr lang="en-GB" sz="2000" b="1" dirty="0">
              <a:latin typeface="Arial" panose="020B0604020202020204" pitchFamily="34" charset="0"/>
              <a:cs typeface="Arial" panose="020B0604020202020204" pitchFamily="34" charset="0"/>
            </a:endParaRPr>
          </a:p>
          <a:p>
            <a:endParaRPr lang="en-GB" sz="3200" b="1" dirty="0">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b="1" dirty="0">
              <a:solidFill>
                <a:srgbClr val="FF0000"/>
              </a:solidFill>
              <a:latin typeface="Arial" panose="020B0604020202020204" pitchFamily="34"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2897108198"/>
              </p:ext>
            </p:extLst>
          </p:nvPr>
        </p:nvGraphicFramePr>
        <p:xfrm>
          <a:off x="2162628" y="1095342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July 2023 1pm</a:t>
                      </a:r>
                    </a:p>
                  </a:txBody>
                  <a:tcPr/>
                </a:tc>
                <a:tc>
                  <a:txBody>
                    <a:bodyPr/>
                    <a:lstStyle/>
                    <a:p>
                      <a:r>
                        <a:rPr lang="en-GB" dirty="0"/>
                        <a:t>Places available </a:t>
                      </a:r>
                    </a:p>
                  </a:txBody>
                  <a:tcPr/>
                </a:tc>
                <a:extLst>
                  <a:ext uri="{0D108BD9-81ED-4DB2-BD59-A6C34878D82A}">
                    <a16:rowId xmlns:a16="http://schemas.microsoft.com/office/drawing/2014/main" val="2212695268"/>
                  </a:ext>
                </a:extLst>
              </a:tr>
              <a:tr h="370840">
                <a:tc>
                  <a:txBody>
                    <a:bodyPr/>
                    <a:lstStyle/>
                    <a:p>
                      <a:r>
                        <a:rPr lang="en-GB" dirty="0"/>
                        <a:t>5 December 2023 10am</a:t>
                      </a:r>
                    </a:p>
                  </a:txBody>
                  <a:tcPr/>
                </a:tc>
                <a:tc>
                  <a:txBody>
                    <a:bodyPr/>
                    <a:lstStyle/>
                    <a:p>
                      <a:r>
                        <a:rPr lang="en-GB" dirty="0"/>
                        <a:t>Places available </a:t>
                      </a:r>
                    </a:p>
                  </a:txBody>
                  <a:tcPr/>
                </a:tc>
                <a:extLst>
                  <a:ext uri="{0D108BD9-81ED-4DB2-BD59-A6C34878D82A}">
                    <a16:rowId xmlns:a16="http://schemas.microsoft.com/office/drawing/2014/main" val="1415604709"/>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9879628"/>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3600274834"/>
              </p:ext>
            </p:extLst>
          </p:nvPr>
        </p:nvGraphicFramePr>
        <p:xfrm>
          <a:off x="2032000" y="12782625"/>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02067129"/>
                    </a:ext>
                  </a:extLst>
                </a:gridCol>
                <a:gridCol w="40640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13 June 2023 9:30am</a:t>
                      </a:r>
                    </a:p>
                  </a:txBody>
                  <a:tcPr/>
                </a:tc>
                <a:tc>
                  <a:txBody>
                    <a:bodyPr/>
                    <a:lstStyle/>
                    <a:p>
                      <a:r>
                        <a:rPr lang="en-GB" dirty="0"/>
                        <a:t>FULLY BOOKED </a:t>
                      </a:r>
                    </a:p>
                  </a:txBody>
                  <a:tcPr/>
                </a:tc>
                <a:extLst>
                  <a:ext uri="{0D108BD9-81ED-4DB2-BD59-A6C34878D82A}">
                    <a16:rowId xmlns:a16="http://schemas.microsoft.com/office/drawing/2014/main" val="1990684762"/>
                  </a:ext>
                </a:extLst>
              </a:tr>
              <a:tr h="370840">
                <a:tc>
                  <a:txBody>
                    <a:bodyPr/>
                    <a:lstStyle/>
                    <a:p>
                      <a:r>
                        <a:rPr lang="en-GB" dirty="0"/>
                        <a:t>17 October 2023 1:30pm </a:t>
                      </a:r>
                    </a:p>
                  </a:txBody>
                  <a:tcPr/>
                </a:tc>
                <a:tc>
                  <a:txBody>
                    <a:bodyPr/>
                    <a:lstStyle/>
                    <a:p>
                      <a:r>
                        <a:rPr lang="en-GB" dirty="0"/>
                        <a:t>FULLY BOOKED </a:t>
                      </a:r>
                    </a:p>
                  </a:txBody>
                  <a:tcPr/>
                </a:tc>
                <a:extLst>
                  <a:ext uri="{0D108BD9-81ED-4DB2-BD59-A6C34878D82A}">
                    <a16:rowId xmlns:a16="http://schemas.microsoft.com/office/drawing/2014/main" val="97076563"/>
                  </a:ext>
                </a:extLst>
              </a:tr>
              <a:tr h="370840">
                <a:tc>
                  <a:txBody>
                    <a:bodyPr/>
                    <a:lstStyle/>
                    <a:p>
                      <a:r>
                        <a:rPr lang="en-GB" dirty="0"/>
                        <a:t>9 February 2024 9:30am</a:t>
                      </a:r>
                    </a:p>
                  </a:txBody>
                  <a:tcPr/>
                </a:tc>
                <a:tc>
                  <a:txBody>
                    <a:bodyPr/>
                    <a:lstStyle/>
                    <a:p>
                      <a:r>
                        <a:rPr lang="en-GB" dirty="0"/>
                        <a:t>Places available </a:t>
                      </a:r>
                    </a:p>
                  </a:txBody>
                  <a:tcPr/>
                </a:tc>
                <a:extLst>
                  <a:ext uri="{0D108BD9-81ED-4DB2-BD59-A6C34878D82A}">
                    <a16:rowId xmlns:a16="http://schemas.microsoft.com/office/drawing/2014/main" val="3676825068"/>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09452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Two 3hr sessions available; one starting at 9:30am and the second starting at 13:30pm,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Practitioners from all agencies working with Families and Young People</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122168176"/>
              </p:ext>
            </p:extLst>
          </p:nvPr>
        </p:nvGraphicFramePr>
        <p:xfrm>
          <a:off x="1974850" y="11169068"/>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27 June 2023 9:30am</a:t>
                      </a:r>
                    </a:p>
                  </a:txBody>
                  <a:tcPr/>
                </a:tc>
                <a:tc>
                  <a:txBody>
                    <a:bodyPr/>
                    <a:lstStyle/>
                    <a:p>
                      <a:r>
                        <a:rPr lang="en-GB" dirty="0"/>
                        <a:t>FULLY BOOKED </a:t>
                      </a:r>
                    </a:p>
                  </a:txBody>
                  <a:tcPr/>
                </a:tc>
                <a:extLst>
                  <a:ext uri="{0D108BD9-81ED-4DB2-BD59-A6C34878D82A}">
                    <a16:rowId xmlns:a16="http://schemas.microsoft.com/office/drawing/2014/main" val="368874303"/>
                  </a:ext>
                </a:extLst>
              </a:tr>
              <a:tr h="370840">
                <a:tc>
                  <a:txBody>
                    <a:bodyPr/>
                    <a:lstStyle/>
                    <a:p>
                      <a:r>
                        <a:rPr lang="en-GB" dirty="0"/>
                        <a:t>27 June 2023 1:30pm </a:t>
                      </a:r>
                    </a:p>
                  </a:txBody>
                  <a:tcPr/>
                </a:tc>
                <a:tc>
                  <a:txBody>
                    <a:bodyPr/>
                    <a:lstStyle/>
                    <a:p>
                      <a:r>
                        <a:rPr lang="en-GB" dirty="0"/>
                        <a:t>Places available </a:t>
                      </a:r>
                    </a:p>
                  </a:txBody>
                  <a:tcPr/>
                </a:tc>
                <a:extLst>
                  <a:ext uri="{0D108BD9-81ED-4DB2-BD59-A6C34878D82A}">
                    <a16:rowId xmlns:a16="http://schemas.microsoft.com/office/drawing/2014/main" val="1118959969"/>
                  </a:ext>
                </a:extLst>
              </a:tr>
              <a:tr h="370840">
                <a:tc>
                  <a:txBody>
                    <a:bodyPr/>
                    <a:lstStyle/>
                    <a:p>
                      <a:r>
                        <a:rPr lang="en-GB" dirty="0"/>
                        <a:t>11 Oct 2023 9:30am </a:t>
                      </a:r>
                    </a:p>
                  </a:txBody>
                  <a:tcPr/>
                </a:tc>
                <a:tc>
                  <a:txBody>
                    <a:bodyPr/>
                    <a:lstStyle/>
                    <a:p>
                      <a:r>
                        <a:rPr lang="en-GB" dirty="0"/>
                        <a:t>Places available </a:t>
                      </a:r>
                    </a:p>
                  </a:txBody>
                  <a:tcPr/>
                </a:tc>
                <a:extLst>
                  <a:ext uri="{0D108BD9-81ED-4DB2-BD59-A6C34878D82A}">
                    <a16:rowId xmlns:a16="http://schemas.microsoft.com/office/drawing/2014/main" val="2832848750"/>
                  </a:ext>
                </a:extLst>
              </a:tr>
              <a:tr h="370840">
                <a:tc>
                  <a:txBody>
                    <a:bodyPr/>
                    <a:lstStyle/>
                    <a:p>
                      <a:r>
                        <a:rPr lang="en-GB" dirty="0"/>
                        <a:t>11 Oct 2023 1:30pm</a:t>
                      </a:r>
                    </a:p>
                  </a:txBody>
                  <a:tcPr/>
                </a:tc>
                <a:tc>
                  <a:txBody>
                    <a:bodyPr/>
                    <a:lstStyle/>
                    <a:p>
                      <a:r>
                        <a:rPr lang="en-GB" dirty="0"/>
                        <a:t>Places available </a:t>
                      </a:r>
                    </a:p>
                  </a:txBody>
                  <a:tcPr/>
                </a:tc>
                <a:extLst>
                  <a:ext uri="{0D108BD9-81ED-4DB2-BD59-A6C34878D82A}">
                    <a16:rowId xmlns:a16="http://schemas.microsoft.com/office/drawing/2014/main" val="124607091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64313409"/>
              </p:ext>
            </p:extLst>
          </p:nvPr>
        </p:nvGraphicFramePr>
        <p:xfrm>
          <a:off x="2057400" y="1091905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7 June 2023 10am to 11:30am</a:t>
                      </a:r>
                    </a:p>
                  </a:txBody>
                  <a:tcPr/>
                </a:tc>
                <a:tc>
                  <a:txBody>
                    <a:bodyPr/>
                    <a:lstStyle/>
                    <a:p>
                      <a:r>
                        <a:rPr lang="en-GB" dirty="0"/>
                        <a:t>Places available</a:t>
                      </a:r>
                    </a:p>
                  </a:txBody>
                  <a:tcPr/>
                </a:tc>
                <a:extLst>
                  <a:ext uri="{0D108BD9-81ED-4DB2-BD59-A6C34878D82A}">
                    <a16:rowId xmlns:a16="http://schemas.microsoft.com/office/drawing/2014/main" val="1965450041"/>
                  </a:ext>
                </a:extLst>
              </a:tr>
              <a:tr h="370840">
                <a:tc>
                  <a:txBody>
                    <a:bodyPr/>
                    <a:lstStyle/>
                    <a:p>
                      <a:r>
                        <a:rPr lang="en-GB" dirty="0"/>
                        <a:t>7 Dec 2023 1:30pm to 3pm</a:t>
                      </a:r>
                    </a:p>
                  </a:txBody>
                  <a:tcPr/>
                </a:tc>
                <a:tc>
                  <a:txBody>
                    <a:bodyPr/>
                    <a:lstStyle/>
                    <a:p>
                      <a:r>
                        <a:rPr lang="en-GB" dirty="0"/>
                        <a:t>Places available </a:t>
                      </a:r>
                    </a:p>
                  </a:txBody>
                  <a:tcPr/>
                </a:tc>
                <a:extLst>
                  <a:ext uri="{0D108BD9-81ED-4DB2-BD59-A6C34878D82A}">
                    <a16:rowId xmlns:a16="http://schemas.microsoft.com/office/drawing/2014/main" val="1452614826"/>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693399919"/>
              </p:ext>
            </p:extLst>
          </p:nvPr>
        </p:nvGraphicFramePr>
        <p:xfrm>
          <a:off x="2032000" y="113802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Oct 2023 10am to 2:30pm</a:t>
                      </a:r>
                    </a:p>
                  </a:txBody>
                  <a:tcPr/>
                </a:tc>
                <a:tc>
                  <a:txBody>
                    <a:bodyPr/>
                    <a:lstStyle/>
                    <a:p>
                      <a:r>
                        <a:rPr lang="en-GB" dirty="0"/>
                        <a:t>Places available </a:t>
                      </a:r>
                    </a:p>
                  </a:txBody>
                  <a:tcPr/>
                </a:tc>
                <a:extLst>
                  <a:ext uri="{0D108BD9-81ED-4DB2-BD59-A6C34878D82A}">
                    <a16:rowId xmlns:a16="http://schemas.microsoft.com/office/drawing/2014/main" val="882406929"/>
                  </a:ext>
                </a:extLst>
              </a:tr>
              <a:tr h="370840">
                <a:tc>
                  <a:txBody>
                    <a:bodyPr/>
                    <a:lstStyle/>
                    <a:p>
                      <a:r>
                        <a:rPr lang="en-GB" dirty="0"/>
                        <a:t>23 Jan 2024 10am to 2:30pm</a:t>
                      </a:r>
                    </a:p>
                  </a:txBody>
                  <a:tcPr/>
                </a:tc>
                <a:tc>
                  <a:txBody>
                    <a:bodyPr/>
                    <a:lstStyle/>
                    <a:p>
                      <a:r>
                        <a:rPr lang="en-GB" dirty="0"/>
                        <a:t>Places available </a:t>
                      </a:r>
                    </a:p>
                  </a:txBody>
                  <a:tcPr/>
                </a:tc>
                <a:extLst>
                  <a:ext uri="{0D108BD9-81ED-4DB2-BD59-A6C34878D82A}">
                    <a16:rowId xmlns:a16="http://schemas.microsoft.com/office/drawing/2014/main" val="191518227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2960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9941183"/>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How to have conversations with Adolescents about Mental Health</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a:t>
            </a:r>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In this workshop we discuss mental health stigma, how adolescence is perceived and how to navigate interpersonal interactions in a way that promotes emotional wellbeing. This will be done in the context of the types of changes adolescents experience socially, psychologically and biologically. Content centred on how to improve resilience and communication will explore the benefits of talking openly, developing a support network, managing expectations and what to do if a conversation around mental health has not gone as planned. Attendees will receive a signposting guide of organisations to contact if they are ever in need of external support.</a:t>
            </a:r>
          </a:p>
          <a:p>
            <a:r>
              <a:rPr lang="en-GB" sz="2400" dirty="0">
                <a:latin typeface="Arial" panose="020B0604020202020204" pitchFamily="34" charset="0"/>
                <a:cs typeface="Arial" panose="020B0604020202020204" pitchFamily="34" charset="0"/>
              </a:rPr>
              <a:t> </a:t>
            </a:r>
          </a:p>
          <a:p>
            <a:r>
              <a:rPr lang="en-GB" sz="2400" b="1" dirty="0">
                <a:latin typeface="Arial" panose="020B0604020202020204" pitchFamily="34" charset="0"/>
                <a:cs typeface="Arial" panose="020B0604020202020204" pitchFamily="34" charset="0"/>
              </a:rPr>
              <a:t>Learning Outcomes: </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Have an increased global understanding of the adolescent experience and a broader understanding of mental health</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Feel more confident holding and/or instigating a conversation around mental health and wellbeing</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An understanding of how to foster resilience in young people</a:t>
            </a:r>
          </a:p>
          <a:p>
            <a:r>
              <a:rPr lang="en-GB" sz="2400" dirty="0">
                <a:solidFill>
                  <a:srgbClr val="2A2A2A"/>
                </a:solidFill>
                <a:effectLst/>
                <a:latin typeface="Arial" panose="020B0604020202020204" pitchFamily="34" charset="0"/>
                <a:cs typeface="Arial" panose="020B0604020202020204" pitchFamily="34" charset="0"/>
              </a:rPr>
              <a:t>.</a:t>
            </a:r>
          </a:p>
          <a:p>
            <a:endParaRPr lang="en-GB" sz="2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2063414"/>
              </p:ext>
            </p:extLst>
          </p:nvPr>
        </p:nvGraphicFramePr>
        <p:xfrm>
          <a:off x="2032000" y="12290154"/>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June 2023 10am to 11:30am</a:t>
                      </a:r>
                    </a:p>
                  </a:txBody>
                  <a:tcPr/>
                </a:tc>
                <a:tc>
                  <a:txBody>
                    <a:bodyPr/>
                    <a:lstStyle/>
                    <a:p>
                      <a:r>
                        <a:rPr lang="en-GB" dirty="0"/>
                        <a:t>Places available </a:t>
                      </a:r>
                    </a:p>
                  </a:txBody>
                  <a:tcPr/>
                </a:tc>
                <a:extLst>
                  <a:ext uri="{0D108BD9-81ED-4DB2-BD59-A6C34878D82A}">
                    <a16:rowId xmlns:a16="http://schemas.microsoft.com/office/drawing/2014/main" val="1472972310"/>
                  </a:ext>
                </a:extLst>
              </a:tr>
              <a:tr h="370840">
                <a:tc>
                  <a:txBody>
                    <a:bodyPr/>
                    <a:lstStyle/>
                    <a:p>
                      <a:r>
                        <a:rPr lang="en-GB" dirty="0"/>
                        <a:t>14 Nov 2023 1:30pm to 3pm</a:t>
                      </a:r>
                    </a:p>
                  </a:txBody>
                  <a:tcPr/>
                </a:tc>
                <a:tc>
                  <a:txBody>
                    <a:bodyPr/>
                    <a:lstStyle/>
                    <a:p>
                      <a:r>
                        <a:rPr lang="en-GB" dirty="0"/>
                        <a:t>Places available </a:t>
                      </a:r>
                    </a:p>
                  </a:txBody>
                  <a:tcPr/>
                </a:tc>
                <a:extLst>
                  <a:ext uri="{0D108BD9-81ED-4DB2-BD59-A6C34878D82A}">
                    <a16:rowId xmlns:a16="http://schemas.microsoft.com/office/drawing/2014/main" val="2065868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6631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436712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7602081"/>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206544832"/>
              </p:ext>
            </p:extLst>
          </p:nvPr>
        </p:nvGraphicFramePr>
        <p:xfrm>
          <a:off x="2120900" y="1057008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June 2023 </a:t>
                      </a:r>
                    </a:p>
                  </a:txBody>
                  <a:tcPr/>
                </a:tc>
                <a:tc>
                  <a:txBody>
                    <a:bodyPr/>
                    <a:lstStyle/>
                    <a:p>
                      <a:r>
                        <a:rPr lang="en-GB" dirty="0"/>
                        <a:t>FULLY BOOKED </a:t>
                      </a:r>
                    </a:p>
                  </a:txBody>
                  <a:tcPr/>
                </a:tc>
                <a:extLst>
                  <a:ext uri="{0D108BD9-81ED-4DB2-BD59-A6C34878D82A}">
                    <a16:rowId xmlns:a16="http://schemas.microsoft.com/office/drawing/2014/main" val="2219186028"/>
                  </a:ext>
                </a:extLst>
              </a:tr>
              <a:tr h="370840">
                <a:tc>
                  <a:txBody>
                    <a:bodyPr/>
                    <a:lstStyle/>
                    <a:p>
                      <a:r>
                        <a:rPr lang="en-GB" dirty="0"/>
                        <a:t>15 September 2023</a:t>
                      </a:r>
                    </a:p>
                  </a:txBody>
                  <a:tcPr/>
                </a:tc>
                <a:tc>
                  <a:txBody>
                    <a:bodyPr/>
                    <a:lstStyle/>
                    <a:p>
                      <a:r>
                        <a:rPr lang="en-GB" dirty="0"/>
                        <a:t>FULLY BOOKED </a:t>
                      </a:r>
                    </a:p>
                  </a:txBody>
                  <a:tcPr/>
                </a:tc>
                <a:extLst>
                  <a:ext uri="{0D108BD9-81ED-4DB2-BD59-A6C34878D82A}">
                    <a16:rowId xmlns:a16="http://schemas.microsoft.com/office/drawing/2014/main" val="2399318794"/>
                  </a:ext>
                </a:extLst>
              </a:tr>
              <a:tr h="370840">
                <a:tc>
                  <a:txBody>
                    <a:bodyPr/>
                    <a:lstStyle/>
                    <a:p>
                      <a:r>
                        <a:rPr lang="en-GB" dirty="0"/>
                        <a:t>25 Jan 2024</a:t>
                      </a:r>
                    </a:p>
                  </a:txBody>
                  <a:tcPr/>
                </a:tc>
                <a:tc>
                  <a:txBody>
                    <a:bodyPr/>
                    <a:lstStyle/>
                    <a:p>
                      <a:r>
                        <a:rPr lang="en-GB" dirty="0"/>
                        <a:t>Places available </a:t>
                      </a:r>
                    </a:p>
                  </a:txBody>
                  <a:tcPr/>
                </a:tc>
                <a:extLst>
                  <a:ext uri="{0D108BD9-81ED-4DB2-BD59-A6C34878D82A}">
                    <a16:rowId xmlns:a16="http://schemas.microsoft.com/office/drawing/2014/main" val="165383300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2834283"/>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Contextual Safeguarding and Intersecting Risks in Adolescents </a:t>
            </a:r>
          </a:p>
          <a:p>
            <a:endParaRPr lang="en-GB" sz="16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Francis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r>
              <a:rPr lang="en-GB" sz="2800" b="1" dirty="0">
                <a:solidFill>
                  <a:srgbClr val="2A2A2A"/>
                </a:solidFill>
                <a:latin typeface="Arial" panose="020B0604020202020204" pitchFamily="34" charset="0"/>
                <a:cs typeface="Arial" panose="020B0604020202020204" pitchFamily="34" charset="0"/>
              </a:rPr>
              <a:t>VIA MS TEAMS</a:t>
            </a: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r>
              <a:rPr lang="en-GB" sz="2800" b="1" dirty="0">
                <a:solidFill>
                  <a:srgbClr val="FF0000"/>
                </a:solidFill>
                <a:latin typeface="Arial" panose="020B0604020202020204" pitchFamily="34" charset="0"/>
                <a:cs typeface="Arial" panose="020B0604020202020204" pitchFamily="34" charset="0"/>
              </a:rPr>
              <a:t>IN PERSON- HERTS DEVELOPMENT CENTRE. STEVENAGE</a:t>
            </a: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algn="ctr"/>
            <a:r>
              <a:rPr lang="en-GB" sz="2800" b="1" dirty="0">
                <a:solidFill>
                  <a:srgbClr val="FF0000"/>
                </a:solidFill>
                <a:latin typeface="Arial" panose="020B0604020202020204" pitchFamily="34" charset="0"/>
                <a:cs typeface="Arial" panose="020B0604020202020204" pitchFamily="34" charset="0"/>
              </a:rPr>
              <a:t>IN PERSON – THE FORUM HEMEL HEMPSTEAD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3075969019"/>
              </p:ext>
            </p:extLst>
          </p:nvPr>
        </p:nvGraphicFramePr>
        <p:xfrm>
          <a:off x="2120900" y="9744945"/>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 October 2023 </a:t>
                      </a:r>
                    </a:p>
                  </a:txBody>
                  <a:tcPr/>
                </a:tc>
                <a:tc>
                  <a:txBody>
                    <a:bodyPr/>
                    <a:lstStyle/>
                    <a:p>
                      <a:r>
                        <a:rPr lang="en-GB" dirty="0"/>
                        <a:t>FULLY BOOKED </a:t>
                      </a:r>
                    </a:p>
                  </a:txBody>
                  <a:tcPr/>
                </a:tc>
                <a:extLst>
                  <a:ext uri="{0D108BD9-81ED-4DB2-BD59-A6C34878D82A}">
                    <a16:rowId xmlns:a16="http://schemas.microsoft.com/office/drawing/2014/main" val="2219186028"/>
                  </a:ext>
                </a:extLst>
              </a:tr>
              <a:tr h="370840">
                <a:tc>
                  <a:txBody>
                    <a:bodyPr/>
                    <a:lstStyle/>
                    <a:p>
                      <a:r>
                        <a:rPr lang="en-GB" dirty="0"/>
                        <a:t>16 January 2024</a:t>
                      </a:r>
                    </a:p>
                  </a:txBody>
                  <a:tcPr/>
                </a:tc>
                <a:tc>
                  <a:txBody>
                    <a:bodyPr/>
                    <a:lstStyle/>
                    <a:p>
                      <a:r>
                        <a:rPr lang="en-GB" dirty="0"/>
                        <a:t>FULLY BOOKED </a:t>
                      </a:r>
                    </a:p>
                  </a:txBody>
                  <a:tcPr/>
                </a:tc>
                <a:extLst>
                  <a:ext uri="{0D108BD9-81ED-4DB2-BD59-A6C34878D82A}">
                    <a16:rowId xmlns:a16="http://schemas.microsoft.com/office/drawing/2014/main" val="2399318794"/>
                  </a:ext>
                </a:extLst>
              </a:tr>
              <a:tr h="370840">
                <a:tc>
                  <a:txBody>
                    <a:bodyPr/>
                    <a:lstStyle/>
                    <a:p>
                      <a:r>
                        <a:rPr lang="en-GB" dirty="0"/>
                        <a:t>21 March 2024</a:t>
                      </a:r>
                    </a:p>
                  </a:txBody>
                  <a:tcPr/>
                </a:tc>
                <a:tc>
                  <a:txBody>
                    <a:bodyPr/>
                    <a:lstStyle/>
                    <a:p>
                      <a:r>
                        <a:rPr lang="en-GB" dirty="0"/>
                        <a:t>Places available </a:t>
                      </a:r>
                    </a:p>
                  </a:txBody>
                  <a:tcPr/>
                </a:tc>
                <a:extLst>
                  <a:ext uri="{0D108BD9-81ED-4DB2-BD59-A6C34878D82A}">
                    <a16:rowId xmlns:a16="http://schemas.microsoft.com/office/drawing/2014/main" val="1297233667"/>
                  </a:ext>
                </a:extLst>
              </a:tr>
            </a:tbl>
          </a:graphicData>
        </a:graphic>
      </p:graphicFrame>
      <p:graphicFrame>
        <p:nvGraphicFramePr>
          <p:cNvPr id="4" name="Table 18">
            <a:extLst>
              <a:ext uri="{FF2B5EF4-FFF2-40B4-BE49-F238E27FC236}">
                <a16:creationId xmlns:a16="http://schemas.microsoft.com/office/drawing/2014/main" id="{049A1A55-149E-8D85-270A-DE387FDFF064}"/>
              </a:ext>
            </a:extLst>
          </p:cNvPr>
          <p:cNvGraphicFramePr>
            <a:graphicFrameLocks noGrp="1"/>
          </p:cNvGraphicFramePr>
          <p:nvPr>
            <p:extLst>
              <p:ext uri="{D42A27DB-BD31-4B8C-83A1-F6EECF244321}">
                <p14:modId xmlns:p14="http://schemas.microsoft.com/office/powerpoint/2010/main" val="797987616"/>
              </p:ext>
            </p:extLst>
          </p:nvPr>
        </p:nvGraphicFramePr>
        <p:xfrm>
          <a:off x="2120900" y="12350330"/>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38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168651">
                <a:tc>
                  <a:txBody>
                    <a:bodyPr/>
                    <a:lstStyle/>
                    <a:p>
                      <a:r>
                        <a:rPr lang="en-GB" dirty="0"/>
                        <a:t>5 July 2023</a:t>
                      </a:r>
                    </a:p>
                  </a:txBody>
                  <a:tcPr/>
                </a:tc>
                <a:tc>
                  <a:txBody>
                    <a:bodyPr/>
                    <a:lstStyle/>
                    <a:p>
                      <a:r>
                        <a:rPr lang="en-GB" dirty="0"/>
                        <a:t>FULLY BOOKED </a:t>
                      </a:r>
                    </a:p>
                  </a:txBody>
                  <a:tcPr/>
                </a:tc>
                <a:extLst>
                  <a:ext uri="{0D108BD9-81ED-4DB2-BD59-A6C34878D82A}">
                    <a16:rowId xmlns:a16="http://schemas.microsoft.com/office/drawing/2014/main" val="72114065"/>
                  </a:ext>
                </a:extLst>
              </a:tr>
            </a:tbl>
          </a:graphicData>
        </a:graphic>
      </p:graphicFrame>
      <p:graphicFrame>
        <p:nvGraphicFramePr>
          <p:cNvPr id="8" name="Table 18">
            <a:extLst>
              <a:ext uri="{FF2B5EF4-FFF2-40B4-BE49-F238E27FC236}">
                <a16:creationId xmlns:a16="http://schemas.microsoft.com/office/drawing/2014/main" id="{BA2C0652-A922-D045-8AD2-8A176A421C68}"/>
              </a:ext>
            </a:extLst>
          </p:cNvPr>
          <p:cNvGraphicFramePr>
            <a:graphicFrameLocks noGrp="1"/>
          </p:cNvGraphicFramePr>
          <p:nvPr>
            <p:extLst>
              <p:ext uri="{D42A27DB-BD31-4B8C-83A1-F6EECF244321}">
                <p14:modId xmlns:p14="http://schemas.microsoft.com/office/powerpoint/2010/main" val="946383534"/>
              </p:ext>
            </p:extLst>
          </p:nvPr>
        </p:nvGraphicFramePr>
        <p:xfrm>
          <a:off x="2120900" y="14459691"/>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38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168651">
                <a:tc>
                  <a:txBody>
                    <a:bodyPr/>
                    <a:lstStyle/>
                    <a:p>
                      <a:r>
                        <a:rPr lang="en-GB" dirty="0"/>
                        <a:t>21 March 2024</a:t>
                      </a:r>
                    </a:p>
                  </a:txBody>
                  <a:tcPr/>
                </a:tc>
                <a:tc>
                  <a:txBody>
                    <a:bodyPr/>
                    <a:lstStyle/>
                    <a:p>
                      <a:r>
                        <a:rPr lang="en-GB" dirty="0"/>
                        <a:t>Places available </a:t>
                      </a:r>
                    </a:p>
                  </a:txBody>
                  <a:tcPr/>
                </a:tc>
                <a:extLst>
                  <a:ext uri="{0D108BD9-81ED-4DB2-BD59-A6C34878D82A}">
                    <a16:rowId xmlns:a16="http://schemas.microsoft.com/office/drawing/2014/main" val="72114065"/>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064608568"/>
              </p:ext>
            </p:extLst>
          </p:nvPr>
        </p:nvGraphicFramePr>
        <p:xfrm>
          <a:off x="1737093" y="11799559"/>
          <a:ext cx="8717814" cy="13716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Sept 2023 9:30 to 11:30am</a:t>
                      </a:r>
                    </a:p>
                  </a:txBody>
                  <a:tcPr/>
                </a:tc>
                <a:tc>
                  <a:txBody>
                    <a:bodyPr/>
                    <a:lstStyle/>
                    <a:p>
                      <a:r>
                        <a:rPr lang="en-GB" dirty="0"/>
                        <a:t>Places available </a:t>
                      </a:r>
                    </a:p>
                  </a:txBody>
                  <a:tcPr/>
                </a:tc>
                <a:extLst>
                  <a:ext uri="{0D108BD9-81ED-4DB2-BD59-A6C34878D82A}">
                    <a16:rowId xmlns:a16="http://schemas.microsoft.com/office/drawing/2014/main" val="1070158841"/>
                  </a:ext>
                </a:extLst>
              </a:tr>
              <a:tr h="370840">
                <a:tc>
                  <a:txBody>
                    <a:bodyPr/>
                    <a:lstStyle/>
                    <a:p>
                      <a:r>
                        <a:rPr lang="en-GB" dirty="0"/>
                        <a:t>26 February 2024 1:30 to 3:30pm</a:t>
                      </a:r>
                    </a:p>
                  </a:txBody>
                  <a:tcPr/>
                </a:tc>
                <a:tc>
                  <a:txBody>
                    <a:bodyPr/>
                    <a:lstStyle/>
                    <a:p>
                      <a:r>
                        <a:rPr lang="en-GB" dirty="0"/>
                        <a:t>Places available </a:t>
                      </a:r>
                    </a:p>
                  </a:txBody>
                  <a:tcPr/>
                </a:tc>
                <a:extLst>
                  <a:ext uri="{0D108BD9-81ED-4DB2-BD59-A6C34878D82A}">
                    <a16:rowId xmlns:a16="http://schemas.microsoft.com/office/drawing/2014/main" val="339175428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37802161"/>
              </p:ext>
            </p:extLst>
          </p:nvPr>
        </p:nvGraphicFramePr>
        <p:xfrm>
          <a:off x="2120900" y="1179955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October 2023 9:30am</a:t>
                      </a:r>
                    </a:p>
                  </a:txBody>
                  <a:tcPr/>
                </a:tc>
                <a:tc>
                  <a:txBody>
                    <a:bodyPr/>
                    <a:lstStyle/>
                    <a:p>
                      <a:r>
                        <a:rPr lang="en-GB" dirty="0"/>
                        <a:t>Places available </a:t>
                      </a:r>
                    </a:p>
                  </a:txBody>
                  <a:tcPr/>
                </a:tc>
                <a:extLst>
                  <a:ext uri="{0D108BD9-81ED-4DB2-BD59-A6C34878D82A}">
                    <a16:rowId xmlns:a16="http://schemas.microsoft.com/office/drawing/2014/main" val="1510551633"/>
                  </a:ext>
                </a:extLst>
              </a:tr>
              <a:tr h="370840">
                <a:tc>
                  <a:txBody>
                    <a:bodyPr/>
                    <a:lstStyle/>
                    <a:p>
                      <a:r>
                        <a:rPr lang="en-GB" dirty="0"/>
                        <a:t>18 January 2024 9:30am</a:t>
                      </a:r>
                    </a:p>
                  </a:txBody>
                  <a:tcPr/>
                </a:tc>
                <a:tc>
                  <a:txBody>
                    <a:bodyPr/>
                    <a:lstStyle/>
                    <a:p>
                      <a:r>
                        <a:rPr lang="en-GB" dirty="0"/>
                        <a:t>Places available </a:t>
                      </a:r>
                    </a:p>
                  </a:txBody>
                  <a:tcPr/>
                </a:tc>
                <a:extLst>
                  <a:ext uri="{0D108BD9-81ED-4DB2-BD59-A6C34878D82A}">
                    <a16:rowId xmlns:a16="http://schemas.microsoft.com/office/drawing/2014/main" val="153776413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22300" y="2854369"/>
            <a:ext cx="10947400" cy="634019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LEARNING HUBS </a:t>
            </a:r>
          </a:p>
          <a:p>
            <a:r>
              <a:rPr lang="en-GB" sz="2400" b="1" dirty="0">
                <a:latin typeface="Arial" panose="020B0604020202020204" pitchFamily="34" charset="0"/>
                <a:cs typeface="Arial" panose="020B0604020202020204" pitchFamily="34" charset="0"/>
              </a:rPr>
              <a:t>VIOLENCE AGAINST WOMEN &amp; GIRLS (VAWG)</a:t>
            </a:r>
          </a:p>
          <a:p>
            <a:endParaRPr lang="en-GB" sz="1600" b="1" dirty="0">
              <a:solidFill>
                <a:srgbClr val="C00000"/>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Audience: All Professionals working with adults, children, young people and families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Facilitators: Beacon and HCC Strategic Partnership Team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Sessions will include: </a:t>
            </a:r>
          </a:p>
          <a:p>
            <a:endParaRPr lang="en-GB"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Overview of Beacon, including remit, referrals pathway, support provided</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Harmful Sexual Behaviours: delivered by a Children’s ISVA, covering language, technology, school culture, case study,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Harmful Sexual Behaviours: delivered by an Adult Sexual Violence Specialists, covering misogyny, how we contribute to rap culture, systemic issues, case study,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Lived experience talk from a sexual violence survivor</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How best to support survivors and how we can keep women and girls safe e.g., safety planning, specialist organisations, managing disclosures,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Hertfordshire’s approach to VAWG </a:t>
            </a:r>
          </a:p>
          <a:p>
            <a:endParaRPr lang="en-GB" sz="1400"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F9250367-041D-5651-6626-4DAF538C0EEB}"/>
              </a:ext>
            </a:extLst>
          </p:cNvPr>
          <p:cNvGraphicFramePr>
            <a:graphicFrameLocks noGrp="1"/>
          </p:cNvGraphicFramePr>
          <p:nvPr>
            <p:extLst>
              <p:ext uri="{D42A27DB-BD31-4B8C-83A1-F6EECF244321}">
                <p14:modId xmlns:p14="http://schemas.microsoft.com/office/powerpoint/2010/main" val="1599245624"/>
              </p:ext>
            </p:extLst>
          </p:nvPr>
        </p:nvGraphicFramePr>
        <p:xfrm>
          <a:off x="857250" y="10098446"/>
          <a:ext cx="10477500" cy="3108960"/>
        </p:xfrm>
        <a:graphic>
          <a:graphicData uri="http://schemas.openxmlformats.org/drawingml/2006/table">
            <a:tbl>
              <a:tblPr firstRow="1" bandRow="1">
                <a:tableStyleId>{5C22544A-7EE6-4342-B048-85BDC9FD1C3A}</a:tableStyleId>
              </a:tblPr>
              <a:tblGrid>
                <a:gridCol w="6743700">
                  <a:extLst>
                    <a:ext uri="{9D8B030D-6E8A-4147-A177-3AD203B41FA5}">
                      <a16:colId xmlns:a16="http://schemas.microsoft.com/office/drawing/2014/main" val="2062508448"/>
                    </a:ext>
                  </a:extLst>
                </a:gridCol>
                <a:gridCol w="37338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June 2023 2pm – online </a:t>
                      </a:r>
                    </a:p>
                  </a:txBody>
                  <a:tcPr/>
                </a:tc>
                <a:tc>
                  <a:txBody>
                    <a:bodyPr/>
                    <a:lstStyle/>
                    <a:p>
                      <a:r>
                        <a:rPr lang="en-GB" dirty="0"/>
                        <a:t>Places available </a:t>
                      </a:r>
                    </a:p>
                  </a:txBody>
                  <a:tcPr/>
                </a:tc>
                <a:extLst>
                  <a:ext uri="{0D108BD9-81ED-4DB2-BD59-A6C34878D82A}">
                    <a16:rowId xmlns:a16="http://schemas.microsoft.com/office/drawing/2014/main" val="3403557745"/>
                  </a:ext>
                </a:extLst>
              </a:tr>
              <a:tr h="370840">
                <a:tc>
                  <a:txBody>
                    <a:bodyPr/>
                    <a:lstStyle/>
                    <a:p>
                      <a:r>
                        <a:rPr lang="en-GB" dirty="0"/>
                        <a:t>7 June 2023 2pm – </a:t>
                      </a:r>
                      <a:r>
                        <a:rPr lang="en-GB" dirty="0">
                          <a:solidFill>
                            <a:srgbClr val="FF0000"/>
                          </a:solidFill>
                        </a:rPr>
                        <a:t>Herts Development Centre, Stevenage</a:t>
                      </a:r>
                    </a:p>
                  </a:txBody>
                  <a:tcPr/>
                </a:tc>
                <a:tc>
                  <a:txBody>
                    <a:bodyPr/>
                    <a:lstStyle/>
                    <a:p>
                      <a:r>
                        <a:rPr lang="en-GB" dirty="0"/>
                        <a:t>Places available </a:t>
                      </a:r>
                    </a:p>
                  </a:txBody>
                  <a:tcPr/>
                </a:tc>
                <a:extLst>
                  <a:ext uri="{0D108BD9-81ED-4DB2-BD59-A6C34878D82A}">
                    <a16:rowId xmlns:a16="http://schemas.microsoft.com/office/drawing/2014/main" val="4204472438"/>
                  </a:ext>
                </a:extLst>
              </a:tr>
              <a:tr h="370840">
                <a:tc>
                  <a:txBody>
                    <a:bodyPr/>
                    <a:lstStyle/>
                    <a:p>
                      <a:r>
                        <a:rPr lang="en-GB" dirty="0">
                          <a:solidFill>
                            <a:schemeClr val="tx1"/>
                          </a:solidFill>
                        </a:rPr>
                        <a:t>12 June 2023 10am – online</a:t>
                      </a:r>
                    </a:p>
                  </a:txBody>
                  <a:tcPr/>
                </a:tc>
                <a:tc>
                  <a:txBody>
                    <a:bodyPr/>
                    <a:lstStyle/>
                    <a:p>
                      <a:r>
                        <a:rPr lang="en-GB" dirty="0"/>
                        <a:t>Places available </a:t>
                      </a:r>
                    </a:p>
                  </a:txBody>
                  <a:tcPr/>
                </a:tc>
                <a:extLst>
                  <a:ext uri="{0D108BD9-81ED-4DB2-BD59-A6C34878D82A}">
                    <a16:rowId xmlns:a16="http://schemas.microsoft.com/office/drawing/2014/main" val="1778982477"/>
                  </a:ext>
                </a:extLst>
              </a:tr>
              <a:tr h="370840">
                <a:tc>
                  <a:txBody>
                    <a:bodyPr/>
                    <a:lstStyle/>
                    <a:p>
                      <a:r>
                        <a:rPr lang="en-GB" dirty="0">
                          <a:solidFill>
                            <a:schemeClr val="tx1"/>
                          </a:solidFill>
                        </a:rPr>
                        <a:t>20 June 2023 10am – online</a:t>
                      </a:r>
                    </a:p>
                  </a:txBody>
                  <a:tcPr/>
                </a:tc>
                <a:tc>
                  <a:txBody>
                    <a:bodyPr/>
                    <a:lstStyle/>
                    <a:p>
                      <a:r>
                        <a:rPr lang="en-GB" dirty="0"/>
                        <a:t>Places available </a:t>
                      </a:r>
                    </a:p>
                  </a:txBody>
                  <a:tcPr/>
                </a:tc>
                <a:extLst>
                  <a:ext uri="{0D108BD9-81ED-4DB2-BD59-A6C34878D82A}">
                    <a16:rowId xmlns:a16="http://schemas.microsoft.com/office/drawing/2014/main" val="337087431"/>
                  </a:ext>
                </a:extLst>
              </a:tr>
              <a:tr h="370840">
                <a:tc>
                  <a:txBody>
                    <a:bodyPr/>
                    <a:lstStyle/>
                    <a:p>
                      <a:r>
                        <a:rPr lang="en-GB" dirty="0">
                          <a:solidFill>
                            <a:schemeClr val="tx1"/>
                          </a:solidFill>
                        </a:rPr>
                        <a:t>22 June 2023 2pm – online</a:t>
                      </a:r>
                    </a:p>
                  </a:txBody>
                  <a:tcPr/>
                </a:tc>
                <a:tc>
                  <a:txBody>
                    <a:bodyPr/>
                    <a:lstStyle/>
                    <a:p>
                      <a:r>
                        <a:rPr lang="en-GB" dirty="0"/>
                        <a:t>Places available </a:t>
                      </a:r>
                    </a:p>
                  </a:txBody>
                  <a:tcPr/>
                </a:tc>
                <a:extLst>
                  <a:ext uri="{0D108BD9-81ED-4DB2-BD59-A6C34878D82A}">
                    <a16:rowId xmlns:a16="http://schemas.microsoft.com/office/drawing/2014/main" val="3025208934"/>
                  </a:ext>
                </a:extLst>
              </a:tr>
            </a:tbl>
          </a:graphicData>
        </a:graphic>
      </p:graphicFrame>
      <p:sp>
        <p:nvSpPr>
          <p:cNvPr id="7" name="Rectangle: Rounded Corners 6">
            <a:extLst>
              <a:ext uri="{FF2B5EF4-FFF2-40B4-BE49-F238E27FC236}">
                <a16:creationId xmlns:a16="http://schemas.microsoft.com/office/drawing/2014/main" id="{E3DCE36C-80F4-721F-C6D4-58B1951E0B38}"/>
              </a:ext>
            </a:extLst>
          </p:cNvPr>
          <p:cNvSpPr/>
          <p:nvPr/>
        </p:nvSpPr>
        <p:spPr>
          <a:xfrm>
            <a:off x="20320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19223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63243339"/>
              </p:ext>
            </p:extLst>
          </p:nvPr>
        </p:nvGraphicFramePr>
        <p:xfrm>
          <a:off x="2120900" y="1248027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21 Sept 2023 1:30pm</a:t>
                      </a:r>
                    </a:p>
                  </a:txBody>
                  <a:tcPr/>
                </a:tc>
                <a:tc>
                  <a:txBody>
                    <a:bodyPr/>
                    <a:lstStyle/>
                    <a:p>
                      <a:r>
                        <a:rPr lang="en-GB" dirty="0"/>
                        <a:t>Places available </a:t>
                      </a:r>
                    </a:p>
                  </a:txBody>
                  <a:tcPr/>
                </a:tc>
                <a:extLst>
                  <a:ext uri="{0D108BD9-81ED-4DB2-BD59-A6C34878D82A}">
                    <a16:rowId xmlns:a16="http://schemas.microsoft.com/office/drawing/2014/main" val="3980628194"/>
                  </a:ext>
                </a:extLst>
              </a:tr>
              <a:tr h="370840">
                <a:tc>
                  <a:txBody>
                    <a:bodyPr/>
                    <a:lstStyle/>
                    <a:p>
                      <a:r>
                        <a:rPr lang="en-GB" dirty="0"/>
                        <a:t>12 March 2024 1:30pm</a:t>
                      </a:r>
                    </a:p>
                  </a:txBody>
                  <a:tcPr/>
                </a:tc>
                <a:tc>
                  <a:txBody>
                    <a:bodyPr/>
                    <a:lstStyle/>
                    <a:p>
                      <a:r>
                        <a:rPr lang="en-GB" dirty="0"/>
                        <a:t>Places available </a:t>
                      </a:r>
                    </a:p>
                  </a:txBody>
                  <a:tcPr/>
                </a:tc>
                <a:extLst>
                  <a:ext uri="{0D108BD9-81ED-4DB2-BD59-A6C34878D82A}">
                    <a16:rowId xmlns:a16="http://schemas.microsoft.com/office/drawing/2014/main" val="233788041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820517"/>
            <a:ext cx="10947400" cy="1018740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Lunch &amp; Learn </a:t>
            </a:r>
          </a:p>
          <a:p>
            <a:r>
              <a:rPr lang="en-GB" sz="3600" b="1" dirty="0">
                <a:latin typeface="Arial" panose="020B0604020202020204" pitchFamily="34" charset="0"/>
                <a:cs typeface="Arial" panose="020B0604020202020204" pitchFamily="34" charset="0"/>
              </a:rPr>
              <a:t>Police Powers of Protection</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Mandy Barker, Service Manager, Children’s Services and Adam Bridges, Hertfordshire Constabulary </a:t>
            </a:r>
          </a:p>
          <a:p>
            <a:endParaRPr lang="en-GB" sz="28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Target audience: this training is for Children’s Services and Police only </a:t>
            </a:r>
          </a:p>
          <a:p>
            <a:pPr algn="l"/>
            <a:endParaRPr lang="en-GB" sz="2400" b="0" i="0" dirty="0">
              <a:effectLst/>
              <a:latin typeface="Arial" panose="020B0604020202020204" pitchFamily="34" charset="0"/>
            </a:endParaRPr>
          </a:p>
          <a:p>
            <a:pPr algn="l"/>
            <a:endParaRPr lang="en-GB" sz="2400" dirty="0">
              <a:latin typeface="Arial" panose="020B0604020202020204" pitchFamily="34" charset="0"/>
            </a:endParaRPr>
          </a:p>
          <a:p>
            <a:r>
              <a:rPr lang="en-GB" sz="2800" dirty="0">
                <a:latin typeface="Arial" panose="020B0604020202020204" pitchFamily="34" charset="0"/>
                <a:cs typeface="Arial" panose="020B0604020202020204" pitchFamily="34" charset="0"/>
              </a:rPr>
              <a:t>This training is a brief overview of Police Powers of Protection and outlines what happens when a child is in police protection from a Children’s Services perspective. The session will include: </a:t>
            </a:r>
          </a:p>
          <a:p>
            <a:endParaRPr lang="en-GB" sz="2800" dirty="0">
              <a:latin typeface="Arial" panose="020B0604020202020204" pitchFamily="34" charset="0"/>
              <a:cs typeface="Arial" panose="020B0604020202020204" pitchFamily="34" charset="0"/>
            </a:endParaRPr>
          </a:p>
          <a:p>
            <a:pPr marL="342900" lvl="0" indent="-342900">
              <a:buFont typeface="Symbol" panose="05050102010706020507" pitchFamily="18" charset="2"/>
              <a:buChar char=""/>
            </a:pPr>
            <a:r>
              <a:rPr lang="en-GB" sz="2800" dirty="0">
                <a:latin typeface="Arial" panose="020B0604020202020204" pitchFamily="34" charset="0"/>
                <a:cs typeface="Arial" panose="020B0604020202020204" pitchFamily="34" charset="0"/>
              </a:rPr>
              <a:t>What is Police Protection</a:t>
            </a:r>
          </a:p>
          <a:p>
            <a:pPr marL="342900" lvl="0" indent="-342900">
              <a:buFont typeface="Symbol" panose="05050102010706020507" pitchFamily="18" charset="2"/>
              <a:buChar char=""/>
            </a:pPr>
            <a:r>
              <a:rPr lang="en-GB" sz="2800" dirty="0">
                <a:latin typeface="Arial" panose="020B0604020202020204" pitchFamily="34" charset="0"/>
                <a:cs typeface="Arial" panose="020B0604020202020204" pitchFamily="34" charset="0"/>
              </a:rPr>
              <a:t>When should it be used</a:t>
            </a:r>
          </a:p>
          <a:p>
            <a:pPr marL="342900" lvl="0" indent="-342900">
              <a:buFont typeface="Symbol" panose="05050102010706020507" pitchFamily="18" charset="2"/>
              <a:buChar char=""/>
            </a:pPr>
            <a:r>
              <a:rPr lang="en-GB" sz="2800" dirty="0">
                <a:latin typeface="Arial" panose="020B0604020202020204" pitchFamily="34" charset="0"/>
                <a:cs typeface="Arial" panose="020B0604020202020204" pitchFamily="34" charset="0"/>
              </a:rPr>
              <a:t>Why should it be used</a:t>
            </a:r>
          </a:p>
          <a:p>
            <a:pPr marL="342900" lvl="0" indent="-342900">
              <a:buFont typeface="Symbol" panose="05050102010706020507" pitchFamily="18" charset="2"/>
              <a:buChar char=""/>
            </a:pPr>
            <a:r>
              <a:rPr lang="en-GB" sz="2800" dirty="0">
                <a:latin typeface="Arial" panose="020B0604020202020204" pitchFamily="34" charset="0"/>
                <a:cs typeface="Arial" panose="020B0604020202020204" pitchFamily="34" charset="0"/>
              </a:rPr>
              <a:t>How long does it last for</a:t>
            </a:r>
          </a:p>
          <a:p>
            <a:pPr lvl="0"/>
            <a:endParaRPr lang="en-GB" sz="2800" dirty="0">
              <a:latin typeface="Arial" panose="020B0604020202020204" pitchFamily="34" charset="0"/>
              <a:cs typeface="Arial" panose="020B0604020202020204" pitchFamily="34" charset="0"/>
            </a:endParaRPr>
          </a:p>
          <a:p>
            <a:pPr lvl="0" algn="ctr"/>
            <a:r>
              <a:rPr lang="en-GB" sz="2800" b="1" dirty="0">
                <a:latin typeface="Arial" panose="020B0604020202020204" pitchFamily="34" charset="0"/>
                <a:cs typeface="Arial" panose="020B0604020202020204" pitchFamily="34" charset="0"/>
              </a:rPr>
              <a:t>Timings: 12:30 to 13:15pm </a:t>
            </a:r>
          </a:p>
          <a:p>
            <a:pPr lvl="0"/>
            <a:endParaRPr lang="en-GB" sz="2800" dirty="0">
              <a:latin typeface="Arial" panose="020B0604020202020204" pitchFamily="34" charset="0"/>
              <a:cs typeface="Arial" panose="020B0604020202020204" pitchFamily="34" charset="0"/>
            </a:endParaRPr>
          </a:p>
          <a:p>
            <a:pPr algn="l"/>
            <a:endParaRPr lang="en-GB" sz="2400" b="0" i="0" dirty="0">
              <a:effectLst/>
              <a:latin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143467927"/>
              </p:ext>
            </p:extLst>
          </p:nvPr>
        </p:nvGraphicFramePr>
        <p:xfrm>
          <a:off x="2032000" y="1182777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May 2023 </a:t>
                      </a:r>
                    </a:p>
                  </a:txBody>
                  <a:tcPr/>
                </a:tc>
                <a:tc>
                  <a:txBody>
                    <a:bodyPr/>
                    <a:lstStyle/>
                    <a:p>
                      <a:r>
                        <a:rPr lang="en-GB" dirty="0"/>
                        <a:t>Places available </a:t>
                      </a:r>
                    </a:p>
                  </a:txBody>
                  <a:tcPr/>
                </a:tc>
                <a:extLst>
                  <a:ext uri="{0D108BD9-81ED-4DB2-BD59-A6C34878D82A}">
                    <a16:rowId xmlns:a16="http://schemas.microsoft.com/office/drawing/2014/main" val="3980628194"/>
                  </a:ext>
                </a:extLst>
              </a:tr>
              <a:tr h="370840">
                <a:tc>
                  <a:txBody>
                    <a:bodyPr/>
                    <a:lstStyle/>
                    <a:p>
                      <a:r>
                        <a:rPr lang="en-GB" dirty="0"/>
                        <a:t>1 June 2023 </a:t>
                      </a:r>
                    </a:p>
                  </a:txBody>
                  <a:tcPr/>
                </a:tc>
                <a:tc>
                  <a:txBody>
                    <a:bodyPr/>
                    <a:lstStyle/>
                    <a:p>
                      <a:r>
                        <a:rPr lang="en-GB" dirty="0"/>
                        <a:t>Places available </a:t>
                      </a:r>
                    </a:p>
                  </a:txBody>
                  <a:tcPr/>
                </a:tc>
                <a:extLst>
                  <a:ext uri="{0D108BD9-81ED-4DB2-BD59-A6C34878D82A}">
                    <a16:rowId xmlns:a16="http://schemas.microsoft.com/office/drawing/2014/main" val="2752319325"/>
                  </a:ext>
                </a:extLst>
              </a:tr>
              <a:tr h="370840">
                <a:tc>
                  <a:txBody>
                    <a:bodyPr/>
                    <a:lstStyle/>
                    <a:p>
                      <a:r>
                        <a:rPr lang="en-GB" dirty="0"/>
                        <a:t>15 June 2023</a:t>
                      </a:r>
                    </a:p>
                  </a:txBody>
                  <a:tcPr/>
                </a:tc>
                <a:tc>
                  <a:txBody>
                    <a:bodyPr/>
                    <a:lstStyle/>
                    <a:p>
                      <a:r>
                        <a:rPr lang="en-GB" dirty="0"/>
                        <a:t>Places available </a:t>
                      </a:r>
                    </a:p>
                  </a:txBody>
                  <a:tcPr/>
                </a:tc>
                <a:extLst>
                  <a:ext uri="{0D108BD9-81ED-4DB2-BD59-A6C34878D82A}">
                    <a16:rowId xmlns:a16="http://schemas.microsoft.com/office/drawing/2014/main" val="139242724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19788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11633110"/>
              </p:ext>
            </p:extLst>
          </p:nvPr>
        </p:nvGraphicFramePr>
        <p:xfrm>
          <a:off x="2057400" y="10919050"/>
          <a:ext cx="8128000" cy="1737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November 2023 1 to 2:30pm</a:t>
                      </a:r>
                    </a:p>
                  </a:txBody>
                  <a:tcPr/>
                </a:tc>
                <a:tc>
                  <a:txBody>
                    <a:bodyPr/>
                    <a:lstStyle/>
                    <a:p>
                      <a:r>
                        <a:rPr lang="en-GB" dirty="0"/>
                        <a:t>Places available </a:t>
                      </a:r>
                    </a:p>
                  </a:txBody>
                  <a:tcPr/>
                </a:tc>
                <a:extLst>
                  <a:ext uri="{0D108BD9-81ED-4DB2-BD59-A6C34878D82A}">
                    <a16:rowId xmlns:a16="http://schemas.microsoft.com/office/drawing/2014/main" val="3373603530"/>
                  </a:ext>
                </a:extLst>
              </a:tr>
              <a:tr h="370840">
                <a:tc>
                  <a:txBody>
                    <a:bodyPr/>
                    <a:lstStyle/>
                    <a:p>
                      <a:r>
                        <a:rPr lang="en-GB" dirty="0"/>
                        <a:t>30 January 2024 10am to 11:30am</a:t>
                      </a:r>
                    </a:p>
                  </a:txBody>
                  <a:tcPr/>
                </a:tc>
                <a:tc>
                  <a:txBody>
                    <a:bodyPr/>
                    <a:lstStyle/>
                    <a:p>
                      <a:r>
                        <a:rPr lang="en-GB" dirty="0"/>
                        <a:t>Places available </a:t>
                      </a:r>
                    </a:p>
                  </a:txBody>
                  <a:tcPr/>
                </a:tc>
                <a:extLst>
                  <a:ext uri="{0D108BD9-81ED-4DB2-BD59-A6C34878D82A}">
                    <a16:rowId xmlns:a16="http://schemas.microsoft.com/office/drawing/2014/main" val="377570170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58641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Adolescent Neglect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Develop a clear understand of what is mean by “adolescent neglect” and the different types of neglect that may be experienced by teenagers: educational; emotional; physical; supervisory and medical.</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Recognise and respond to indicators.</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Consider the messages arising from Child Safeguarding Practice Reviews relating to adolescent neglect.</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Explore how the terminology used in relation to neglect can impact on identification, assessment and intervention. For example, differing perceptions of concepts such as persistent, severe and acceptable.  </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Develop best practice in relation to adolescent neglect.</a:t>
            </a: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217498067"/>
              </p:ext>
            </p:extLst>
          </p:nvPr>
        </p:nvGraphicFramePr>
        <p:xfrm>
          <a:off x="2057400" y="10919050"/>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June 2023 10 to 11am</a:t>
                      </a:r>
                    </a:p>
                  </a:txBody>
                  <a:tcPr/>
                </a:tc>
                <a:tc>
                  <a:txBody>
                    <a:bodyPr/>
                    <a:lstStyle/>
                    <a:p>
                      <a:r>
                        <a:rPr lang="en-GB" dirty="0"/>
                        <a:t>Places available </a:t>
                      </a:r>
                    </a:p>
                  </a:txBody>
                  <a:tcPr/>
                </a:tc>
                <a:extLst>
                  <a:ext uri="{0D108BD9-81ED-4DB2-BD59-A6C34878D82A}">
                    <a16:rowId xmlns:a16="http://schemas.microsoft.com/office/drawing/2014/main" val="117265352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74173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836887890"/>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July 2023</a:t>
                      </a:r>
                    </a:p>
                  </a:txBody>
                  <a:tcPr/>
                </a:tc>
                <a:tc>
                  <a:txBody>
                    <a:bodyPr/>
                    <a:lstStyle/>
                    <a:p>
                      <a:r>
                        <a:rPr lang="en-GB" dirty="0"/>
                        <a:t>Places available </a:t>
                      </a:r>
                    </a:p>
                  </a:txBody>
                  <a:tcPr/>
                </a:tc>
                <a:extLst>
                  <a:ext uri="{0D108BD9-81ED-4DB2-BD59-A6C34878D82A}">
                    <a16:rowId xmlns:a16="http://schemas.microsoft.com/office/drawing/2014/main" val="1172653524"/>
                  </a:ext>
                </a:extLst>
              </a:tr>
              <a:tr h="370840">
                <a:tc>
                  <a:txBody>
                    <a:bodyPr/>
                    <a:lstStyle/>
                    <a:p>
                      <a:r>
                        <a:rPr lang="en-GB" dirty="0"/>
                        <a:t>13 </a:t>
                      </a:r>
                      <a:r>
                        <a:rPr lang="en-GB"/>
                        <a:t>February 2024</a:t>
                      </a:r>
                      <a:endParaRPr lang="en-GB" dirty="0"/>
                    </a:p>
                  </a:txBody>
                  <a:tcPr/>
                </a:tc>
                <a:tc>
                  <a:txBody>
                    <a:bodyPr/>
                    <a:lstStyle/>
                    <a:p>
                      <a:r>
                        <a:rPr lang="en-GB" dirty="0"/>
                        <a:t>Places available </a:t>
                      </a:r>
                    </a:p>
                  </a:txBody>
                  <a:tcPr/>
                </a:tc>
                <a:extLst>
                  <a:ext uri="{0D108BD9-81ED-4DB2-BD59-A6C34878D82A}">
                    <a16:rowId xmlns:a16="http://schemas.microsoft.com/office/drawing/2014/main" val="2137535243"/>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786747"/>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Lunch &amp; Learn </a:t>
            </a:r>
          </a:p>
          <a:p>
            <a:r>
              <a:rPr lang="en-GB" sz="4000" b="1" dirty="0">
                <a:latin typeface="Arial" panose="020B0604020202020204" pitchFamily="34" charset="0"/>
                <a:cs typeface="Arial" panose="020B0604020202020204" pitchFamily="34" charset="0"/>
              </a:rPr>
              <a:t>Multi Agency Contextual Safeguarding (MACE) Panel</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Facilitators: </a:t>
            </a:r>
          </a:p>
          <a:p>
            <a:r>
              <a:rPr lang="en-GB" sz="2000" dirty="0">
                <a:latin typeface="Arial" panose="020B0604020202020204" pitchFamily="34" charset="0"/>
                <a:cs typeface="Arial" panose="020B0604020202020204" pitchFamily="34" charset="0"/>
              </a:rPr>
              <a:t>MACE Panel Chairs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p>
          <a:p>
            <a:endParaRPr lang="en-GB" sz="2000" dirty="0">
              <a:solidFill>
                <a:srgbClr val="2A2A2A"/>
              </a:solidFill>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To raise awareness of MACE Panel, explain what the structure of MACE is, how referrals are received and to emphasise the joint responsibilities in relation to safeguarding and preventing exploitation of children. There will be a brief explanation of contextualised approaches and extra familial harm. With one / two case studies which demonstrates how a multi-agency approach works in this context.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All sessions start at 1pm and last for one hour </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02721467"/>
              </p:ext>
            </p:extLst>
          </p:nvPr>
        </p:nvGraphicFramePr>
        <p:xfrm>
          <a:off x="2032000" y="10369323"/>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23 May 2023</a:t>
                      </a:r>
                    </a:p>
                  </a:txBody>
                  <a:tcPr/>
                </a:tc>
                <a:tc>
                  <a:txBody>
                    <a:bodyPr/>
                    <a:lstStyle/>
                    <a:p>
                      <a:r>
                        <a:rPr lang="en-GB" dirty="0"/>
                        <a:t>Places available </a:t>
                      </a:r>
                    </a:p>
                  </a:txBody>
                  <a:tcPr/>
                </a:tc>
                <a:extLst>
                  <a:ext uri="{0D108BD9-81ED-4DB2-BD59-A6C34878D82A}">
                    <a16:rowId xmlns:a16="http://schemas.microsoft.com/office/drawing/2014/main" val="1172653524"/>
                  </a:ext>
                </a:extLst>
              </a:tr>
              <a:tr h="370840">
                <a:tc>
                  <a:txBody>
                    <a:bodyPr/>
                    <a:lstStyle/>
                    <a:p>
                      <a:r>
                        <a:rPr lang="en-GB" dirty="0"/>
                        <a:t>27 June 2023 </a:t>
                      </a:r>
                    </a:p>
                  </a:txBody>
                  <a:tcPr/>
                </a:tc>
                <a:tc>
                  <a:txBody>
                    <a:bodyPr/>
                    <a:lstStyle/>
                    <a:p>
                      <a:r>
                        <a:rPr lang="en-GB" dirty="0"/>
                        <a:t>Places available </a:t>
                      </a:r>
                    </a:p>
                  </a:txBody>
                  <a:tcPr/>
                </a:tc>
                <a:extLst>
                  <a:ext uri="{0D108BD9-81ED-4DB2-BD59-A6C34878D82A}">
                    <a16:rowId xmlns:a16="http://schemas.microsoft.com/office/drawing/2014/main" val="2137535243"/>
                  </a:ext>
                </a:extLst>
              </a:tr>
              <a:tr h="370840">
                <a:tc>
                  <a:txBody>
                    <a:bodyPr/>
                    <a:lstStyle/>
                    <a:p>
                      <a:r>
                        <a:rPr lang="en-GB" dirty="0"/>
                        <a:t>18 July 2023 </a:t>
                      </a:r>
                    </a:p>
                  </a:txBody>
                  <a:tcPr/>
                </a:tc>
                <a:tc>
                  <a:txBody>
                    <a:bodyPr/>
                    <a:lstStyle/>
                    <a:p>
                      <a:r>
                        <a:rPr lang="en-GB" dirty="0"/>
                        <a:t>Places available </a:t>
                      </a:r>
                    </a:p>
                  </a:txBody>
                  <a:tcPr/>
                </a:tc>
                <a:extLst>
                  <a:ext uri="{0D108BD9-81ED-4DB2-BD59-A6C34878D82A}">
                    <a16:rowId xmlns:a16="http://schemas.microsoft.com/office/drawing/2014/main" val="406227487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20780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965485040"/>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June 2023</a:t>
                      </a:r>
                    </a:p>
                  </a:txBody>
                  <a:tcPr/>
                </a:tc>
                <a:tc>
                  <a:txBody>
                    <a:bodyPr/>
                    <a:lstStyle/>
                    <a:p>
                      <a:r>
                        <a:rPr lang="en-GB" dirty="0"/>
                        <a:t>Places available </a:t>
                      </a:r>
                    </a:p>
                  </a:txBody>
                  <a:tcPr/>
                </a:tc>
                <a:extLst>
                  <a:ext uri="{0D108BD9-81ED-4DB2-BD59-A6C34878D82A}">
                    <a16:rowId xmlns:a16="http://schemas.microsoft.com/office/drawing/2014/main" val="1773331493"/>
                  </a:ext>
                </a:extLst>
              </a:tr>
              <a:tr h="370840">
                <a:tc>
                  <a:txBody>
                    <a:bodyPr/>
                    <a:lstStyle/>
                    <a:p>
                      <a:r>
                        <a:rPr lang="en-GB" dirty="0"/>
                        <a:t>27 September 2023</a:t>
                      </a:r>
                    </a:p>
                  </a:txBody>
                  <a:tcPr/>
                </a:tc>
                <a:tc>
                  <a:txBody>
                    <a:bodyPr/>
                    <a:lstStyle/>
                    <a:p>
                      <a:r>
                        <a:rPr lang="en-GB" dirty="0"/>
                        <a:t>Places available </a:t>
                      </a:r>
                    </a:p>
                  </a:txBody>
                  <a:tcPr/>
                </a:tc>
                <a:extLst>
                  <a:ext uri="{0D108BD9-81ED-4DB2-BD59-A6C34878D82A}">
                    <a16:rowId xmlns:a16="http://schemas.microsoft.com/office/drawing/2014/main" val="809419399"/>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79400" y="4318000"/>
            <a:ext cx="11716656" cy="6370975"/>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Recorded Webinars available to watch on demand</a:t>
            </a:r>
          </a:p>
          <a:p>
            <a:pPr algn="ctr"/>
            <a:endParaRPr lang="en-GB" sz="2400" b="1"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Fire Deaths – findings from safeguarding adults reviews – Mike Ward</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Safeguarding Vulnerable Dependant Drinkers – Mike Ward</a:t>
            </a:r>
          </a:p>
          <a:p>
            <a:endParaRPr lang="en-GB" sz="2400" b="1" dirty="0">
              <a:solidFill>
                <a:srgbClr val="C0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Supporting People Living with Dementia to Be Involved in Adult Safeguarding Enquiries - Dr Jeremy Dixon</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Working with People who use Alcohol Harmfully - Kate Spreadbury</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To watch please go to our </a:t>
            </a:r>
            <a:r>
              <a:rPr lang="en-GB" sz="2400" b="1"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events booking</a:t>
            </a:r>
            <a:r>
              <a:rPr lang="en-GB" sz="2400" b="1" dirty="0">
                <a:solidFill>
                  <a:schemeClr val="accent1">
                    <a:lumMod val="75000"/>
                  </a:schemeClr>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and select Webinar from the Category drop down menu on your top right. </a:t>
            </a:r>
          </a:p>
          <a:p>
            <a:endParaRPr lang="en-GB" sz="2400" b="1" dirty="0">
              <a:solidFill>
                <a:srgbClr val="C00000"/>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B1D4475-10F0-4209-92F3-C548ED8BAE10}"/>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586269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10187404"/>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adults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 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To watch please go to our </a:t>
            </a:r>
            <a:r>
              <a:rPr lang="en-GB" sz="2400" b="1"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events booking</a:t>
            </a:r>
            <a:r>
              <a:rPr lang="en-GB" sz="2400" b="1" dirty="0">
                <a:solidFill>
                  <a:schemeClr val="accent1">
                    <a:lumMod val="75000"/>
                  </a:schemeClr>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and select Webinar from the Category drop down menu on your top right. </a:t>
            </a: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163252540"/>
              </p:ext>
            </p:extLst>
          </p:nvPr>
        </p:nvGraphicFramePr>
        <p:xfrm>
          <a:off x="2032000" y="1054762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June 2023</a:t>
                      </a:r>
                    </a:p>
                  </a:txBody>
                  <a:tcPr/>
                </a:tc>
                <a:tc>
                  <a:txBody>
                    <a:bodyPr/>
                    <a:lstStyle/>
                    <a:p>
                      <a:r>
                        <a:rPr lang="en-GB" dirty="0"/>
                        <a:t>Places available </a:t>
                      </a:r>
                    </a:p>
                  </a:txBody>
                  <a:tcPr/>
                </a:tc>
                <a:extLst>
                  <a:ext uri="{0D108BD9-81ED-4DB2-BD59-A6C34878D82A}">
                    <a16:rowId xmlns:a16="http://schemas.microsoft.com/office/drawing/2014/main" val="1773331493"/>
                  </a:ext>
                </a:extLst>
              </a:tr>
              <a:tr h="370840">
                <a:tc>
                  <a:txBody>
                    <a:bodyPr/>
                    <a:lstStyle/>
                    <a:p>
                      <a:r>
                        <a:rPr lang="en-GB" dirty="0"/>
                        <a:t>1 November 2023 </a:t>
                      </a:r>
                    </a:p>
                  </a:txBody>
                  <a:tcPr/>
                </a:tc>
                <a:tc>
                  <a:txBody>
                    <a:bodyPr/>
                    <a:lstStyle/>
                    <a:p>
                      <a:r>
                        <a:rPr lang="en-GB" dirty="0"/>
                        <a:t>Places available </a:t>
                      </a:r>
                    </a:p>
                  </a:txBody>
                  <a:tcPr/>
                </a:tc>
                <a:extLst>
                  <a:ext uri="{0D108BD9-81ED-4DB2-BD59-A6C34878D82A}">
                    <a16:rowId xmlns:a16="http://schemas.microsoft.com/office/drawing/2014/main" val="809419399"/>
                  </a:ext>
                </a:extLst>
              </a:tr>
              <a:tr h="370840">
                <a:tc>
                  <a:txBody>
                    <a:bodyPr/>
                    <a:lstStyle/>
                    <a:p>
                      <a:r>
                        <a:rPr lang="en-GB" dirty="0"/>
                        <a:t>6 December 2023</a:t>
                      </a:r>
                    </a:p>
                  </a:txBody>
                  <a:tcPr/>
                </a:tc>
                <a:tc>
                  <a:txBody>
                    <a:bodyPr/>
                    <a:lstStyle/>
                    <a:p>
                      <a:r>
                        <a:rPr lang="en-GB" dirty="0"/>
                        <a:t>Places available </a:t>
                      </a:r>
                    </a:p>
                  </a:txBody>
                  <a:tcPr/>
                </a:tc>
                <a:extLst>
                  <a:ext uri="{0D108BD9-81ED-4DB2-BD59-A6C34878D82A}">
                    <a16:rowId xmlns:a16="http://schemas.microsoft.com/office/drawing/2014/main" val="2784970496"/>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10462095"/>
          </a:xfrm>
          <a:prstGeom prst="rect">
            <a:avLst/>
          </a:prstGeom>
          <a:noFill/>
        </p:spPr>
        <p:txBody>
          <a:bodyPr wrap="square" rtlCol="0">
            <a:spAutoFit/>
          </a:bodyPr>
          <a:lstStyle/>
          <a:p>
            <a:pPr algn="ctr"/>
            <a:r>
              <a:rPr lang="en-GB" sz="4400" b="1" dirty="0">
                <a:latin typeface="Arial" panose="020B0604020202020204" pitchFamily="34" charset="0"/>
                <a:cs typeface="Arial" panose="020B0604020202020204" pitchFamily="34" charset="0"/>
              </a:rPr>
              <a:t>CONTINUUM OF NEED LAUNCH </a:t>
            </a:r>
          </a:p>
          <a:p>
            <a:endParaRPr lang="en-GB" sz="1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dirty="0">
                <a:latin typeface="Arial" panose="020B0604020202020204" pitchFamily="34" charset="0"/>
              </a:rPr>
              <a:t>Our Continuum of Need has been refreshed.  The launch event will be facilitated by: </a:t>
            </a:r>
          </a:p>
          <a:p>
            <a:endParaRPr lang="en-GB" sz="1600" dirty="0">
              <a:latin typeface="Arial" panose="020B0604020202020204" pitchFamily="34" charset="0"/>
              <a:cs typeface="Arial" panose="020B060402020202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Jo Fisher, Director of Children’s Services</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Caroline Ash, Head of Assessment</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Christine Askey, Service Manager of the Gateway</a:t>
            </a:r>
            <a:endParaRPr lang="en-GB" sz="18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Arial" panose="020B0604020202020204" pitchFamily="34" charset="0"/>
                <a:ea typeface="Calibri" panose="020F0502020204030204" pitchFamily="34" charset="0"/>
              </a:rPr>
              <a:t>Claire Larkins, Hannah Crilly and Maggie Wiggins, Team Managers of the Gateway</a:t>
            </a:r>
            <a:endParaRPr lang="en-GB" sz="1800" dirty="0">
              <a:effectLst/>
              <a:latin typeface="Calibri" panose="020F0502020204030204" pitchFamily="34" charset="0"/>
              <a:ea typeface="Calibri" panose="020F0502020204030204" pitchFamily="34" charset="0"/>
            </a:endParaRPr>
          </a:p>
          <a:p>
            <a:endParaRPr lang="en-GB" sz="16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All professionals working with children, young people and families </a:t>
            </a:r>
          </a:p>
          <a:p>
            <a:endParaRPr lang="en-GB" sz="1600"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Content</a:t>
            </a:r>
            <a:r>
              <a:rPr lang="en-GB" dirty="0">
                <a:latin typeface="Arial" panose="020B0604020202020204" pitchFamily="34" charset="0"/>
                <a:cs typeface="Arial" panose="020B0604020202020204" pitchFamily="34" charset="0"/>
              </a:rPr>
              <a:t>:</a:t>
            </a:r>
          </a:p>
          <a:p>
            <a:endParaRPr lang="en-GB" sz="1600" b="1" dirty="0">
              <a:latin typeface="Arial" panose="020B0604020202020204" pitchFamily="34" charset="0"/>
              <a:cs typeface="Arial" panose="020B0604020202020204" pitchFamily="34" charset="0"/>
            </a:endParaRPr>
          </a:p>
          <a:p>
            <a:r>
              <a:rPr lang="en-GB" sz="1800" dirty="0">
                <a:effectLst/>
                <a:latin typeface="Arial" panose="020B0604020202020204" pitchFamily="34" charset="0"/>
                <a:ea typeface="Calibri" panose="020F0502020204030204" pitchFamily="34" charset="0"/>
                <a:cs typeface="Times New Roman" panose="02020603050405020304" pitchFamily="18" charset="0"/>
              </a:rPr>
              <a:t>An important event for all professionals who may refer children and families to Children’s Services. This session will begin with a welcome from Jo Fisher, Director of Children’s Services. There will be an introduction to the updated Continuum of Need threshold document and an overview of the relaunched Gateway front door service. The session will conclude with colleagues from the Gateway talking through the need to gain parental consent for most contacts and referrals, when this is appropriate, and how to have these important conversations with parents.</a:t>
            </a:r>
          </a:p>
          <a:p>
            <a:endParaRPr lang="en-GB"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Supporting documents:</a:t>
            </a: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7 Minute Briefing on Parental Consent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Calibri" panose="020F0502020204030204" pitchFamily="34" charset="0"/>
              <a:ea typeface="Calibri" panose="020F0502020204030204" pitchFamily="34" charset="0"/>
              <a:cs typeface="Times New Roman" panose="02020603050405020304" pitchFamily="18" charset="0"/>
            </a:endParaRPr>
          </a:p>
          <a:p>
            <a:pPr algn="ctr"/>
            <a:r>
              <a:rPr lang="en-GB" sz="4400" b="1" dirty="0">
                <a:latin typeface="Arial" panose="020B0604020202020204" pitchFamily="34" charset="0"/>
                <a:cs typeface="Times New Roman" panose="02020603050405020304" pitchFamily="18" charset="0"/>
              </a:rPr>
              <a:t>7 JUNE 2023 </a:t>
            </a:r>
          </a:p>
          <a:p>
            <a:pPr algn="ctr"/>
            <a:r>
              <a:rPr lang="en-GB" sz="4400" b="1" dirty="0">
                <a:latin typeface="Arial" panose="020B0604020202020204" pitchFamily="34" charset="0"/>
                <a:cs typeface="Times New Roman" panose="02020603050405020304" pitchFamily="18" charset="0"/>
              </a:rPr>
              <a:t>1PM TO 1:45PM</a:t>
            </a:r>
          </a:p>
          <a:p>
            <a:pPr algn="ctr"/>
            <a:r>
              <a:rPr lang="en-GB" sz="4400" b="1" dirty="0">
                <a:latin typeface="Arial" panose="020B0604020202020204" pitchFamily="34" charset="0"/>
                <a:cs typeface="Times New Roman" panose="02020603050405020304" pitchFamily="18" charset="0"/>
              </a:rPr>
              <a:t>MS TEAMS</a:t>
            </a:r>
          </a:p>
          <a:p>
            <a:endParaRPr lang="en-GB" sz="1400" b="1" dirty="0">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528259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24590" y="3577389"/>
            <a:ext cx="11771466" cy="4065408"/>
          </a:xfrm>
          <a:prstGeom prst="rect">
            <a:avLst/>
          </a:prstGeom>
        </p:spPr>
        <p:txBody>
          <a:bodyPr wrap="square">
            <a:spAutoFit/>
          </a:bodyPr>
          <a:lstStyle/>
          <a:p>
            <a:endParaRPr lang="en-GB" sz="3200" b="1" dirty="0">
              <a:solidFill>
                <a:srgbClr val="C00000"/>
              </a:solidFill>
              <a:latin typeface="Arial" panose="020B0604020202020204" pitchFamily="34" charset="0"/>
              <a:cs typeface="Arial" panose="020B0604020202020204" pitchFamily="34" charset="0"/>
            </a:endParaRPr>
          </a:p>
          <a:p>
            <a:pPr algn="ctr"/>
            <a:r>
              <a:rPr lang="en-GB" sz="2800" b="1" dirty="0">
                <a:solidFill>
                  <a:srgbClr val="C00000"/>
                </a:solidFill>
                <a:latin typeface="Arial" panose="020B0604020202020204" pitchFamily="34" charset="0"/>
                <a:cs typeface="Arial" panose="020B0604020202020204" pitchFamily="34" charset="0"/>
              </a:rPr>
              <a:t>Safeguarding Forum</a:t>
            </a:r>
          </a:p>
          <a:p>
            <a:endParaRPr lang="en-GB" sz="2000" b="1" dirty="0">
              <a:solidFill>
                <a:srgbClr val="A80000"/>
              </a:solidFill>
              <a:latin typeface="Arial" panose="020B0604020202020204" pitchFamily="34" charset="0"/>
              <a:cs typeface="Arial" panose="020B0604020202020204" pitchFamily="34" charset="0"/>
            </a:endParaRPr>
          </a:p>
          <a:p>
            <a:pPr algn="ctr">
              <a:lnSpc>
                <a:spcPct val="107000"/>
              </a:lnSpc>
              <a:spcBef>
                <a:spcPts val="200"/>
              </a:spcBef>
            </a:pPr>
            <a:r>
              <a:rPr lang="en-GB" sz="3200" b="1" dirty="0">
                <a:solidFill>
                  <a:srgbClr val="860000"/>
                </a:solidFill>
                <a:effectLst/>
                <a:latin typeface="Arial" panose="020B0604020202020204" pitchFamily="34" charset="0"/>
                <a:ea typeface="Times New Roman" panose="02020603050405020304" pitchFamily="18" charset="0"/>
                <a:cs typeface="Arial" panose="020B0604020202020204" pitchFamily="34" charset="0"/>
              </a:rPr>
              <a:t>Safeguarding and Mental Capacity Act 2005 </a:t>
            </a:r>
            <a:endParaRPr lang="en-GB" sz="3200" b="1" dirty="0">
              <a:solidFill>
                <a:srgbClr val="2F5496"/>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Presented by </a:t>
            </a:r>
            <a:r>
              <a:rPr lang="en-GB" sz="1800" b="1"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Aasya F Mughal</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barrister and director of Edge Training &amp; Consultancy Ltd</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18 May 2023</a:t>
            </a:r>
          </a:p>
          <a:p>
            <a:pPr algn="ctr"/>
            <a:r>
              <a:rPr lang="en-GB" sz="2400" b="1" dirty="0">
                <a:latin typeface="Arial" panose="020B0604020202020204" pitchFamily="34" charset="0"/>
                <a:cs typeface="Arial" panose="020B0604020202020204" pitchFamily="34" charset="0"/>
              </a:rPr>
              <a:t>10am-12.30pm</a:t>
            </a:r>
          </a:p>
          <a:p>
            <a:endParaRPr lang="en-GB" sz="2000" b="1" dirty="0">
              <a:solidFill>
                <a:srgbClr val="A80000"/>
              </a:solidFill>
              <a:latin typeface="Arial" panose="020B0604020202020204" pitchFamily="34" charset="0"/>
              <a:cs typeface="Arial" panose="020B0604020202020204" pitchFamily="34" charset="0"/>
            </a:endParaRPr>
          </a:p>
          <a:p>
            <a:pPr algn="ctr"/>
            <a:r>
              <a:rPr lang="en-GB" sz="2000" b="1" dirty="0">
                <a:latin typeface="Arial" panose="020B0604020202020204" pitchFamily="34" charset="0"/>
                <a:cs typeface="Arial" panose="020B0604020202020204" pitchFamily="34" charset="0"/>
              </a:rPr>
              <a:t>This event will be delivered in Zoom </a:t>
            </a:r>
          </a:p>
          <a:p>
            <a:endParaRPr lang="en-GB" sz="2000" b="1" dirty="0">
              <a:solidFill>
                <a:srgbClr val="A80000"/>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A94BBAAA-5B4F-4473-BEF4-84087D9B91E8}"/>
              </a:ext>
            </a:extLst>
          </p:cNvPr>
          <p:cNvSpPr/>
          <p:nvPr/>
        </p:nvSpPr>
        <p:spPr>
          <a:xfrm>
            <a:off x="1148316" y="7794994"/>
            <a:ext cx="10441172" cy="5535535"/>
          </a:xfrm>
          <a:prstGeom prst="roundRect">
            <a:avLst>
              <a:gd name="adj" fmla="val 37180"/>
            </a:avLst>
          </a:prstGeom>
          <a:solidFill>
            <a:schemeClr val="bg2"/>
          </a:solidFill>
          <a:ln w="31750">
            <a:solidFill>
              <a:srgbClr val="82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Much of the learning in safeguarding adult reviews (SARs) is about mental capacity; insufficient discussion amongst the agencies involved of differences of opinion, failure to question and explore choices and decisions with adults, and in some cases about an absence of best interest decision*.</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*Adult safeguarding through the lens of serious case reviews and safeguarding adult reviews (October 2017)</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D21742FB-53D7-45A2-BCE6-C484F922070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117353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June 2023 1:30 to 4pm </a:t>
                      </a:r>
                    </a:p>
                  </a:txBody>
                  <a:tcPr/>
                </a:tc>
                <a:tc>
                  <a:txBody>
                    <a:bodyPr/>
                    <a:lstStyle/>
                    <a:p>
                      <a:r>
                        <a:rPr lang="en-GB" dirty="0"/>
                        <a:t>Places available </a:t>
                      </a:r>
                    </a:p>
                  </a:txBody>
                  <a:tcPr/>
                </a:tc>
                <a:extLst>
                  <a:ext uri="{0D108BD9-81ED-4DB2-BD59-A6C34878D82A}">
                    <a16:rowId xmlns:a16="http://schemas.microsoft.com/office/drawing/2014/main" val="3403557745"/>
                  </a:ext>
                </a:extLst>
              </a:tr>
              <a:tr h="370840">
                <a:tc>
                  <a:txBody>
                    <a:bodyPr/>
                    <a:lstStyle/>
                    <a:p>
                      <a:r>
                        <a:rPr lang="en-GB" dirty="0"/>
                        <a:t>19 October 2023 9:30 to 12am</a:t>
                      </a:r>
                    </a:p>
                  </a:txBody>
                  <a:tcPr/>
                </a:tc>
                <a:tc>
                  <a:txBody>
                    <a:bodyPr/>
                    <a:lstStyle/>
                    <a:p>
                      <a:r>
                        <a:rPr lang="en-GB" dirty="0"/>
                        <a:t>Places available </a:t>
                      </a:r>
                    </a:p>
                  </a:txBody>
                  <a:tcPr/>
                </a:tc>
                <a:extLst>
                  <a:ext uri="{0D108BD9-81ED-4DB2-BD59-A6C34878D82A}">
                    <a16:rowId xmlns:a16="http://schemas.microsoft.com/office/drawing/2014/main" val="4204472438"/>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7485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3263753200"/>
              </p:ext>
            </p:extLst>
          </p:nvPr>
        </p:nvGraphicFramePr>
        <p:xfrm>
          <a:off x="2082800" y="1180509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28 June 2023 10am</a:t>
                      </a:r>
                    </a:p>
                  </a:txBody>
                  <a:tcPr/>
                </a:tc>
                <a:tc>
                  <a:txBody>
                    <a:bodyPr/>
                    <a:lstStyle/>
                    <a:p>
                      <a:r>
                        <a:rPr lang="en-GB" dirty="0"/>
                        <a:t>Places available </a:t>
                      </a:r>
                    </a:p>
                  </a:txBody>
                  <a:tcPr/>
                </a:tc>
                <a:extLst>
                  <a:ext uri="{0D108BD9-81ED-4DB2-BD59-A6C34878D82A}">
                    <a16:rowId xmlns:a16="http://schemas.microsoft.com/office/drawing/2014/main" val="1335475247"/>
                  </a:ext>
                </a:extLst>
              </a:tr>
              <a:tr h="370840">
                <a:tc>
                  <a:txBody>
                    <a:bodyPr/>
                    <a:lstStyle/>
                    <a:p>
                      <a:r>
                        <a:rPr lang="en-GB" dirty="0"/>
                        <a:t>25 Sept 2023 10am</a:t>
                      </a:r>
                    </a:p>
                  </a:txBody>
                  <a:tcPr/>
                </a:tc>
                <a:tc>
                  <a:txBody>
                    <a:bodyPr/>
                    <a:lstStyle/>
                    <a:p>
                      <a:r>
                        <a:rPr lang="en-GB" dirty="0"/>
                        <a:t>Places available </a:t>
                      </a:r>
                    </a:p>
                  </a:txBody>
                  <a:tcPr/>
                </a:tc>
                <a:extLst>
                  <a:ext uri="{0D108BD9-81ED-4DB2-BD59-A6C34878D82A}">
                    <a16:rowId xmlns:a16="http://schemas.microsoft.com/office/drawing/2014/main" val="4096362847"/>
                  </a:ext>
                </a:extLst>
              </a:tr>
              <a:tr h="370840">
                <a:tc>
                  <a:txBody>
                    <a:bodyPr/>
                    <a:lstStyle/>
                    <a:p>
                      <a:r>
                        <a:rPr lang="en-GB" dirty="0"/>
                        <a:t>17 Nov 2023 10am</a:t>
                      </a:r>
                    </a:p>
                  </a:txBody>
                  <a:tcPr/>
                </a:tc>
                <a:tc>
                  <a:txBody>
                    <a:bodyPr/>
                    <a:lstStyle/>
                    <a:p>
                      <a:r>
                        <a:rPr lang="en-GB" dirty="0"/>
                        <a:t>Places available </a:t>
                      </a:r>
                    </a:p>
                  </a:txBody>
                  <a:tcPr/>
                </a:tc>
                <a:extLst>
                  <a:ext uri="{0D108BD9-81ED-4DB2-BD59-A6C34878D82A}">
                    <a16:rowId xmlns:a16="http://schemas.microsoft.com/office/drawing/2014/main" val="38745368"/>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Early Help </a:t>
            </a: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2114318937"/>
              </p:ext>
            </p:extLst>
          </p:nvPr>
        </p:nvGraphicFramePr>
        <p:xfrm>
          <a:off x="2654300" y="1145126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370840">
                <a:tc>
                  <a:txBody>
                    <a:bodyPr/>
                    <a:lstStyle/>
                    <a:p>
                      <a:r>
                        <a:rPr lang="en-GB" dirty="0"/>
                        <a:t>13 June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2356214013"/>
                  </a:ext>
                </a:extLst>
              </a:tr>
              <a:tr h="370840">
                <a:tc>
                  <a:txBody>
                    <a:bodyPr/>
                    <a:lstStyle/>
                    <a:p>
                      <a:r>
                        <a:rPr lang="en-GB" dirty="0"/>
                        <a:t>3 October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1266795869"/>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3993036336"/>
              </p:ext>
            </p:extLst>
          </p:nvPr>
        </p:nvGraphicFramePr>
        <p:xfrm>
          <a:off x="2044700" y="9384944"/>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18 May 2023</a:t>
                      </a:r>
                    </a:p>
                  </a:txBody>
                  <a:tcPr/>
                </a:tc>
                <a:tc>
                  <a:txBody>
                    <a:bodyPr/>
                    <a:lstStyle/>
                    <a:p>
                      <a:r>
                        <a:rPr lang="en-GB" dirty="0"/>
                        <a:t>1 place available </a:t>
                      </a:r>
                    </a:p>
                  </a:txBody>
                  <a:tcPr/>
                </a:tc>
                <a:extLst>
                  <a:ext uri="{0D108BD9-81ED-4DB2-BD59-A6C34878D82A}">
                    <a16:rowId xmlns:a16="http://schemas.microsoft.com/office/drawing/2014/main" val="1759237475"/>
                  </a:ext>
                </a:extLst>
              </a:tr>
              <a:tr h="421640">
                <a:tc>
                  <a:txBody>
                    <a:bodyPr/>
                    <a:lstStyle/>
                    <a:p>
                      <a:r>
                        <a:rPr lang="en-GB" dirty="0"/>
                        <a:t>21 June 2023</a:t>
                      </a:r>
                    </a:p>
                  </a:txBody>
                  <a:tcPr/>
                </a:tc>
                <a:tc>
                  <a:txBody>
                    <a:bodyPr/>
                    <a:lstStyle/>
                    <a:p>
                      <a:r>
                        <a:rPr lang="en-GB" dirty="0"/>
                        <a:t>FULLY BOOKED </a:t>
                      </a:r>
                    </a:p>
                  </a:txBody>
                  <a:tcPr/>
                </a:tc>
                <a:extLst>
                  <a:ext uri="{0D108BD9-81ED-4DB2-BD59-A6C34878D82A}">
                    <a16:rowId xmlns:a16="http://schemas.microsoft.com/office/drawing/2014/main" val="2481358556"/>
                  </a:ext>
                </a:extLst>
              </a:tr>
              <a:tr h="421640">
                <a:tc>
                  <a:txBody>
                    <a:bodyPr/>
                    <a:lstStyle/>
                    <a:p>
                      <a:r>
                        <a:rPr lang="en-GB" dirty="0"/>
                        <a:t>6 July 2023 </a:t>
                      </a:r>
                    </a:p>
                  </a:txBody>
                  <a:tcPr/>
                </a:tc>
                <a:tc>
                  <a:txBody>
                    <a:bodyPr/>
                    <a:lstStyle/>
                    <a:p>
                      <a:r>
                        <a:rPr lang="en-GB" dirty="0"/>
                        <a:t>4 places available </a:t>
                      </a:r>
                    </a:p>
                  </a:txBody>
                  <a:tcPr/>
                </a:tc>
                <a:extLst>
                  <a:ext uri="{0D108BD9-81ED-4DB2-BD59-A6C34878D82A}">
                    <a16:rowId xmlns:a16="http://schemas.microsoft.com/office/drawing/2014/main" val="496699268"/>
                  </a:ext>
                </a:extLst>
              </a:tr>
              <a:tr h="421640">
                <a:tc>
                  <a:txBody>
                    <a:bodyPr/>
                    <a:lstStyle/>
                    <a:p>
                      <a:r>
                        <a:rPr lang="en-GB" dirty="0"/>
                        <a:t>28 September 2023</a:t>
                      </a:r>
                    </a:p>
                  </a:txBody>
                  <a:tcPr/>
                </a:tc>
                <a:tc>
                  <a:txBody>
                    <a:bodyPr/>
                    <a:lstStyle/>
                    <a:p>
                      <a:r>
                        <a:rPr lang="en-GB" dirty="0"/>
                        <a:t>Places available </a:t>
                      </a:r>
                    </a:p>
                  </a:txBody>
                  <a:tcPr/>
                </a:tc>
                <a:extLst>
                  <a:ext uri="{0D108BD9-81ED-4DB2-BD59-A6C34878D82A}">
                    <a16:rowId xmlns:a16="http://schemas.microsoft.com/office/drawing/2014/main" val="3549299379"/>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365BECEF-241D-49C0-8415-D84E3C930855}"/>
              </a:ext>
            </a:extLst>
          </p:cNvPr>
          <p:cNvSpPr txBox="1"/>
          <p:nvPr/>
        </p:nvSpPr>
        <p:spPr>
          <a:xfrm>
            <a:off x="537210" y="3267169"/>
            <a:ext cx="11117580" cy="7325082"/>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Child Sexual Exploitation Prevention, Protection &amp; Investigation </a:t>
            </a:r>
          </a:p>
          <a:p>
            <a:endParaRPr lang="en-GB" sz="28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2.5hr session starting at 9:30am, via MS Teams (equivalent to a half day training session)</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raise awareness of child sexual exploitation including typical indicators, grooming models, impact, responding to concerns, communication and engagement with young people, good practice guidance.</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Child Sexual Exploitation means </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identify the vulnerability and risk factors of children/young people who are at risk of CSE and the reasons why they may become involved in, or targeted for, CSE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impact of CSE on a child/young person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respond to concerns and share information, including making referrals to appropriate services in order to both protect and support the child/young person</a:t>
            </a:r>
          </a:p>
          <a:p>
            <a:endParaRPr lang="en-GB" sz="1400" b="1"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353D309-F3A4-B0E8-6886-0BC15F473E17}"/>
              </a:ext>
            </a:extLst>
          </p:cNvPr>
          <p:cNvGraphicFramePr>
            <a:graphicFrameLocks noGrp="1"/>
          </p:cNvGraphicFramePr>
          <p:nvPr>
            <p:extLst>
              <p:ext uri="{D42A27DB-BD31-4B8C-83A1-F6EECF244321}">
                <p14:modId xmlns:p14="http://schemas.microsoft.com/office/powerpoint/2010/main" val="3253625914"/>
              </p:ext>
            </p:extLst>
          </p:nvPr>
        </p:nvGraphicFramePr>
        <p:xfrm>
          <a:off x="2032000" y="11107419"/>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15 June 2023</a:t>
                      </a:r>
                    </a:p>
                  </a:txBody>
                  <a:tcPr/>
                </a:tc>
                <a:tc>
                  <a:txBody>
                    <a:bodyPr/>
                    <a:lstStyle/>
                    <a:p>
                      <a:r>
                        <a:rPr lang="en-GB" dirty="0"/>
                        <a:t>Places available </a:t>
                      </a:r>
                    </a:p>
                  </a:txBody>
                  <a:tcPr/>
                </a:tc>
                <a:extLst>
                  <a:ext uri="{0D108BD9-81ED-4DB2-BD59-A6C34878D82A}">
                    <a16:rowId xmlns:a16="http://schemas.microsoft.com/office/drawing/2014/main" val="2653631998"/>
                  </a:ext>
                </a:extLst>
              </a:tr>
              <a:tr h="421640">
                <a:tc>
                  <a:txBody>
                    <a:bodyPr/>
                    <a:lstStyle/>
                    <a:p>
                      <a:r>
                        <a:rPr lang="en-GB" dirty="0"/>
                        <a:t>4 October 2023 </a:t>
                      </a:r>
                    </a:p>
                  </a:txBody>
                  <a:tcPr/>
                </a:tc>
                <a:tc>
                  <a:txBody>
                    <a:bodyPr/>
                    <a:lstStyle/>
                    <a:p>
                      <a:r>
                        <a:rPr lang="en-GB" dirty="0"/>
                        <a:t>Places available </a:t>
                      </a:r>
                    </a:p>
                  </a:txBody>
                  <a:tcPr/>
                </a:tc>
                <a:extLst>
                  <a:ext uri="{0D108BD9-81ED-4DB2-BD59-A6C34878D82A}">
                    <a16:rowId xmlns:a16="http://schemas.microsoft.com/office/drawing/2014/main" val="1759237475"/>
                  </a:ext>
                </a:extLst>
              </a:tr>
              <a:tr h="421640">
                <a:tc>
                  <a:txBody>
                    <a:bodyPr/>
                    <a:lstStyle/>
                    <a:p>
                      <a:r>
                        <a:rPr lang="en-GB" dirty="0"/>
                        <a:t>16 February 2024</a:t>
                      </a:r>
                    </a:p>
                  </a:txBody>
                  <a:tcPr/>
                </a:tc>
                <a:tc>
                  <a:txBody>
                    <a:bodyPr/>
                    <a:lstStyle/>
                    <a:p>
                      <a:r>
                        <a:rPr lang="en-GB" dirty="0"/>
                        <a:t>Places available </a:t>
                      </a:r>
                    </a:p>
                  </a:txBody>
                  <a:tcPr/>
                </a:tc>
                <a:extLst>
                  <a:ext uri="{0D108BD9-81ED-4DB2-BD59-A6C34878D82A}">
                    <a16:rowId xmlns:a16="http://schemas.microsoft.com/office/drawing/2014/main" val="2481358556"/>
                  </a:ext>
                </a:extLst>
              </a:tr>
            </a:tbl>
          </a:graphicData>
        </a:graphic>
      </p:graphicFrame>
      <p:sp>
        <p:nvSpPr>
          <p:cNvPr id="8" name="Rectangle: Rounded Corners 7">
            <a:extLst>
              <a:ext uri="{FF2B5EF4-FFF2-40B4-BE49-F238E27FC236}">
                <a16:creationId xmlns:a16="http://schemas.microsoft.com/office/drawing/2014/main" id="{666E61B2-C50F-4070-8DE2-FF937E574AFC}"/>
              </a:ext>
            </a:extLst>
          </p:cNvPr>
          <p:cNvSpPr/>
          <p:nvPr/>
        </p:nvSpPr>
        <p:spPr>
          <a:xfrm>
            <a:off x="2032000" y="1496779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74085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140416"/>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628759275"/>
              </p:ext>
            </p:extLst>
          </p:nvPr>
        </p:nvGraphicFramePr>
        <p:xfrm>
          <a:off x="2162628" y="10294037"/>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June 2023 10am</a:t>
                      </a:r>
                    </a:p>
                  </a:txBody>
                  <a:tcPr/>
                </a:tc>
                <a:tc>
                  <a:txBody>
                    <a:bodyPr/>
                    <a:lstStyle/>
                    <a:p>
                      <a:r>
                        <a:rPr lang="en-GB" dirty="0"/>
                        <a:t>Places available </a:t>
                      </a:r>
                    </a:p>
                  </a:txBody>
                  <a:tcPr/>
                </a:tc>
                <a:extLst>
                  <a:ext uri="{0D108BD9-81ED-4DB2-BD59-A6C34878D82A}">
                    <a16:rowId xmlns:a16="http://schemas.microsoft.com/office/drawing/2014/main" val="2008393331"/>
                  </a:ext>
                </a:extLst>
              </a:tr>
              <a:tr h="370840">
                <a:tc>
                  <a:txBody>
                    <a:bodyPr/>
                    <a:lstStyle/>
                    <a:p>
                      <a:r>
                        <a:rPr lang="en-GB" dirty="0"/>
                        <a:t>18 Sept 2023 1pm </a:t>
                      </a:r>
                    </a:p>
                  </a:txBody>
                  <a:tcPr/>
                </a:tc>
                <a:tc>
                  <a:txBody>
                    <a:bodyPr/>
                    <a:lstStyle/>
                    <a:p>
                      <a:r>
                        <a:rPr lang="en-GB" dirty="0"/>
                        <a:t>Places available </a:t>
                      </a:r>
                    </a:p>
                  </a:txBody>
                  <a:tcPr/>
                </a:tc>
                <a:extLst>
                  <a:ext uri="{0D108BD9-81ED-4DB2-BD59-A6C34878D82A}">
                    <a16:rowId xmlns:a16="http://schemas.microsoft.com/office/drawing/2014/main" val="3792352708"/>
                  </a:ext>
                </a:extLst>
              </a:tr>
              <a:tr h="370840">
                <a:tc>
                  <a:txBody>
                    <a:bodyPr/>
                    <a:lstStyle/>
                    <a:p>
                      <a:r>
                        <a:rPr lang="en-GB" dirty="0"/>
                        <a:t>22 Nov 2023 10am </a:t>
                      </a:r>
                    </a:p>
                  </a:txBody>
                  <a:tcPr/>
                </a:tc>
                <a:tc>
                  <a:txBody>
                    <a:bodyPr/>
                    <a:lstStyle/>
                    <a:p>
                      <a:r>
                        <a:rPr lang="en-GB" dirty="0"/>
                        <a:t>Places available </a:t>
                      </a:r>
                    </a:p>
                  </a:txBody>
                  <a:tcPr/>
                </a:tc>
                <a:extLst>
                  <a:ext uri="{0D108BD9-81ED-4DB2-BD59-A6C34878D82A}">
                    <a16:rowId xmlns:a16="http://schemas.microsoft.com/office/drawing/2014/main" val="3426095396"/>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docProps/app.xml><?xml version="1.0" encoding="utf-8"?>
<Properties xmlns="http://schemas.openxmlformats.org/officeDocument/2006/extended-properties" xmlns:vt="http://schemas.openxmlformats.org/officeDocument/2006/docPropsVTypes">
  <Template>L&amp;D Bulletin</Template>
  <TotalTime>32340</TotalTime>
  <Words>6924</Words>
  <Application>Microsoft Office PowerPoint</Application>
  <PresentationFormat>Custom</PresentationFormat>
  <Paragraphs>790</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Arial Black</vt:lpstr>
      <vt:lpstr>Calibri</vt:lpstr>
      <vt:lpstr>Calibri Light</vt:lpstr>
      <vt:lpstr>Symbol</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438</cp:revision>
  <dcterms:created xsi:type="dcterms:W3CDTF">2020-05-19T08:36:46Z</dcterms:created>
  <dcterms:modified xsi:type="dcterms:W3CDTF">2023-05-04T10:37:31Z</dcterms:modified>
</cp:coreProperties>
</file>