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34"/>
  </p:notesMasterIdLst>
  <p:sldIdLst>
    <p:sldId id="275" r:id="rId2"/>
    <p:sldId id="378" r:id="rId3"/>
    <p:sldId id="363" r:id="rId4"/>
    <p:sldId id="379" r:id="rId5"/>
    <p:sldId id="268" r:id="rId6"/>
    <p:sldId id="270" r:id="rId7"/>
    <p:sldId id="260" r:id="rId8"/>
    <p:sldId id="259" r:id="rId9"/>
    <p:sldId id="276" r:id="rId10"/>
    <p:sldId id="263" r:id="rId11"/>
    <p:sldId id="313" r:id="rId12"/>
    <p:sldId id="314" r:id="rId13"/>
    <p:sldId id="317" r:id="rId14"/>
    <p:sldId id="322" r:id="rId15"/>
    <p:sldId id="374" r:id="rId16"/>
    <p:sldId id="375" r:id="rId17"/>
    <p:sldId id="324" r:id="rId18"/>
    <p:sldId id="325" r:id="rId19"/>
    <p:sldId id="326" r:id="rId20"/>
    <p:sldId id="310" r:id="rId21"/>
    <p:sldId id="342" r:id="rId22"/>
    <p:sldId id="352" r:id="rId23"/>
    <p:sldId id="361" r:id="rId24"/>
    <p:sldId id="367" r:id="rId25"/>
    <p:sldId id="365" r:id="rId26"/>
    <p:sldId id="336" r:id="rId27"/>
    <p:sldId id="362" r:id="rId28"/>
    <p:sldId id="350" r:id="rId29"/>
    <p:sldId id="294" r:id="rId30"/>
    <p:sldId id="340" r:id="rId31"/>
    <p:sldId id="380" r:id="rId32"/>
    <p:sldId id="261" r:id="rId33"/>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B1B5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6357" autoAdjust="0"/>
  </p:normalViewPr>
  <p:slideViewPr>
    <p:cSldViewPr snapToGrid="0">
      <p:cViewPr>
        <p:scale>
          <a:sx n="66" d="100"/>
          <a:sy n="66" d="100"/>
        </p:scale>
        <p:origin x="560" y="-98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88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0FE750-2A74-459A-A124-FA8414E03356}" type="datetimeFigureOut">
              <a:rPr lang="en-GB" smtClean="0"/>
              <a:t>09/10/2025</a:t>
            </a:fld>
            <a:endParaRPr lang="en-GB"/>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C62929-94E8-4226-8243-36B2CBA96FE3}" type="slidenum">
              <a:rPr lang="en-GB" smtClean="0"/>
              <a:t>‹#›</a:t>
            </a:fld>
            <a:endParaRPr lang="en-GB"/>
          </a:p>
        </p:txBody>
      </p:sp>
    </p:spTree>
    <p:extLst>
      <p:ext uri="{BB962C8B-B14F-4D97-AF65-F5344CB8AC3E}">
        <p14:creationId xmlns:p14="http://schemas.microsoft.com/office/powerpoint/2010/main" val="541574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C62929-94E8-4226-8243-36B2CBA96FE3}" type="slidenum">
              <a:rPr lang="en-GB" smtClean="0"/>
              <a:t>1</a:t>
            </a:fld>
            <a:endParaRPr lang="en-GB"/>
          </a:p>
        </p:txBody>
      </p:sp>
    </p:spTree>
    <p:extLst>
      <p:ext uri="{BB962C8B-B14F-4D97-AF65-F5344CB8AC3E}">
        <p14:creationId xmlns:p14="http://schemas.microsoft.com/office/powerpoint/2010/main" val="1675434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CC62929-94E8-4226-8243-36B2CBA96FE3}" type="slidenum">
              <a:rPr lang="en-GB" smtClean="0"/>
              <a:t>6</a:t>
            </a:fld>
            <a:endParaRPr lang="en-GB"/>
          </a:p>
        </p:txBody>
      </p:sp>
    </p:spTree>
    <p:extLst>
      <p:ext uri="{BB962C8B-B14F-4D97-AF65-F5344CB8AC3E}">
        <p14:creationId xmlns:p14="http://schemas.microsoft.com/office/powerpoint/2010/main" val="1317357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a:prstGeom prst="rect">
            <a:avLst/>
          </a:prstGeo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1524000" y="8538164"/>
            <a:ext cx="9144000" cy="3924769"/>
          </a:xfrm>
          <a:prstGeom prst="rect">
            <a:avLst/>
          </a:prstGeo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4263086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865485"/>
            <a:ext cx="10515600" cy="3142075"/>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4327407"/>
            <a:ext cx="10515600" cy="1031428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177164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865481"/>
            <a:ext cx="7734300" cy="1377620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973789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65485"/>
            <a:ext cx="10515600" cy="3142075"/>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838200" y="4327407"/>
            <a:ext cx="10515600" cy="103142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1930231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a:prstGeom prst="rect">
            <a:avLst/>
          </a:prstGeo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831851" y="10878731"/>
            <a:ext cx="10515600" cy="3555999"/>
          </a:xfrm>
          <a:prstGeom prst="rect">
            <a:avLst/>
          </a:prstGeo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5" name="Footer Placeholder 4"/>
          <p:cNvSpPr>
            <a:spLocks noGrp="1"/>
          </p:cNvSpPr>
          <p:nvPr>
            <p:ph type="ftr" sz="quarter" idx="11"/>
          </p:nvPr>
        </p:nvSpPr>
        <p:spPr>
          <a:xfrm>
            <a:off x="4038600" y="15066908"/>
            <a:ext cx="4114800" cy="865481"/>
          </a:xfrm>
          <a:prstGeom prst="rect">
            <a:avLst/>
          </a:prstGeom>
        </p:spPr>
        <p:txBody>
          <a:bodyPr/>
          <a:lstStyle/>
          <a:p>
            <a:endParaRPr lang="en-GB"/>
          </a:p>
        </p:txBody>
      </p:sp>
      <p:sp>
        <p:nvSpPr>
          <p:cNvPr id="6" name="Slide Number Placeholder 5"/>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79961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865485"/>
            <a:ext cx="10515600" cy="3142075"/>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4327407"/>
            <a:ext cx="5181600" cy="103142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4327407"/>
            <a:ext cx="5181600" cy="1031428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6" name="Footer Placeholder 5"/>
          <p:cNvSpPr>
            <a:spLocks noGrp="1"/>
          </p:cNvSpPr>
          <p:nvPr>
            <p:ph type="ftr" sz="quarter" idx="11"/>
          </p:nvPr>
        </p:nvSpPr>
        <p:spPr>
          <a:xfrm>
            <a:off x="4038600" y="15066908"/>
            <a:ext cx="4114800" cy="865481"/>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959691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3984979"/>
            <a:ext cx="5157787" cy="1952977"/>
          </a:xfrm>
          <a:prstGeom prst="rect">
            <a:avLst/>
          </a:prstGeo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839789" y="5937956"/>
            <a:ext cx="5157787" cy="87338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3984979"/>
            <a:ext cx="5183188" cy="1952977"/>
          </a:xfrm>
          <a:prstGeom prst="rect">
            <a:avLst/>
          </a:prstGeo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72201" y="5937956"/>
            <a:ext cx="5183188" cy="87338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8" name="Footer Placeholder 7"/>
          <p:cNvSpPr>
            <a:spLocks noGrp="1"/>
          </p:cNvSpPr>
          <p:nvPr>
            <p:ph type="ftr" sz="quarter" idx="11"/>
          </p:nvPr>
        </p:nvSpPr>
        <p:spPr>
          <a:xfrm>
            <a:off x="4038600" y="15066908"/>
            <a:ext cx="4114800" cy="865481"/>
          </a:xfrm>
          <a:prstGeom prst="rect">
            <a:avLst/>
          </a:prstGeom>
        </p:spPr>
        <p:txBody>
          <a:bodyPr/>
          <a:lstStyle/>
          <a:p>
            <a:endParaRPr lang="en-GB"/>
          </a:p>
        </p:txBody>
      </p:sp>
      <p:sp>
        <p:nvSpPr>
          <p:cNvPr id="9" name="Slide Number Placeholder 8"/>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168997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ABFD30B-CF3C-49A0-B477-8703B376791F}"/>
              </a:ext>
              <a:ext uri="{C183D7F6-B498-43B3-948B-1728B52AA6E4}">
                <adec:decorative xmlns:adec="http://schemas.microsoft.com/office/drawing/2017/decorative" val="1"/>
              </a:ext>
            </a:extLst>
          </p:cNvPr>
          <p:cNvSpPr/>
          <p:nvPr userDrawn="1"/>
        </p:nvSpPr>
        <p:spPr>
          <a:xfrm>
            <a:off x="0" y="0"/>
            <a:ext cx="12192000" cy="2413158"/>
          </a:xfrm>
          <a:prstGeom prst="rect">
            <a:avLst/>
          </a:prstGeom>
          <a:solidFill>
            <a:srgbClr val="B1B514"/>
          </a:solidFill>
          <a:ln>
            <a:solidFill>
              <a:srgbClr val="B1B5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Logo">
            <a:extLst>
              <a:ext uri="{FF2B5EF4-FFF2-40B4-BE49-F238E27FC236}">
                <a16:creationId xmlns:a16="http://schemas.microsoft.com/office/drawing/2014/main" id="{47822718-4E97-402D-92AC-314D15AB93A3}"/>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1" y="185690"/>
            <a:ext cx="2037080" cy="751570"/>
          </a:xfrm>
          <a:prstGeom prst="rect">
            <a:avLst/>
          </a:prstGeom>
          <a:noFill/>
        </p:spPr>
      </p:pic>
      <p:pic>
        <p:nvPicPr>
          <p:cNvPr id="8" name="Picture 7" descr="HSAB logo">
            <a:extLst>
              <a:ext uri="{FF2B5EF4-FFF2-40B4-BE49-F238E27FC236}">
                <a16:creationId xmlns:a16="http://schemas.microsoft.com/office/drawing/2014/main" id="{48F7B7C5-D1FD-4398-BC45-846031CCC471}"/>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85425" y="185690"/>
            <a:ext cx="1685925" cy="990600"/>
          </a:xfrm>
          <a:prstGeom prst="rect">
            <a:avLst/>
          </a:prstGeom>
          <a:noFill/>
          <a:ln>
            <a:noFill/>
          </a:ln>
        </p:spPr>
      </p:pic>
      <p:sp>
        <p:nvSpPr>
          <p:cNvPr id="9" name="Title 2">
            <a:extLst>
              <a:ext uri="{FF2B5EF4-FFF2-40B4-BE49-F238E27FC236}">
                <a16:creationId xmlns:a16="http://schemas.microsoft.com/office/drawing/2014/main" id="{DCBEE2E4-97A0-44FC-8CFE-3CA739C41FF0}"/>
              </a:ext>
            </a:extLst>
          </p:cNvPr>
          <p:cNvSpPr>
            <a:spLocks noGrp="1"/>
          </p:cNvSpPr>
          <p:nvPr>
            <p:ph type="title" hasCustomPrompt="1"/>
          </p:nvPr>
        </p:nvSpPr>
        <p:spPr>
          <a:xfrm>
            <a:off x="0" y="46745"/>
            <a:ext cx="12192000" cy="2066535"/>
          </a:xfrm>
          <a:prstGeom prst="rect">
            <a:avLst/>
          </a:prstGeom>
        </p:spPr>
        <p:txBody>
          <a:bodyPr>
            <a:normAutofit/>
          </a:bodyPr>
          <a:lstStyle>
            <a:lvl1pPr algn="ctr">
              <a:defRPr sz="4400">
                <a:solidFill>
                  <a:schemeClr val="bg1"/>
                </a:solidFill>
              </a:defRPr>
            </a:lvl1pPr>
          </a:lstStyle>
          <a:p>
            <a:pPr algn="ctr"/>
            <a:r>
              <a:rPr lang="en-GB" sz="4800" dirty="0">
                <a:solidFill>
                  <a:schemeClr val="bg1"/>
                </a:solidFill>
                <a:latin typeface="Arial Black" panose="020B0A04020102020204" pitchFamily="34" charset="0"/>
              </a:rPr>
              <a:t>HSCP/HSAB L&amp;D </a:t>
            </a:r>
            <a:br>
              <a:rPr lang="en-GB" sz="4800" dirty="0">
                <a:solidFill>
                  <a:schemeClr val="bg1"/>
                </a:solidFill>
                <a:latin typeface="Arial Black" panose="020B0A04020102020204" pitchFamily="34" charset="0"/>
              </a:rPr>
            </a:br>
            <a:r>
              <a:rPr lang="en-GB" sz="4800" dirty="0">
                <a:solidFill>
                  <a:schemeClr val="bg1"/>
                </a:solidFill>
                <a:latin typeface="Arial Black" panose="020B0A04020102020204" pitchFamily="34" charset="0"/>
              </a:rPr>
              <a:t>PROGRAMME</a:t>
            </a:r>
            <a:endParaRPr lang="en-GB" sz="4800" dirty="0"/>
          </a:p>
        </p:txBody>
      </p:sp>
    </p:spTree>
    <p:extLst>
      <p:ext uri="{BB962C8B-B14F-4D97-AF65-F5344CB8AC3E}">
        <p14:creationId xmlns:p14="http://schemas.microsoft.com/office/powerpoint/2010/main" val="2305035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3" name="Footer Placeholder 2"/>
          <p:cNvSpPr>
            <a:spLocks noGrp="1"/>
          </p:cNvSpPr>
          <p:nvPr>
            <p:ph type="ftr" sz="quarter" idx="11"/>
          </p:nvPr>
        </p:nvSpPr>
        <p:spPr>
          <a:xfrm>
            <a:off x="4038600" y="15066908"/>
            <a:ext cx="4114800" cy="865481"/>
          </a:xfrm>
          <a:prstGeom prst="rect">
            <a:avLst/>
          </a:prstGeom>
        </p:spPr>
        <p:txBody>
          <a:bodyPr/>
          <a:lstStyle/>
          <a:p>
            <a:endParaRPr lang="en-GB"/>
          </a:p>
        </p:txBody>
      </p:sp>
      <p:sp>
        <p:nvSpPr>
          <p:cNvPr id="4" name="Slide Number Placeholder 3"/>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193180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a:prstGeom prst="rect">
            <a:avLst/>
          </a:prstGeo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5183188" y="2340567"/>
            <a:ext cx="6172200" cy="11552296"/>
          </a:xfrm>
          <a:prstGeom prst="rect">
            <a:avLst/>
          </a:prstGeo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4876800"/>
            <a:ext cx="3932237" cy="9034875"/>
          </a:xfrm>
          <a:prstGeom prst="rect">
            <a:avLst/>
          </a:prstGeo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6" name="Footer Placeholder 5"/>
          <p:cNvSpPr>
            <a:spLocks noGrp="1"/>
          </p:cNvSpPr>
          <p:nvPr>
            <p:ph type="ftr" sz="quarter" idx="11"/>
          </p:nvPr>
        </p:nvSpPr>
        <p:spPr>
          <a:xfrm>
            <a:off x="4038600" y="15066908"/>
            <a:ext cx="4114800" cy="865481"/>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2048793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a:prstGeom prst="rect">
            <a:avLst/>
          </a:prstGeo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2340567"/>
            <a:ext cx="6172200" cy="11552296"/>
          </a:xfrm>
          <a:prstGeom prst="rect">
            <a:avLst/>
          </a:prstGeo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839788" y="4876800"/>
            <a:ext cx="3932237" cy="9034875"/>
          </a:xfrm>
          <a:prstGeom prst="rect">
            <a:avLst/>
          </a:prstGeo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a:xfrm>
            <a:off x="838200" y="15066908"/>
            <a:ext cx="2743200" cy="865481"/>
          </a:xfrm>
          <a:prstGeom prst="rect">
            <a:avLst/>
          </a:prstGeom>
        </p:spPr>
        <p:txBody>
          <a:bodyPr/>
          <a:lstStyle/>
          <a:p>
            <a:fld id="{91267CF5-F049-4AAE-9318-9EEF2162864B}" type="datetimeFigureOut">
              <a:rPr lang="en-GB" smtClean="0"/>
              <a:t>09/10/2025</a:t>
            </a:fld>
            <a:endParaRPr lang="en-GB"/>
          </a:p>
        </p:txBody>
      </p:sp>
      <p:sp>
        <p:nvSpPr>
          <p:cNvPr id="6" name="Footer Placeholder 5"/>
          <p:cNvSpPr>
            <a:spLocks noGrp="1"/>
          </p:cNvSpPr>
          <p:nvPr>
            <p:ph type="ftr" sz="quarter" idx="11"/>
          </p:nvPr>
        </p:nvSpPr>
        <p:spPr>
          <a:xfrm>
            <a:off x="4038600" y="15066908"/>
            <a:ext cx="4114800" cy="865481"/>
          </a:xfrm>
          <a:prstGeom prst="rect">
            <a:avLst/>
          </a:prstGeom>
        </p:spPr>
        <p:txBody>
          <a:bodyPr/>
          <a:lstStyle/>
          <a:p>
            <a:endParaRPr lang="en-GB"/>
          </a:p>
        </p:txBody>
      </p:sp>
      <p:sp>
        <p:nvSpPr>
          <p:cNvPr id="7" name="Slide Number Placeholder 6"/>
          <p:cNvSpPr>
            <a:spLocks noGrp="1"/>
          </p:cNvSpPr>
          <p:nvPr>
            <p:ph type="sldNum" sz="quarter" idx="12"/>
          </p:nvPr>
        </p:nvSpPr>
        <p:spPr>
          <a:xfrm>
            <a:off x="8610600" y="15066908"/>
            <a:ext cx="2743200" cy="865481"/>
          </a:xfrm>
          <a:prstGeom prst="rect">
            <a:avLst/>
          </a:prstGeom>
        </p:spPr>
        <p:txBody>
          <a:bodyPr/>
          <a:lstStyle/>
          <a:p>
            <a:fld id="{738C1E83-7734-41F5-A347-EF95AF50C3AD}" type="slidenum">
              <a:rPr lang="en-GB" smtClean="0"/>
              <a:t>‹#›</a:t>
            </a:fld>
            <a:endParaRPr lang="en-GB"/>
          </a:p>
        </p:txBody>
      </p:sp>
    </p:spTree>
    <p:extLst>
      <p:ext uri="{BB962C8B-B14F-4D97-AF65-F5344CB8AC3E}">
        <p14:creationId xmlns:p14="http://schemas.microsoft.com/office/powerpoint/2010/main" val="614831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3FDA261-F3B4-4C47-A50A-A92F9BCD477E}"/>
              </a:ext>
              <a:ext uri="{C183D7F6-B498-43B3-948B-1728B52AA6E4}">
                <adec:decorative xmlns:adec="http://schemas.microsoft.com/office/drawing/2017/decorative" val="1"/>
              </a:ext>
            </a:extLst>
          </p:cNvPr>
          <p:cNvSpPr/>
          <p:nvPr userDrawn="1"/>
        </p:nvSpPr>
        <p:spPr>
          <a:xfrm>
            <a:off x="0" y="0"/>
            <a:ext cx="12192000" cy="2413158"/>
          </a:xfrm>
          <a:prstGeom prst="rect">
            <a:avLst/>
          </a:prstGeom>
          <a:solidFill>
            <a:srgbClr val="B1B514"/>
          </a:solidFill>
          <a:ln>
            <a:solidFill>
              <a:srgbClr val="B1B5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Logo">
            <a:extLst>
              <a:ext uri="{FF2B5EF4-FFF2-40B4-BE49-F238E27FC236}">
                <a16:creationId xmlns:a16="http://schemas.microsoft.com/office/drawing/2014/main" id="{30A3C521-70A6-449E-8590-8DB1A1300067}"/>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41301" y="185690"/>
            <a:ext cx="2037080" cy="751570"/>
          </a:xfrm>
          <a:prstGeom prst="rect">
            <a:avLst/>
          </a:prstGeom>
          <a:noFill/>
        </p:spPr>
      </p:pic>
      <p:pic>
        <p:nvPicPr>
          <p:cNvPr id="9" name="Picture 8" descr="HSAB logo">
            <a:extLst>
              <a:ext uri="{FF2B5EF4-FFF2-40B4-BE49-F238E27FC236}">
                <a16:creationId xmlns:a16="http://schemas.microsoft.com/office/drawing/2014/main" id="{D66B4E62-14E6-46D6-973A-2B3BEA64D7B9}"/>
              </a:ext>
            </a:extLst>
          </p:cNvPr>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385425" y="185690"/>
            <a:ext cx="1685925" cy="990600"/>
          </a:xfrm>
          <a:prstGeom prst="rect">
            <a:avLst/>
          </a:prstGeom>
          <a:noFill/>
          <a:ln>
            <a:noFill/>
          </a:ln>
        </p:spPr>
      </p:pic>
      <p:sp>
        <p:nvSpPr>
          <p:cNvPr id="10" name="Title 2">
            <a:extLst>
              <a:ext uri="{FF2B5EF4-FFF2-40B4-BE49-F238E27FC236}">
                <a16:creationId xmlns:a16="http://schemas.microsoft.com/office/drawing/2014/main" id="{46072D1F-4A19-4998-AF0C-42C3355ECB97}"/>
              </a:ext>
            </a:extLst>
          </p:cNvPr>
          <p:cNvSpPr txBox="1">
            <a:spLocks/>
          </p:cNvSpPr>
          <p:nvPr userDrawn="1"/>
        </p:nvSpPr>
        <p:spPr>
          <a:xfrm>
            <a:off x="0" y="46745"/>
            <a:ext cx="12192000" cy="2066535"/>
          </a:xfrm>
          <a:prstGeom prst="rect">
            <a:avLst/>
          </a:prstGeom>
        </p:spPr>
        <p:txBody>
          <a:bodyPr>
            <a:normAutofit/>
          </a:bodyPr>
          <a:lstStyle>
            <a:lvl1pPr algn="ctr" defTabSz="1219170" rtl="0" eaLnBrk="1" latinLnBrk="0" hangingPunct="1">
              <a:lnSpc>
                <a:spcPct val="90000"/>
              </a:lnSpc>
              <a:spcBef>
                <a:spcPct val="0"/>
              </a:spcBef>
              <a:buNone/>
              <a:defRPr sz="4400" kern="1200">
                <a:solidFill>
                  <a:schemeClr val="bg1"/>
                </a:solidFill>
                <a:latin typeface="+mj-lt"/>
                <a:ea typeface="+mj-ea"/>
                <a:cs typeface="+mj-cs"/>
              </a:defRPr>
            </a:lvl1pPr>
          </a:lstStyle>
          <a:p>
            <a:r>
              <a:rPr lang="en-GB" sz="4800" dirty="0">
                <a:latin typeface="Arial Black" panose="020B0A04020102020204" pitchFamily="34" charset="0"/>
              </a:rPr>
              <a:t>HSCP/HSAB L&amp;D </a:t>
            </a:r>
            <a:br>
              <a:rPr lang="en-GB" sz="4800" dirty="0">
                <a:latin typeface="Arial Black" panose="020B0A04020102020204" pitchFamily="34" charset="0"/>
              </a:rPr>
            </a:br>
            <a:r>
              <a:rPr lang="en-GB" sz="4800" dirty="0">
                <a:latin typeface="Arial Black" panose="020B0A04020102020204" pitchFamily="34" charset="0"/>
              </a:rPr>
              <a:t>PROGRAMME</a:t>
            </a:r>
            <a:endParaRPr lang="en-GB" sz="4800" dirty="0"/>
          </a:p>
        </p:txBody>
      </p:sp>
    </p:spTree>
    <p:extLst>
      <p:ext uri="{BB962C8B-B14F-4D97-AF65-F5344CB8AC3E}">
        <p14:creationId xmlns:p14="http://schemas.microsoft.com/office/powerpoint/2010/main" val="24896241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3.xml"/><Relationship Id="rId18" Type="http://schemas.openxmlformats.org/officeDocument/2006/relationships/slide" Target="slide18.xml"/><Relationship Id="rId26" Type="http://schemas.openxmlformats.org/officeDocument/2006/relationships/slide" Target="slide25.xml"/><Relationship Id="rId3" Type="http://schemas.openxmlformats.org/officeDocument/2006/relationships/slide" Target="slide32.xml"/><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1.xml"/><Relationship Id="rId17" Type="http://schemas.openxmlformats.org/officeDocument/2006/relationships/slide" Target="slide17.xml"/><Relationship Id="rId25" Type="http://schemas.openxmlformats.org/officeDocument/2006/relationships/slide" Target="slide24.xml"/><Relationship Id="rId2" Type="http://schemas.openxmlformats.org/officeDocument/2006/relationships/notesSlide" Target="../notesSlides/notesSlide1.xml"/><Relationship Id="rId16" Type="http://schemas.openxmlformats.org/officeDocument/2006/relationships/slide" Target="slide16.xml"/><Relationship Id="rId20" Type="http://schemas.openxmlformats.org/officeDocument/2006/relationships/slide" Target="slide26.xml"/><Relationship Id="rId29" Type="http://schemas.openxmlformats.org/officeDocument/2006/relationships/slide" Target="slide30.xml"/><Relationship Id="rId1" Type="http://schemas.openxmlformats.org/officeDocument/2006/relationships/slideLayout" Target="../slideLayouts/slideLayout6.xml"/><Relationship Id="rId6" Type="http://schemas.openxmlformats.org/officeDocument/2006/relationships/slide" Target="slide5.xml"/><Relationship Id="rId11" Type="http://schemas.openxmlformats.org/officeDocument/2006/relationships/slide" Target="slide10.xml"/><Relationship Id="rId24" Type="http://schemas.openxmlformats.org/officeDocument/2006/relationships/slide" Target="slide23.xml"/><Relationship Id="rId32" Type="http://schemas.openxmlformats.org/officeDocument/2006/relationships/slide" Target="slide28.xml"/><Relationship Id="rId5" Type="http://schemas.openxmlformats.org/officeDocument/2006/relationships/slide" Target="slide2.xml"/><Relationship Id="rId15" Type="http://schemas.openxmlformats.org/officeDocument/2006/relationships/slide" Target="slide15.xml"/><Relationship Id="rId23" Type="http://schemas.openxmlformats.org/officeDocument/2006/relationships/slide" Target="slide22.xml"/><Relationship Id="rId28" Type="http://schemas.openxmlformats.org/officeDocument/2006/relationships/slide" Target="slide29.xml"/><Relationship Id="rId10" Type="http://schemas.openxmlformats.org/officeDocument/2006/relationships/slide" Target="slide9.xml"/><Relationship Id="rId19" Type="http://schemas.openxmlformats.org/officeDocument/2006/relationships/slide" Target="slide19.xml"/><Relationship Id="rId31" Type="http://schemas.openxmlformats.org/officeDocument/2006/relationships/slide" Target="slide12.xml"/><Relationship Id="rId4" Type="http://schemas.openxmlformats.org/officeDocument/2006/relationships/slide" Target="slide3.xml"/><Relationship Id="rId9" Type="http://schemas.openxmlformats.org/officeDocument/2006/relationships/slide" Target="slide8.xml"/><Relationship Id="rId14" Type="http://schemas.openxmlformats.org/officeDocument/2006/relationships/slide" Target="slide14.xml"/><Relationship Id="rId22" Type="http://schemas.openxmlformats.org/officeDocument/2006/relationships/slide" Target="slide21.xml"/><Relationship Id="rId27" Type="http://schemas.openxmlformats.org/officeDocument/2006/relationships/slide" Target="slide27.xml"/><Relationship Id="rId30" Type="http://schemas.openxmlformats.org/officeDocument/2006/relationships/slide" Target="slide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hscb.event-booking.org.uk/" TargetMode="External"/><Relationship Id="rId2" Type="http://schemas.openxmlformats.org/officeDocument/2006/relationships/hyperlink" Target="https://spaceherts.org.uk/"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https://www.hertfordshire.gov.uk/ufs/CSF_TBS_USER.eb?ebd=0&amp;ebz=4_1666709735236" TargetMode="Externa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eur02.safelinks.protection.outlook.com/?url=https%3A%2F%2Fwww.lullabytrust.org.uk%2Fsafer-sleep-advice%2F&amp;data=05%7C02%7CElizabeth.Peters%40hertfordshire.gov.uk%7C25eddb1afd864964130908dd28da1c30%7C53e92c3666174e71a989dd739ad32a4d%7C0%7C0%7C638711639419550581%7CUnknown%7CTWFpbGZsb3d8eyJFbXB0eU1hcGkiOnRydWUsIlYiOiIwLjAuMDAwMCIsIlAiOiJXaW4zMiIsIkFOIjoiTWFpbCIsIldUIjoyfQ%3D%3D%7C0%7C%7C%7C&amp;sdata=pk2Pk2KbDqJ5%2BjAcz%2FuLaz6DBy%2Fw5oebAOrPy0WpOTM%3D&amp;reserved=0" TargetMode="External"/><Relationship Id="rId2" Type="http://schemas.openxmlformats.org/officeDocument/2006/relationships/hyperlink" Target="https://eur02.safelinks.protection.outlook.com/?url=https%3A%2F%2Fwww.hertfordshire.gov.uk%2Fdoc%2Fchild%2Fhscb%2Fhiap-framework-safer-sleeping-nov-24-web.pdf&amp;data=05%7C02%7CElizabeth.Peters%40hertfordshire.gov.uk%7C25eddb1afd864964130908dd28da1c30%7C53e92c3666174e71a989dd739ad32a4d%7C0%7C0%7C638711639419529905%7CUnknown%7CTWFpbGZsb3d8eyJFbXB0eU1hcGkiOnRydWUsIlYiOiIwLjAuMDAwMCIsIlAiOiJXaW4zMiIsIkFOIjoiTWFpbCIsIldUIjoyfQ%3D%3D%7C0%7C%7C%7C&amp;sdata=WtLLP4oVZ4VtJ6NDI0MIzd9XAPSf6tCBX%2BDFFomqR%2Bo%3D&amp;reserved=0" TargetMode="Externa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hyperlink" Target="https://eur02.safelinks.protection.outlook.com/?url=https%3A%2F%2Fwww.lullabytrust.org.uk%2Fprofessionals%2Ftraining%2F&amp;data=05%7C02%7CElizabeth.Peters%40hertfordshire.gov.uk%7C25eddb1afd864964130908dd28da1c30%7C53e92c3666174e71a989dd739ad32a4d%7C0%7C0%7C638711639419563985%7CUnknown%7CTWFpbGZsb3d8eyJFbXB0eU1hcGkiOnRydWUsIlYiOiIwLjAuMDAwMCIsIlAiOiJXaW4zMiIsIkFOIjoiTWFpbCIsIldUIjoyfQ%3D%3D%7C0%7C%7C%7C&amp;sdata=VvVsJKaZjr8S%2BT8HTj187wA9dE5py6fikoNiqIdcUmA%3D&amp;reserved=0"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hscb.event-booking.org.uk/elearning-detail/%3DEzM1MjM/Introduction-to-Children-and-Young-Peoples-Mental-Health-and-Emotional-Wellbeing" TargetMode="External"/><Relationship Id="rId2" Type="http://schemas.openxmlformats.org/officeDocument/2006/relationships/hyperlink" Target="https://hscb.event-booking.org.uk/elearning-detail/%3DUDOwMjM/Trauma-Awareness"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hscb.event-booking.org.uk/"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s://www.hertfordshire.gov.uk/services/childrens-social-care/child-protection/hertfordshire-safeguarding-children-partnership/professionals-and-volunteers/training-and-learning/training-and-learning.aspx"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hertsscb.proceduresonline.com/pdfs/bruising_suspicious_marks.pdf"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hscb.event-booking.org.uk/"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7CDCDAC9-B54A-40FA-88B1-AEC9BAD2035B}"/>
              </a:ext>
            </a:extLst>
          </p:cNvPr>
          <p:cNvSpPr>
            <a:spLocks noGrp="1"/>
          </p:cNvSpPr>
          <p:nvPr>
            <p:ph type="title"/>
          </p:nvPr>
        </p:nvSpPr>
        <p:spPr>
          <a:xfrm>
            <a:off x="0" y="46746"/>
            <a:ext cx="12192000" cy="1335488"/>
          </a:xfrm>
        </p:spPr>
        <p:txBody>
          <a:bodyPr>
            <a:noAutofit/>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6" name="Title 11">
            <a:extLst>
              <a:ext uri="{FF2B5EF4-FFF2-40B4-BE49-F238E27FC236}">
                <a16:creationId xmlns:a16="http://schemas.microsoft.com/office/drawing/2014/main" id="{3073F758-035B-488B-AC09-5BABC4C97EB6}"/>
              </a:ext>
            </a:extLst>
          </p:cNvPr>
          <p:cNvSpPr txBox="1">
            <a:spLocks/>
          </p:cNvSpPr>
          <p:nvPr/>
        </p:nvSpPr>
        <p:spPr>
          <a:xfrm>
            <a:off x="0" y="1357523"/>
            <a:ext cx="12192000" cy="598868"/>
          </a:xfrm>
          <a:prstGeom prst="rect">
            <a:avLst/>
          </a:prstGeom>
        </p:spPr>
        <p:txBody>
          <a:bodyPr>
            <a:normAutofit fontScale="97500"/>
          </a:bodyPr>
          <a:lstStyle>
            <a:lvl1pPr algn="ctr" defTabSz="1219170" rtl="0" eaLnBrk="1" latinLnBrk="0" hangingPunct="1">
              <a:lnSpc>
                <a:spcPct val="90000"/>
              </a:lnSpc>
              <a:spcBef>
                <a:spcPct val="0"/>
              </a:spcBef>
              <a:buNone/>
              <a:defRPr sz="4400" kern="1200">
                <a:solidFill>
                  <a:schemeClr val="bg1"/>
                </a:solidFill>
                <a:latin typeface="+mj-lt"/>
                <a:ea typeface="+mj-ea"/>
                <a:cs typeface="+mj-cs"/>
              </a:defRPr>
            </a:lvl1pPr>
          </a:lstStyle>
          <a:p>
            <a:r>
              <a:rPr lang="en-GB" sz="2800" dirty="0">
                <a:latin typeface="Arial Black" panose="020B0A04020102020204" pitchFamily="34" charset="0"/>
              </a:rPr>
              <a:t>October 2025</a:t>
            </a:r>
            <a:endParaRPr lang="en-GB" sz="2800" dirty="0"/>
          </a:p>
        </p:txBody>
      </p:sp>
      <p:sp>
        <p:nvSpPr>
          <p:cNvPr id="20" name="Rectangle 19">
            <a:extLst>
              <a:ext uri="{FF2B5EF4-FFF2-40B4-BE49-F238E27FC236}">
                <a16:creationId xmlns:a16="http://schemas.microsoft.com/office/drawing/2014/main" id="{29A1C992-A055-4BC7-881E-02CB156FFB2B}"/>
              </a:ext>
            </a:extLst>
          </p:cNvPr>
          <p:cNvSpPr/>
          <p:nvPr/>
        </p:nvSpPr>
        <p:spPr>
          <a:xfrm>
            <a:off x="0" y="1763888"/>
            <a:ext cx="12192000" cy="1858245"/>
          </a:xfrm>
          <a:prstGeom prst="rect">
            <a:avLst/>
          </a:prstGeom>
          <a:solidFill>
            <a:srgbClr val="B1B514"/>
          </a:solidFill>
          <a:ln>
            <a:solidFill>
              <a:srgbClr val="B1B5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latin typeface="Arial" panose="020B0604020202020204" pitchFamily="34" charset="0"/>
                <a:cs typeface="Arial" panose="020B0604020202020204" pitchFamily="34" charset="0"/>
              </a:rPr>
              <a:t>Join us for live webinars and learn about the latest safeguarding practice</a:t>
            </a:r>
            <a:endParaRPr lang="en-GB" sz="2400" b="1" dirty="0">
              <a:solidFill>
                <a:schemeClr val="tx1"/>
              </a:solidFill>
              <a:latin typeface="Arial" panose="020B0604020202020204" pitchFamily="34" charset="0"/>
              <a:cs typeface="Arial" panose="020B0604020202020204" pitchFamily="34" charset="0"/>
            </a:endParaRPr>
          </a:p>
          <a:p>
            <a:pPr algn="ctr"/>
            <a:r>
              <a:rPr lang="en-GB" sz="1600" b="1" dirty="0">
                <a:solidFill>
                  <a:schemeClr val="tx1"/>
                </a:solidFill>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Booking Conditions</a:t>
            </a:r>
            <a:endParaRPr lang="en-GB" sz="1600" b="1" dirty="0">
              <a:solidFill>
                <a:schemeClr val="tx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54FFCE0D-1234-4295-A321-87EC5CFE2C9F}"/>
              </a:ext>
            </a:extLst>
          </p:cNvPr>
          <p:cNvSpPr txBox="1"/>
          <p:nvPr/>
        </p:nvSpPr>
        <p:spPr>
          <a:xfrm>
            <a:off x="403904" y="3525475"/>
            <a:ext cx="11384192" cy="13188226"/>
          </a:xfrm>
          <a:prstGeom prst="rect">
            <a:avLst/>
          </a:prstGeom>
          <a:noFill/>
        </p:spPr>
        <p:txBody>
          <a:bodyPr wrap="square" rtlCol="0">
            <a:spAutoFit/>
          </a:bodyPr>
          <a:lstStyle/>
          <a:p>
            <a:pPr algn="ctr"/>
            <a:r>
              <a:rPr lang="en-GB" sz="4000" b="1" dirty="0">
                <a:latin typeface="Arial" panose="020B0604020202020204" pitchFamily="34" charset="0"/>
                <a:cs typeface="Arial" panose="020B0604020202020204" pitchFamily="34" charset="0"/>
              </a:rPr>
              <a:t>Index of Training Offer</a:t>
            </a:r>
          </a:p>
          <a:p>
            <a:r>
              <a:rPr lang="en-GB" sz="2400" b="1" dirty="0">
                <a:latin typeface="Arial" panose="020B0604020202020204" pitchFamily="34" charset="0"/>
                <a:cs typeface="Arial" panose="020B0604020202020204" pitchFamily="34" charset="0"/>
              </a:rPr>
              <a:t>Children</a:t>
            </a:r>
            <a:endParaRPr lang="en-GB" sz="32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b="1" dirty="0">
                <a:solidFill>
                  <a:srgbClr val="00B050"/>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HSCP 2025 ANNUAL CONFERENCE 21 NOV 2025: PROFESSIONAL CURIOSITY </a:t>
            </a:r>
            <a:r>
              <a:rPr lang="en-GB" sz="2000" b="1" dirty="0">
                <a:solidFill>
                  <a:srgbClr val="FF0000"/>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FREE OF CHARGE</a:t>
            </a:r>
          </a:p>
          <a:p>
            <a:pPr marL="457200" indent="-457200">
              <a:buFont typeface="Arial" panose="020B0604020202020204" pitchFamily="34" charset="0"/>
              <a:buChar char="•"/>
            </a:pPr>
            <a:r>
              <a:rPr lang="en-GB" sz="2000" b="1" u="sng" dirty="0">
                <a:solidFill>
                  <a:srgbClr val="00B050"/>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Learning Hubs</a:t>
            </a:r>
            <a:r>
              <a:rPr lang="en-GB" sz="2000" u="sng" dirty="0">
                <a:solidFill>
                  <a:srgbClr val="00B050"/>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 </a:t>
            </a:r>
            <a:r>
              <a:rPr lang="en-GB" sz="2000" b="1" u="sng" dirty="0">
                <a:solidFill>
                  <a:srgbClr val="00B050"/>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Engaging Families when there are Challenges/Working with Resistance</a:t>
            </a:r>
            <a:r>
              <a:rPr lang="en-GB" sz="2000" b="1" u="sng" dirty="0">
                <a:solidFill>
                  <a:srgbClr val="00B050"/>
                </a:solidFill>
                <a:latin typeface="Arial" panose="020B0604020202020204" pitchFamily="34" charset="0"/>
                <a:cs typeface="Arial" panose="020B0604020202020204" pitchFamily="34" charset="0"/>
              </a:rPr>
              <a:t> </a:t>
            </a:r>
            <a:r>
              <a:rPr lang="en-GB" sz="2000" b="1" u="sng" dirty="0">
                <a:solidFill>
                  <a:srgbClr val="FF0000"/>
                </a:solidFill>
                <a:latin typeface="Arial" panose="020B0604020202020204" pitchFamily="34" charset="0"/>
                <a:cs typeface="Arial" panose="020B0604020202020204" pitchFamily="34" charset="0"/>
              </a:rPr>
              <a:t>FREE OF CHARGE</a:t>
            </a:r>
            <a:endParaRPr lang="en-GB" sz="2000" b="1" dirty="0">
              <a:solidFill>
                <a:srgbClr val="FF0000"/>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Working with Mothers with Emotionally Unstable Personality Disorder (EUPD)</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Graded Care Profile – a tool to be used when on-going Neglect is a concern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Understanding and Identifying Neglect with a focus on Early Help</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Safeguarding and Child Protection Multi Agency Course</a:t>
            </a:r>
            <a:r>
              <a:rPr lang="en-GB" sz="1700" dirty="0">
                <a:solidFill>
                  <a:srgbClr val="00B050"/>
                </a:solidFill>
                <a:latin typeface="Arial" panose="020B0604020202020204" pitchFamily="34" charset="0"/>
                <a:cs typeface="Arial" panose="020B0604020202020204" pitchFamily="34" charset="0"/>
              </a:rPr>
              <a:t> </a:t>
            </a:r>
            <a:endParaRPr lang="en-GB" sz="1700" b="1"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9" action="ppaction://hlinksldjump">
                  <a:extLst>
                    <a:ext uri="{A12FA001-AC4F-418D-AE19-62706E023703}">
                      <ahyp:hlinkClr xmlns:ahyp="http://schemas.microsoft.com/office/drawing/2018/hyperlinkcolor" val="tx"/>
                    </a:ext>
                  </a:extLst>
                </a:hlinkClick>
              </a:rPr>
              <a:t>Physical Abuse in Children (previously the ‘Bruising Lite Bite’)</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0" action="ppaction://hlinksldjump">
                  <a:extLst>
                    <a:ext uri="{A12FA001-AC4F-418D-AE19-62706E023703}">
                      <ahyp:hlinkClr xmlns:ahyp="http://schemas.microsoft.com/office/drawing/2018/hyperlinkcolor" val="tx"/>
                    </a:ext>
                  </a:extLst>
                </a:hlinkClick>
              </a:rPr>
              <a:t>Child Protection Conference Training</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1" action="ppaction://hlinksldjump">
                  <a:extLst>
                    <a:ext uri="{A12FA001-AC4F-418D-AE19-62706E023703}">
                      <ahyp:hlinkClr xmlns:ahyp="http://schemas.microsoft.com/office/drawing/2018/hyperlinkcolor" val="tx"/>
                    </a:ext>
                  </a:extLst>
                </a:hlinkClick>
              </a:rPr>
              <a:t>Disguised Compliance &amp; Avoidant Families</a:t>
            </a:r>
            <a:endParaRPr lang="en-GB" sz="1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2" action="ppaction://hlinksldjump">
                  <a:extLst>
                    <a:ext uri="{A12FA001-AC4F-418D-AE19-62706E023703}">
                      <ahyp:hlinkClr xmlns:ahyp="http://schemas.microsoft.com/office/drawing/2018/hyperlinkcolor" val="tx"/>
                    </a:ext>
                  </a:extLst>
                </a:hlinkClick>
              </a:rPr>
              <a:t>Emotional Wellbeing and Coping Strategies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3" action="ppaction://hlinksldjump">
                  <a:extLst>
                    <a:ext uri="{A12FA001-AC4F-418D-AE19-62706E023703}">
                      <ahyp:hlinkClr xmlns:ahyp="http://schemas.microsoft.com/office/drawing/2018/hyperlinkcolor" val="tx"/>
                    </a:ext>
                  </a:extLst>
                </a:hlinkClick>
              </a:rPr>
              <a:t>Voice of the Child </a:t>
            </a:r>
            <a:endParaRPr lang="en-GB" sz="1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4" action="ppaction://hlinksldjump">
                  <a:extLst>
                    <a:ext uri="{A12FA001-AC4F-418D-AE19-62706E023703}">
                      <ahyp:hlinkClr xmlns:ahyp="http://schemas.microsoft.com/office/drawing/2018/hyperlinkcolor" val="tx"/>
                    </a:ext>
                  </a:extLst>
                </a:hlinkClick>
              </a:rPr>
              <a:t>Extra Familial Harm</a:t>
            </a:r>
            <a:r>
              <a:rPr lang="en-GB" sz="1700" dirty="0">
                <a:solidFill>
                  <a:srgbClr val="B1B514"/>
                </a:solidFill>
                <a:latin typeface="Arial" panose="020B0604020202020204" pitchFamily="34" charset="0"/>
                <a:cs typeface="Arial" panose="020B0604020202020204" pitchFamily="34" charset="0"/>
                <a:hlinkClick r:id="rId14" action="ppaction://hlinksldjump">
                  <a:extLst>
                    <a:ext uri="{A12FA001-AC4F-418D-AE19-62706E023703}">
                      <ahyp:hlinkClr xmlns:ahyp="http://schemas.microsoft.com/office/drawing/2018/hyperlinkcolor" val="tx"/>
                    </a:ext>
                  </a:extLst>
                </a:hlinkClick>
              </a:rPr>
              <a:t>, </a:t>
            </a:r>
            <a:r>
              <a:rPr lang="en-GB" sz="1700" dirty="0">
                <a:solidFill>
                  <a:srgbClr val="00B050"/>
                </a:solidFill>
                <a:latin typeface="Arial" panose="020B0604020202020204" pitchFamily="34" charset="0"/>
                <a:cs typeface="Arial" panose="020B0604020202020204" pitchFamily="34" charset="0"/>
                <a:hlinkClick r:id="rId14" action="ppaction://hlinksldjump">
                  <a:extLst>
                    <a:ext uri="{A12FA001-AC4F-418D-AE19-62706E023703}">
                      <ahyp:hlinkClr xmlns:ahyp="http://schemas.microsoft.com/office/drawing/2018/hyperlinkcolor" val="tx"/>
                    </a:ext>
                  </a:extLst>
                </a:hlinkClick>
              </a:rPr>
              <a:t>Contextual Safeguarding and Intersecting Risks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u="sng" dirty="0">
                <a:solidFill>
                  <a:srgbClr val="00B050"/>
                </a:solidFill>
                <a:latin typeface="Arial" panose="020B0604020202020204" pitchFamily="34" charset="0"/>
                <a:cs typeface="Arial" panose="020B0604020202020204" pitchFamily="34" charset="0"/>
                <a:hlinkClick r:id="rId15" action="ppaction://hlinksldjump">
                  <a:extLst>
                    <a:ext uri="{A12FA001-AC4F-418D-AE19-62706E023703}">
                      <ahyp:hlinkClr xmlns:ahyp="http://schemas.microsoft.com/office/drawing/2018/hyperlinkcolor" val="tx"/>
                    </a:ext>
                  </a:extLst>
                </a:hlinkClick>
              </a:rPr>
              <a:t>The Trio of Abuse (Domestic Abuse, Mental Health and Substance Misuse)</a:t>
            </a:r>
            <a:endParaRPr lang="en-GB" u="sng"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u="sng" dirty="0">
                <a:solidFill>
                  <a:srgbClr val="00B050"/>
                </a:solidFill>
                <a:latin typeface="Arial" panose="020B0604020202020204" pitchFamily="34" charset="0"/>
                <a:cs typeface="Arial" panose="020B0604020202020204" pitchFamily="34" charset="0"/>
                <a:hlinkClick r:id="rId16" action="ppaction://hlinksldjump">
                  <a:extLst>
                    <a:ext uri="{A12FA001-AC4F-418D-AE19-62706E023703}">
                      <ahyp:hlinkClr xmlns:ahyp="http://schemas.microsoft.com/office/drawing/2018/hyperlinkcolor" val="tx"/>
                    </a:ext>
                  </a:extLst>
                </a:hlinkClick>
              </a:rPr>
              <a:t>Bite-Size Learning Event: Learning from Local Reviews</a:t>
            </a:r>
            <a:endParaRPr lang="en-GB" u="sng"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7" action="ppaction://hlinksldjump">
                  <a:extLst>
                    <a:ext uri="{A12FA001-AC4F-418D-AE19-62706E023703}">
                      <ahyp:hlinkClr xmlns:ahyp="http://schemas.microsoft.com/office/drawing/2018/hyperlinkcolor" val="tx"/>
                    </a:ext>
                  </a:extLst>
                </a:hlinkClick>
              </a:rPr>
              <a:t>Eating Disorders in Children and Young People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8" action="ppaction://hlinksldjump">
                  <a:extLst>
                    <a:ext uri="{A12FA001-AC4F-418D-AE19-62706E023703}">
                      <ahyp:hlinkClr xmlns:ahyp="http://schemas.microsoft.com/office/drawing/2018/hyperlinkcolor" val="tx"/>
                    </a:ext>
                  </a:extLst>
                </a:hlinkClick>
              </a:rPr>
              <a:t>Self-Harm in Children and Young People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19" action="ppaction://hlinksldjump">
                  <a:extLst>
                    <a:ext uri="{A12FA001-AC4F-418D-AE19-62706E023703}">
                      <ahyp:hlinkClr xmlns:ahyp="http://schemas.microsoft.com/office/drawing/2018/hyperlinkcolor" val="tx"/>
                    </a:ext>
                  </a:extLst>
                </a:hlinkClick>
              </a:rPr>
              <a:t>Anxiety in Children and Young People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0" action="ppaction://hlinksldjump">
                  <a:extLst>
                    <a:ext uri="{A12FA001-AC4F-418D-AE19-62706E023703}">
                      <ahyp:hlinkClr xmlns:ahyp="http://schemas.microsoft.com/office/drawing/2018/hyperlinkcolor" val="tx"/>
                    </a:ext>
                  </a:extLst>
                </a:hlinkClick>
              </a:rPr>
              <a:t>Early Help Module – Families First Assessment and Team Around the Family Training</a:t>
            </a:r>
            <a:r>
              <a:rPr lang="en-GB" sz="1700" dirty="0">
                <a:solidFill>
                  <a:srgbClr val="00B050"/>
                </a:solidFill>
                <a:latin typeface="Arial" panose="020B0604020202020204" pitchFamily="34" charset="0"/>
                <a:cs typeface="Arial" panose="020B0604020202020204" pitchFamily="34" charset="0"/>
              </a:rPr>
              <a:t>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1" action="ppaction://hlinksldjump">
                  <a:extLst>
                    <a:ext uri="{A12FA001-AC4F-418D-AE19-62706E023703}">
                      <ahyp:hlinkClr xmlns:ahyp="http://schemas.microsoft.com/office/drawing/2018/hyperlinkcolor" val="tx"/>
                    </a:ext>
                  </a:extLst>
                </a:hlinkClick>
              </a:rPr>
              <a:t>Introduction to Mental Health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2" action="ppaction://hlinksldjump">
                  <a:extLst>
                    <a:ext uri="{A12FA001-AC4F-418D-AE19-62706E023703}">
                      <ahyp:hlinkClr xmlns:ahyp="http://schemas.microsoft.com/office/drawing/2018/hyperlinkcolor" val="tx"/>
                    </a:ext>
                  </a:extLst>
                </a:hlinkClick>
              </a:rPr>
              <a:t>Safeguarding Vulnerable Groups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u="sng" dirty="0">
                <a:solidFill>
                  <a:srgbClr val="00B050"/>
                </a:solidFill>
                <a:latin typeface="Arial" panose="020B0604020202020204" pitchFamily="34" charset="0"/>
                <a:cs typeface="Arial" panose="020B0604020202020204" pitchFamily="34" charset="0"/>
                <a:hlinkClick r:id="rId23" action="ppaction://hlinksldjump">
                  <a:extLst>
                    <a:ext uri="{A12FA001-AC4F-418D-AE19-62706E023703}">
                      <ahyp:hlinkClr xmlns:ahyp="http://schemas.microsoft.com/office/drawing/2018/hyperlinkcolor" val="tx"/>
                    </a:ext>
                  </a:extLst>
                </a:hlinkClick>
              </a:rPr>
              <a:t>Perinatal Training </a:t>
            </a:r>
            <a:endParaRPr lang="en-GB" sz="1700" u="sng"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4" action="ppaction://hlinksldjump">
                  <a:extLst>
                    <a:ext uri="{A12FA001-AC4F-418D-AE19-62706E023703}">
                      <ahyp:hlinkClr xmlns:ahyp="http://schemas.microsoft.com/office/drawing/2018/hyperlinkcolor" val="tx"/>
                    </a:ext>
                  </a:extLst>
                </a:hlinkClick>
              </a:rPr>
              <a:t>Child Sexual Exploitation </a:t>
            </a:r>
            <a:endParaRPr lang="en-GB" sz="1700"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5" action="ppaction://hlinksldjump">
                  <a:extLst>
                    <a:ext uri="{A12FA001-AC4F-418D-AE19-62706E023703}">
                      <ahyp:hlinkClr xmlns:ahyp="http://schemas.microsoft.com/office/drawing/2018/hyperlinkcolor" val="tx"/>
                    </a:ext>
                  </a:extLst>
                </a:hlinkClick>
              </a:rPr>
              <a:t>Neurodiversity Training </a:t>
            </a:r>
            <a:endParaRPr lang="en-GB" sz="1700" dirty="0">
              <a:solidFill>
                <a:srgbClr val="FF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u="sng" dirty="0">
                <a:solidFill>
                  <a:srgbClr val="00B050"/>
                </a:solidFill>
                <a:latin typeface="Arial" panose="020B0604020202020204" pitchFamily="34" charset="0"/>
                <a:cs typeface="Arial" panose="020B0604020202020204" pitchFamily="34" charset="0"/>
                <a:hlinkClick r:id="rId26" action="ppaction://hlinksldjump">
                  <a:extLst>
                    <a:ext uri="{A12FA001-AC4F-418D-AE19-62706E023703}">
                      <ahyp:hlinkClr xmlns:ahyp="http://schemas.microsoft.com/office/drawing/2018/hyperlinkcolor" val="tx"/>
                    </a:ext>
                  </a:extLst>
                </a:hlinkClick>
              </a:rPr>
              <a:t>Prevent Extremism in the UK today / The Extreme Right Wing</a:t>
            </a:r>
            <a:endParaRPr lang="en-GB" sz="1700" u="sng" dirty="0">
              <a:solidFill>
                <a:srgbClr val="00B05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1700" dirty="0">
                <a:solidFill>
                  <a:srgbClr val="00B050"/>
                </a:solidFill>
                <a:latin typeface="Arial" panose="020B0604020202020204" pitchFamily="34" charset="0"/>
                <a:cs typeface="Arial" panose="020B0604020202020204" pitchFamily="34" charset="0"/>
                <a:hlinkClick r:id="rId27" action="ppaction://hlinksldjump">
                  <a:extLst>
                    <a:ext uri="{A12FA001-AC4F-418D-AE19-62706E023703}">
                      <ahyp:hlinkClr xmlns:ahyp="http://schemas.microsoft.com/office/drawing/2018/hyperlinkcolor" val="tx"/>
                    </a:ext>
                  </a:extLst>
                </a:hlinkClick>
              </a:rPr>
              <a:t>Safe Sleeping training with the Lullaby Trust </a:t>
            </a:r>
            <a:endParaRPr lang="en-GB" sz="1700" dirty="0">
              <a:solidFill>
                <a:srgbClr val="00B050"/>
              </a:solidFill>
              <a:latin typeface="Arial" panose="020B0604020202020204" pitchFamily="34" charset="0"/>
              <a:cs typeface="Arial" panose="020B0604020202020204" pitchFamily="34" charset="0"/>
            </a:endParaRPr>
          </a:p>
          <a:p>
            <a:endParaRPr lang="en-GB" sz="1700" dirty="0">
              <a:solidFill>
                <a:srgbClr val="FF0000"/>
              </a:solidFill>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Adults</a:t>
            </a:r>
            <a:r>
              <a:rPr lang="en-GB" sz="2000" dirty="0">
                <a:latin typeface="Arial" panose="020B0604020202020204" pitchFamily="34" charset="0"/>
                <a:cs typeface="Arial" panose="020B0604020202020204" pitchFamily="34" charset="0"/>
              </a:rPr>
              <a:t> </a:t>
            </a:r>
          </a:p>
          <a:p>
            <a:pPr marL="457200" indent="-457200">
              <a:buFont typeface="Arial" panose="020B0604020202020204" pitchFamily="34" charset="0"/>
              <a:buChar char="•"/>
            </a:pPr>
            <a:r>
              <a:rPr lang="en-GB" sz="1700" dirty="0">
                <a:solidFill>
                  <a:srgbClr val="A80000"/>
                </a:solidFill>
                <a:latin typeface="Arial" panose="020B0604020202020204" pitchFamily="34" charset="0"/>
                <a:cs typeface="Arial" panose="020B0604020202020204" pitchFamily="34" charset="0"/>
                <a:hlinkClick r:id="rId28" action="ppaction://hlinksldjump">
                  <a:extLst>
                    <a:ext uri="{A12FA001-AC4F-418D-AE19-62706E023703}">
                      <ahyp:hlinkClr xmlns:ahyp="http://schemas.microsoft.com/office/drawing/2018/hyperlinkcolor" val="tx"/>
                    </a:ext>
                  </a:extLst>
                </a:hlinkClick>
              </a:rPr>
              <a:t>HSAB Multi-Agency Safeguarding Adults Awareness</a:t>
            </a:r>
            <a:r>
              <a:rPr lang="en-GB" sz="1700" dirty="0">
                <a:solidFill>
                  <a:srgbClr val="A80000"/>
                </a:solidFill>
                <a:latin typeface="Arial" panose="020B0604020202020204" pitchFamily="34" charset="0"/>
                <a:cs typeface="Arial" panose="020B0604020202020204" pitchFamily="34" charset="0"/>
              </a:rPr>
              <a:t> </a:t>
            </a:r>
            <a:r>
              <a:rPr lang="en-GB" sz="1700" b="1" dirty="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GB" sz="1700" dirty="0">
                <a:solidFill>
                  <a:srgbClr val="C00000"/>
                </a:solidFill>
                <a:latin typeface="Arial" panose="020B0604020202020204" pitchFamily="34" charset="0"/>
                <a:cs typeface="Arial" panose="020B0604020202020204" pitchFamily="34" charset="0"/>
              </a:rPr>
              <a:t>  </a:t>
            </a:r>
            <a:r>
              <a:rPr lang="en-GB" sz="1700" dirty="0">
                <a:solidFill>
                  <a:srgbClr val="A80000"/>
                </a:solidFill>
                <a:latin typeface="Arial" panose="020B0604020202020204" pitchFamily="34" charset="0"/>
                <a:cs typeface="Arial" panose="020B0604020202020204" pitchFamily="34" charset="0"/>
                <a:hlinkClick r:id="rId29" action="ppaction://hlinksldjump">
                  <a:extLst>
                    <a:ext uri="{A12FA001-AC4F-418D-AE19-62706E023703}">
                      <ahyp:hlinkClr xmlns:ahyp="http://schemas.microsoft.com/office/drawing/2018/hyperlinkcolor" val="tx"/>
                    </a:ext>
                  </a:extLst>
                </a:hlinkClick>
              </a:rPr>
              <a:t>HSAB Professional Curiosity &amp; Difficult Conversations</a:t>
            </a:r>
            <a:endParaRPr lang="en-GB" sz="1700" dirty="0">
              <a:solidFill>
                <a:srgbClr val="A8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solidFill>
                  <a:srgbClr val="A80000"/>
                </a:solidFill>
                <a:latin typeface="Arial" panose="020B0604020202020204" pitchFamily="34" charset="0"/>
                <a:cs typeface="Arial" panose="020B0604020202020204" pitchFamily="34" charset="0"/>
              </a:rPr>
              <a:t>  </a:t>
            </a:r>
            <a:r>
              <a:rPr lang="en-GB" dirty="0">
                <a:solidFill>
                  <a:srgbClr val="A80000"/>
                </a:solidFill>
                <a:latin typeface="Arial" panose="020B0604020202020204" pitchFamily="34" charset="0"/>
                <a:cs typeface="Arial" panose="020B0604020202020204" pitchFamily="34" charset="0"/>
                <a:hlinkClick r:id="rId30" action="ppaction://hlinksldjump">
                  <a:extLst>
                    <a:ext uri="{A12FA001-AC4F-418D-AE19-62706E023703}">
                      <ahyp:hlinkClr xmlns:ahyp="http://schemas.microsoft.com/office/drawing/2018/hyperlinkcolor" val="tx"/>
                    </a:ext>
                  </a:extLst>
                </a:hlinkClick>
              </a:rPr>
              <a:t>Safeguarding v’s safeguarding (BIG S little s)</a:t>
            </a:r>
            <a:endParaRPr lang="en-GB" dirty="0">
              <a:solidFill>
                <a:srgbClr val="A80000"/>
              </a:solidFill>
              <a:latin typeface="Arial" panose="020B0604020202020204" pitchFamily="34" charset="0"/>
              <a:cs typeface="Arial" panose="020B0604020202020204" pitchFamily="34" charset="0"/>
            </a:endParaRPr>
          </a:p>
          <a:p>
            <a:endParaRPr lang="en-GB" sz="2000" dirty="0">
              <a:solidFill>
                <a:srgbClr val="A80000"/>
              </a:solidFill>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Joint Children &amp; Adults </a:t>
            </a:r>
            <a:endParaRPr lang="en-GB" sz="1600" b="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700" dirty="0">
                <a:latin typeface="Arial" panose="020B0604020202020204" pitchFamily="34" charset="0"/>
                <a:cs typeface="Arial" panose="020B0604020202020204" pitchFamily="34" charset="0"/>
                <a:hlinkClick r:id="rId31" action="ppaction://hlinksldjump">
                  <a:extLst>
                    <a:ext uri="{A12FA001-AC4F-418D-AE19-62706E023703}">
                      <ahyp:hlinkClr xmlns:ahyp="http://schemas.microsoft.com/office/drawing/2018/hyperlinkcolor" val="tx"/>
                    </a:ext>
                  </a:extLst>
                </a:hlinkClick>
              </a:rPr>
              <a:t>Spot the Signs (Youth Suicide Prevent Course) </a:t>
            </a:r>
            <a:r>
              <a:rPr lang="en-GB" sz="1700" dirty="0">
                <a:latin typeface="Arial" panose="020B0604020202020204" pitchFamily="34" charset="0"/>
                <a:cs typeface="Arial" panose="020B0604020202020204" pitchFamily="34" charset="0"/>
              </a:rPr>
              <a:t>9yrs to 20yrs</a:t>
            </a:r>
          </a:p>
          <a:p>
            <a:pPr marL="342900" indent="-342900">
              <a:buFont typeface="Arial" panose="020B0604020202020204" pitchFamily="34" charset="0"/>
              <a:buChar char="•"/>
            </a:pPr>
            <a:r>
              <a:rPr lang="en-GB" sz="1700" dirty="0">
                <a:latin typeface="Arial" panose="020B0604020202020204" pitchFamily="34" charset="0"/>
                <a:cs typeface="Arial" panose="020B0604020202020204" pitchFamily="34" charset="0"/>
                <a:hlinkClick r:id="rId23" action="ppaction://hlinksldjump">
                  <a:extLst>
                    <a:ext uri="{A12FA001-AC4F-418D-AE19-62706E023703}">
                      <ahyp:hlinkClr xmlns:ahyp="http://schemas.microsoft.com/office/drawing/2018/hyperlinkcolor" val="tx"/>
                    </a:ext>
                  </a:extLst>
                </a:hlinkClick>
              </a:rPr>
              <a:t>Perinatal Training </a:t>
            </a:r>
            <a:endParaRPr lang="en-GB" sz="17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700" b="1" dirty="0">
                <a:latin typeface="Arial" panose="020B0604020202020204" pitchFamily="34" charset="0"/>
                <a:cs typeface="Arial" panose="020B0604020202020204" pitchFamily="34" charset="0"/>
                <a:hlinkClick r:id="rId26" action="ppaction://hlinksldjump">
                  <a:extLst>
                    <a:ext uri="{A12FA001-AC4F-418D-AE19-62706E023703}">
                      <ahyp:hlinkClr xmlns:ahyp="http://schemas.microsoft.com/office/drawing/2018/hyperlinkcolor" val="tx"/>
                    </a:ext>
                  </a:extLst>
                </a:hlinkClick>
              </a:rPr>
              <a:t>PREVENT</a:t>
            </a:r>
            <a:r>
              <a:rPr lang="en-GB" sz="1700" dirty="0">
                <a:latin typeface="Arial" panose="020B0604020202020204" pitchFamily="34" charset="0"/>
                <a:cs typeface="Arial" panose="020B0604020202020204" pitchFamily="34" charset="0"/>
                <a:hlinkClick r:id="rId26" action="ppaction://hlinksldjump">
                  <a:extLst>
                    <a:ext uri="{A12FA001-AC4F-418D-AE19-62706E023703}">
                      <ahyp:hlinkClr xmlns:ahyp="http://schemas.microsoft.com/office/drawing/2018/hyperlinkcolor" val="tx"/>
                    </a:ext>
                  </a:extLst>
                </a:hlinkClick>
              </a:rPr>
              <a:t> Awareness Briefings; Extremism in the UK Today; The Extreme Right Wing </a:t>
            </a:r>
            <a:endParaRPr lang="en-GB" sz="1700" dirty="0">
              <a:solidFill>
                <a:srgbClr val="FF0000"/>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E-LEARNING</a:t>
            </a:r>
            <a:r>
              <a:rPr lang="en-GB" sz="2400" b="1" dirty="0">
                <a:latin typeface="Arial" panose="020B0604020202020204" pitchFamily="34" charset="0"/>
                <a:cs typeface="Arial" panose="020B0604020202020204" pitchFamily="34" charset="0"/>
              </a:rPr>
              <a:t> –</a:t>
            </a:r>
            <a:r>
              <a:rPr lang="en-GB" sz="2000" b="1" dirty="0">
                <a:solidFill>
                  <a:srgbClr val="FF0000"/>
                </a:solidFill>
                <a:latin typeface="Arial" panose="020B0604020202020204" pitchFamily="34" charset="0"/>
                <a:cs typeface="Arial" panose="020B0604020202020204" pitchFamily="34" charset="0"/>
              </a:rPr>
              <a:t> Free of Charge</a:t>
            </a:r>
            <a:r>
              <a:rPr lang="en-GB" sz="2000" b="1"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GB" sz="1700" dirty="0">
                <a:solidFill>
                  <a:srgbClr val="0070C0"/>
                </a:solidFill>
                <a:latin typeface="Arial" panose="020B0604020202020204" pitchFamily="34" charset="0"/>
                <a:cs typeface="Arial" panose="020B0604020202020204" pitchFamily="34" charset="0"/>
                <a:hlinkClick r:id="rId32" action="ppaction://hlinksldjump">
                  <a:extLst>
                    <a:ext uri="{A12FA001-AC4F-418D-AE19-62706E023703}">
                      <ahyp:hlinkClr xmlns:ahyp="http://schemas.microsoft.com/office/drawing/2018/hyperlinkcolor" val="tx"/>
                    </a:ext>
                  </a:extLst>
                </a:hlinkClick>
              </a:rPr>
              <a:t>Trauma Awareness </a:t>
            </a:r>
            <a:endParaRPr lang="en-GB" sz="1700"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700" dirty="0">
                <a:solidFill>
                  <a:srgbClr val="0070C0"/>
                </a:solidFill>
                <a:latin typeface="Arial" panose="020B0604020202020204" pitchFamily="34" charset="0"/>
                <a:cs typeface="Arial" panose="020B0604020202020204" pitchFamily="34" charset="0"/>
                <a:hlinkClick r:id="rId32" action="ppaction://hlinksldjump">
                  <a:extLst>
                    <a:ext uri="{A12FA001-AC4F-418D-AE19-62706E023703}">
                      <ahyp:hlinkClr xmlns:ahyp="http://schemas.microsoft.com/office/drawing/2018/hyperlinkcolor" val="tx"/>
                    </a:ext>
                  </a:extLst>
                </a:hlinkClick>
              </a:rPr>
              <a:t>Introduction to Children &amp; Young People’s Mental Health </a:t>
            </a:r>
            <a:r>
              <a:rPr lang="en-GB" sz="1700" dirty="0">
                <a:solidFill>
                  <a:srgbClr val="0070C0"/>
                </a:solidFill>
                <a:latin typeface="Arial" panose="020B0604020202020204" pitchFamily="34" charset="0"/>
                <a:cs typeface="Arial" panose="020B0604020202020204" pitchFamily="34" charset="0"/>
              </a:rPr>
              <a:t>and Emotional Wellbeing</a:t>
            </a:r>
          </a:p>
          <a:p>
            <a:pPr marL="285750" indent="-285750">
              <a:buFont typeface="Arial" panose="020B0604020202020204" pitchFamily="34" charset="0"/>
              <a:buChar char="•"/>
            </a:pPr>
            <a:r>
              <a:rPr lang="en-GB" sz="1700" u="sng" dirty="0">
                <a:solidFill>
                  <a:srgbClr val="0070C0"/>
                </a:solidFill>
                <a:latin typeface="Arial" panose="020B0604020202020204" pitchFamily="34" charset="0"/>
                <a:cs typeface="Arial" panose="020B0604020202020204" pitchFamily="34" charset="0"/>
                <a:hlinkClick r:id="rId28" action="ppaction://hlinksldjump"/>
              </a:rPr>
              <a:t>Power and Identity (the social GGRRAAACCEEESS)</a:t>
            </a:r>
            <a:endParaRPr lang="en-GB" sz="1700" u="sng" dirty="0">
              <a:solidFill>
                <a:srgbClr val="0070C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700" u="sng" dirty="0">
                <a:solidFill>
                  <a:srgbClr val="0070C0"/>
                </a:solidFill>
                <a:latin typeface="Arial" panose="020B0604020202020204" pitchFamily="34" charset="0"/>
                <a:cs typeface="Arial" panose="020B0604020202020204" pitchFamily="34" charset="0"/>
                <a:hlinkClick r:id="rId32" action="ppaction://hlinksldjump"/>
              </a:rPr>
              <a:t>Young Carers e-Learning Module </a:t>
            </a:r>
            <a:endParaRPr lang="en-GB" sz="1700" dirty="0">
              <a:solidFill>
                <a:srgbClr val="FF0000"/>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8797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B6139F-2BAE-4604-A017-8BD5FF681A28}"/>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0" name="TextBox 9">
            <a:extLst>
              <a:ext uri="{FF2B5EF4-FFF2-40B4-BE49-F238E27FC236}">
                <a16:creationId xmlns:a16="http://schemas.microsoft.com/office/drawing/2014/main" id="{3F44A90D-32AA-4F01-BADE-ACE409925232}"/>
              </a:ext>
            </a:extLst>
          </p:cNvPr>
          <p:cNvSpPr txBox="1"/>
          <p:nvPr/>
        </p:nvSpPr>
        <p:spPr>
          <a:xfrm>
            <a:off x="537210" y="2827424"/>
            <a:ext cx="11117580" cy="10187404"/>
          </a:xfrm>
          <a:prstGeom prst="rect">
            <a:avLst/>
          </a:prstGeom>
          <a:noFill/>
        </p:spPr>
        <p:txBody>
          <a:bodyPr wrap="square" rtlCol="0">
            <a:spAutoFit/>
          </a:bodyPr>
          <a:lstStyle/>
          <a:p>
            <a:r>
              <a:rPr lang="en-GB" sz="4400" b="1" dirty="0">
                <a:latin typeface="Arial" panose="020B0604020202020204" pitchFamily="34" charset="0"/>
                <a:cs typeface="Arial" panose="020B0604020202020204" pitchFamily="34" charset="0"/>
              </a:rPr>
              <a:t>Disguised Compliance &amp; Avoidant Families</a:t>
            </a:r>
          </a:p>
          <a:p>
            <a:endParaRPr lang="en-GB" sz="28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Held over a 2hr 30min session, via MS Teams (equivalent to a half day training session)</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Trainers: </a:t>
            </a:r>
            <a:r>
              <a:rPr lang="en-GB" sz="2000" dirty="0">
                <a:latin typeface="Arial" panose="020B0604020202020204" pitchFamily="34" charset="0"/>
                <a:cs typeface="Arial" panose="020B0604020202020204" pitchFamily="34" charset="0"/>
              </a:rPr>
              <a:t>Health and Children’s Services Partners</a:t>
            </a:r>
          </a:p>
          <a:p>
            <a:endParaRPr lang="en-GB" sz="20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Target audience</a:t>
            </a:r>
            <a:r>
              <a:rPr lang="en-GB" sz="2000" dirty="0">
                <a:latin typeface="Arial" panose="020B0604020202020204" pitchFamily="34" charset="0"/>
                <a:cs typeface="Arial" panose="020B0604020202020204" pitchFamily="34" charset="0"/>
              </a:rPr>
              <a:t>: Practitioners from all agencies working with children, young people and their families </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Aim of the Course</a:t>
            </a:r>
            <a:r>
              <a:rPr lang="en-GB" sz="2000" dirty="0">
                <a:latin typeface="Arial" panose="020B0604020202020204" pitchFamily="34" charset="0"/>
                <a:cs typeface="Arial" panose="020B0604020202020204" pitchFamily="34" charset="0"/>
              </a:rPr>
              <a:t>: This is a multi-agency course giving practitioners the opportunity to recognise, deal with, and at times challenge, the behaviours of resistance and avoidance tactics employed by potentially aggressive parents.</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Pre-course Work: </a:t>
            </a:r>
            <a:r>
              <a:rPr lang="en-GB" sz="2000" dirty="0">
                <a:latin typeface="Arial" panose="020B0604020202020204" pitchFamily="34" charset="0"/>
                <a:cs typeface="Arial" panose="020B0604020202020204" pitchFamily="34" charset="0"/>
              </a:rPr>
              <a:t>Please see the 'Download Course Materials’ on our training website where, under the 'Pre-course' section, you will be able to access the schedule for the training session, a copy of the Disguised Compliance Top Tips booklet and a pre-course worksheet.</a:t>
            </a:r>
          </a:p>
          <a:p>
            <a:r>
              <a:rPr lang="en-GB" sz="2000" b="1" u="sng" dirty="0">
                <a:latin typeface="Arial" panose="020B0604020202020204" pitchFamily="34" charset="0"/>
                <a:cs typeface="Arial" panose="020B0604020202020204" pitchFamily="34" charset="0"/>
              </a:rPr>
              <a:t>Please note</a:t>
            </a:r>
            <a:r>
              <a:rPr lang="en-GB" sz="2000" b="1" dirty="0">
                <a:latin typeface="Arial" panose="020B0604020202020204" pitchFamily="34" charset="0"/>
                <a:cs typeface="Arial" panose="020B0604020202020204" pitchFamily="34" charset="0"/>
              </a:rPr>
              <a:t> – It is very important that the pre-course work is completed fully by all delegates prior to attending the training as it will form the basis for the first part of the session.</a:t>
            </a: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Learning Outcomes: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To improve the confidence and skills of professionals dealing with issues of disguised compliance.</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Offer challenge and peer support to staff no matter what level in order to facilitate discussions with families exhibiting possible disguised compliance tactics.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To increase knowledge, skills and competence of staff to recognise the signs and respond appropriately when working with avoidant families.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To meet a locally identified need by service providers and commissioners.</a:t>
            </a:r>
          </a:p>
          <a:p>
            <a:endParaRPr lang="en-GB" sz="2000"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2BDD753A-B2D0-4F34-B1EC-6C6BCED6FF4F}"/>
              </a:ext>
            </a:extLst>
          </p:cNvPr>
          <p:cNvGraphicFramePr>
            <a:graphicFrameLocks noGrp="1"/>
          </p:cNvGraphicFramePr>
          <p:nvPr>
            <p:extLst>
              <p:ext uri="{D42A27DB-BD31-4B8C-83A1-F6EECF244321}">
                <p14:modId xmlns:p14="http://schemas.microsoft.com/office/powerpoint/2010/main" val="1845467517"/>
              </p:ext>
            </p:extLst>
          </p:nvPr>
        </p:nvGraphicFramePr>
        <p:xfrm>
          <a:off x="1917700" y="13728972"/>
          <a:ext cx="8128000" cy="914400"/>
        </p:xfrm>
        <a:graphic>
          <a:graphicData uri="http://schemas.openxmlformats.org/drawingml/2006/table">
            <a:tbl>
              <a:tblPr firstRow="1" bandRow="1">
                <a:tableStyleId>{5C22544A-7EE6-4342-B048-85BDC9FD1C3A}</a:tableStyleId>
              </a:tblPr>
              <a:tblGrid>
                <a:gridCol w="4394200">
                  <a:extLst>
                    <a:ext uri="{9D8B030D-6E8A-4147-A177-3AD203B41FA5}">
                      <a16:colId xmlns:a16="http://schemas.microsoft.com/office/drawing/2014/main" val="1102067129"/>
                    </a:ext>
                  </a:extLst>
                </a:gridCol>
                <a:gridCol w="3733800">
                  <a:extLst>
                    <a:ext uri="{9D8B030D-6E8A-4147-A177-3AD203B41FA5}">
                      <a16:colId xmlns:a16="http://schemas.microsoft.com/office/drawing/2014/main" val="3883628869"/>
                    </a:ext>
                  </a:extLst>
                </a:gridCol>
              </a:tblGrid>
              <a:tr h="218440">
                <a:tc>
                  <a:txBody>
                    <a:bodyPr/>
                    <a:lstStyle/>
                    <a:p>
                      <a:r>
                        <a:rPr lang="en-GB" dirty="0"/>
                        <a:t>Date</a:t>
                      </a:r>
                    </a:p>
                  </a:txBody>
                  <a:tcPr/>
                </a:tc>
                <a:tc>
                  <a:txBody>
                    <a:bodyPr/>
                    <a:lstStyle/>
                    <a:p>
                      <a:r>
                        <a:rPr lang="en-GB" dirty="0"/>
                        <a:t>Availability</a:t>
                      </a:r>
                    </a:p>
                  </a:txBody>
                  <a:tcPr/>
                </a:tc>
                <a:extLst>
                  <a:ext uri="{0D108BD9-81ED-4DB2-BD59-A6C34878D82A}">
                    <a16:rowId xmlns:a16="http://schemas.microsoft.com/office/drawing/2014/main" val="2653397753"/>
                  </a:ext>
                </a:extLst>
              </a:tr>
              <a:tr h="370840">
                <a:tc>
                  <a:txBody>
                    <a:bodyPr/>
                    <a:lstStyle/>
                    <a:p>
                      <a:r>
                        <a:rPr lang="en-GB" dirty="0"/>
                        <a:t>New dates to be confirmed </a:t>
                      </a:r>
                    </a:p>
                  </a:txBody>
                  <a:tcPr/>
                </a:tc>
                <a:tc>
                  <a:txBody>
                    <a:bodyPr/>
                    <a:lstStyle/>
                    <a:p>
                      <a:endParaRPr lang="en-GB" dirty="0"/>
                    </a:p>
                  </a:txBody>
                  <a:tcPr/>
                </a:tc>
                <a:extLst>
                  <a:ext uri="{0D108BD9-81ED-4DB2-BD59-A6C34878D82A}">
                    <a16:rowId xmlns:a16="http://schemas.microsoft.com/office/drawing/2014/main" val="755968834"/>
                  </a:ext>
                </a:extLst>
              </a:tr>
            </a:tbl>
          </a:graphicData>
        </a:graphic>
      </p:graphicFrame>
    </p:spTree>
    <p:extLst>
      <p:ext uri="{BB962C8B-B14F-4D97-AF65-F5344CB8AC3E}">
        <p14:creationId xmlns:p14="http://schemas.microsoft.com/office/powerpoint/2010/main" val="2819849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3050950"/>
            <a:ext cx="10947400" cy="6063198"/>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Emotional Wellbeing and Coping Strategies </a:t>
            </a:r>
          </a:p>
          <a:p>
            <a:endParaRPr lang="en-GB" sz="16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p>
          <a:p>
            <a:r>
              <a:rPr lang="en-GB" sz="2400" dirty="0">
                <a:latin typeface="Arial" panose="020B0604020202020204" pitchFamily="34" charset="0"/>
                <a:cs typeface="Arial" panose="020B0604020202020204" pitchFamily="34" charset="0"/>
              </a:rPr>
              <a:t>Practitioners working with child and young people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Overview: </a:t>
            </a:r>
          </a:p>
          <a:p>
            <a:endParaRPr lang="en-GB" sz="24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This session focuses on how to maintain positive mental health. It gives a brief overview of the psycho-social emotional climate in young people and 3 key steps in how to identify emotions without judgement and choosing a response. You will learn research-based self-help strategies for positive emotional wellbeing relevant to young children and young adults, how to establish when further support is needed and how to access other support available.</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1391238453"/>
              </p:ext>
            </p:extLst>
          </p:nvPr>
        </p:nvGraphicFramePr>
        <p:xfrm>
          <a:off x="2032000" y="10051818"/>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358372">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08 Jan 2026 09:30 to 11:00</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638575237"/>
                  </a:ext>
                </a:extLst>
              </a:tr>
            </a:tbl>
          </a:graphicData>
        </a:graphic>
      </p:graphicFrame>
      <p:sp>
        <p:nvSpPr>
          <p:cNvPr id="7" name="Rectangle: Rounded Corners 6">
            <a:extLst>
              <a:ext uri="{FF2B5EF4-FFF2-40B4-BE49-F238E27FC236}">
                <a16:creationId xmlns:a16="http://schemas.microsoft.com/office/drawing/2014/main" id="{D1D88206-A15C-4EE1-AE57-EC2D64C2E2F9}"/>
              </a:ext>
            </a:extLst>
          </p:cNvPr>
          <p:cNvSpPr/>
          <p:nvPr/>
        </p:nvSpPr>
        <p:spPr>
          <a:xfrm>
            <a:off x="986971" y="13392377"/>
            <a:ext cx="10633529" cy="2176167"/>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accent1">
                    <a:lumMod val="50000"/>
                  </a:schemeClr>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Tree>
    <p:extLst>
      <p:ext uri="{BB962C8B-B14F-4D97-AF65-F5344CB8AC3E}">
        <p14:creationId xmlns:p14="http://schemas.microsoft.com/office/powerpoint/2010/main" val="3386969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2594246"/>
            <a:ext cx="10947400" cy="8556188"/>
          </a:xfrm>
          <a:prstGeom prst="rect">
            <a:avLst/>
          </a:prstGeom>
          <a:noFill/>
        </p:spPr>
        <p:txBody>
          <a:bodyPr wrap="square" rtlCol="0">
            <a:spAutoFit/>
          </a:bodyPr>
          <a:lstStyle/>
          <a:p>
            <a:r>
              <a:rPr lang="en-GB" sz="4800" b="1" dirty="0">
                <a:latin typeface="Arial" panose="020B0604020202020204" pitchFamily="34" charset="0"/>
                <a:cs typeface="Arial" panose="020B0604020202020204" pitchFamily="34" charset="0"/>
              </a:rPr>
              <a:t>Spot the Signs (Youth Suicide Prevention Course) </a:t>
            </a:r>
          </a:p>
          <a:p>
            <a:endParaRPr lang="en-GB" sz="14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Target Audience: </a:t>
            </a:r>
          </a:p>
          <a:p>
            <a:r>
              <a:rPr lang="en-GB" sz="2000" dirty="0">
                <a:latin typeface="Arial" panose="020B0604020202020204" pitchFamily="34" charset="0"/>
                <a:cs typeface="Arial" panose="020B0604020202020204" pitchFamily="34" charset="0"/>
              </a:rPr>
              <a:t>Practitioners working with children and young people aged 9yrs to 20yrs. </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Overview: </a:t>
            </a:r>
          </a:p>
          <a:p>
            <a:r>
              <a:rPr lang="en-GB" sz="2000" dirty="0">
                <a:solidFill>
                  <a:srgbClr val="2A2A2A"/>
                </a:solidFill>
                <a:effectLst/>
                <a:latin typeface="Arial" panose="020B0604020202020204" pitchFamily="34" charset="0"/>
                <a:cs typeface="Arial" panose="020B0604020202020204" pitchFamily="34" charset="0"/>
              </a:rPr>
              <a:t>The purpose of this session is to increase participants’ knowledge and awareness about youth suicide. We will explore information about which groups of young people are most at risk and why, protective factors and increase confidence in using practical strategies for identifying and responding to signs of risk in young people. You will be provided with some of the latest information and statistics in regard to suicide in young people. We will also explore the effects of media and contagion on youth suicide, with the internet having an important contemporary role. This session is most suitable for individuals working/ caring for 9-year to 20-year olds.</a:t>
            </a:r>
          </a:p>
          <a:p>
            <a:endParaRPr lang="en-GB" sz="2000" dirty="0">
              <a:solidFill>
                <a:srgbClr val="2A2A2A"/>
              </a:solidFill>
              <a:effectLst/>
              <a:latin typeface="Arial" panose="020B0604020202020204" pitchFamily="34" charset="0"/>
              <a:cs typeface="Arial" panose="020B0604020202020204" pitchFamily="34" charset="0"/>
            </a:endParaRPr>
          </a:p>
          <a:p>
            <a:r>
              <a:rPr lang="en-GB" sz="2000" b="1" dirty="0">
                <a:solidFill>
                  <a:srgbClr val="2A2A2A"/>
                </a:solidFill>
                <a:effectLst/>
                <a:latin typeface="Arial" panose="020B0604020202020204" pitchFamily="34" charset="0"/>
                <a:cs typeface="Arial" panose="020B0604020202020204" pitchFamily="34" charset="0"/>
              </a:rPr>
              <a:t>Learning Outcomes: </a:t>
            </a:r>
            <a:endParaRPr lang="en-GB" sz="2000" dirty="0">
              <a:solidFill>
                <a:srgbClr val="2A2A2A"/>
              </a:solidFill>
              <a:effectLst/>
              <a:latin typeface="Arial" panose="020B0604020202020204" pitchFamily="34" charset="0"/>
              <a:cs typeface="Arial" panose="020B0604020202020204" pitchFamily="34" charset="0"/>
            </a:endParaRP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Have a broad awareness of suicide in young people, including being able to recognise some of the latest statistics and risk factors</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Understand some of the misconceptions surrounding suicide in young people and be aware of the impact of stigma.</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Have increased confidence in responding to and supporting young people with suicidal thoughts.</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Have an increased knowledge of services available in Hertfordshire to support young people with suicidal thoughts.</a:t>
            </a:r>
          </a:p>
          <a:p>
            <a:pPr>
              <a:buFont typeface="Arial" panose="020B0604020202020204" pitchFamily="34" charset="0"/>
              <a:buChar char="•"/>
            </a:pPr>
            <a:r>
              <a:rPr lang="en-GB" sz="2000" dirty="0">
                <a:solidFill>
                  <a:srgbClr val="2A2A2A"/>
                </a:solidFill>
                <a:effectLst/>
                <a:latin typeface="Arial" panose="020B0604020202020204" pitchFamily="34" charset="0"/>
                <a:cs typeface="Arial" panose="020B0604020202020204" pitchFamily="34" charset="0"/>
              </a:rPr>
              <a:t>Know where and when to signpost young people to for additional support.</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1100820115"/>
              </p:ext>
            </p:extLst>
          </p:nvPr>
        </p:nvGraphicFramePr>
        <p:xfrm>
          <a:off x="1930400" y="11682470"/>
          <a:ext cx="8128000" cy="15544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 </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13 November 2025 10.00 to 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799544157"/>
                  </a:ext>
                </a:extLst>
              </a:tr>
              <a:tr h="370840">
                <a:tc>
                  <a:txBody>
                    <a:bodyPr/>
                    <a:lstStyle/>
                    <a:p>
                      <a:r>
                        <a:rPr lang="en-GB" sz="2000" dirty="0">
                          <a:latin typeface="Arial" panose="020B0604020202020204" pitchFamily="34" charset="0"/>
                          <a:cs typeface="Arial" panose="020B0604020202020204" pitchFamily="34" charset="0"/>
                        </a:rPr>
                        <a:t>3 February 2026 10.00 to 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507514131"/>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133600" y="1412769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27911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540640"/>
            <a:ext cx="10947400" cy="7602081"/>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Voice of the Child – Opening Doors </a:t>
            </a:r>
          </a:p>
          <a:p>
            <a:r>
              <a:rPr lang="en-GB" sz="3600" b="1" dirty="0">
                <a:latin typeface="Arial" panose="020B0604020202020204" pitchFamily="34" charset="0"/>
                <a:cs typeface="Arial" panose="020B0604020202020204" pitchFamily="34" charset="0"/>
              </a:rPr>
              <a:t>Facilitator: Triangle  </a:t>
            </a:r>
          </a:p>
          <a:p>
            <a:endParaRPr lang="en-GB"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Aims:</a:t>
            </a:r>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Adult responses to early concerns are key to children’s safety. Guidance to front line staff can be very prohibitive, often telling people what not to do. This programme takes the opposite approach and will give participants:</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An understanding of observational commentary and how this can help a child to tell.</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An understanding of the elements of good forensic questioning, including question types and why they matter so much.</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Ways to keep an open mind when listening to children, including a range of open-ended questions and prompts that safely ‘open doors’ for children.</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Approaches to quickly establish rapport with children and set safe expectations when exploring initial concerns, including strategies for working with children in the presence of other adults.</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Knowledge about how trauma, impairment and disability can affect a child’s vulnerability and communication.</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By the end of the course, participants will be able to:	</a:t>
            </a:r>
            <a:endParaRPr lang="en-GB" sz="2000"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Open doors for disabled children and all children</a:t>
            </a:r>
          </a:p>
          <a:p>
            <a:pPr lvl="0"/>
            <a:endParaRPr lang="en-GB" sz="2000" dirty="0">
              <a:latin typeface="Arial" panose="020B0604020202020204" pitchFamily="34" charset="0"/>
              <a:cs typeface="Arial" panose="020B0604020202020204" pitchFamily="34" charset="0"/>
            </a:endParaRPr>
          </a:p>
          <a:p>
            <a:pPr lvl="0"/>
            <a:r>
              <a:rPr lang="en-GB" sz="2000" b="1" dirty="0">
                <a:latin typeface="Arial" panose="020B0604020202020204" pitchFamily="34" charset="0"/>
                <a:cs typeface="Arial" panose="020B0604020202020204" pitchFamily="34" charset="0"/>
              </a:rPr>
              <a:t>All sessions are 9:30am to 12:30PM</a:t>
            </a:r>
            <a:endParaRPr lang="en-GB" dirty="0">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02C40760-5961-4CFD-BE36-A3F26423DAD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graphicFrame>
        <p:nvGraphicFramePr>
          <p:cNvPr id="3" name="Table 18">
            <a:extLst>
              <a:ext uri="{FF2B5EF4-FFF2-40B4-BE49-F238E27FC236}">
                <a16:creationId xmlns:a16="http://schemas.microsoft.com/office/drawing/2014/main" id="{1960A712-6699-1C52-7633-BC5E2EC00D35}"/>
              </a:ext>
            </a:extLst>
          </p:cNvPr>
          <p:cNvGraphicFramePr>
            <a:graphicFrameLocks noGrp="1"/>
          </p:cNvGraphicFramePr>
          <p:nvPr>
            <p:extLst>
              <p:ext uri="{D42A27DB-BD31-4B8C-83A1-F6EECF244321}">
                <p14:modId xmlns:p14="http://schemas.microsoft.com/office/powerpoint/2010/main" val="511257593"/>
              </p:ext>
            </p:extLst>
          </p:nvPr>
        </p:nvGraphicFramePr>
        <p:xfrm>
          <a:off x="1939925" y="10570081"/>
          <a:ext cx="8128000" cy="12496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 </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21 October 2025</a:t>
                      </a:r>
                    </a:p>
                  </a:txBody>
                  <a:tcPr/>
                </a:tc>
                <a:tc>
                  <a:txBody>
                    <a:bodyPr/>
                    <a:lstStyle/>
                    <a:p>
                      <a:r>
                        <a:rPr lang="en-GB" sz="2000" dirty="0">
                          <a:latin typeface="Arial" panose="020B0604020202020204" pitchFamily="34" charset="0"/>
                          <a:cs typeface="Arial" panose="020B0604020202020204" pitchFamily="34" charset="0"/>
                        </a:rPr>
                        <a:t>FULLY BOOKED </a:t>
                      </a:r>
                    </a:p>
                  </a:txBody>
                  <a:tcPr/>
                </a:tc>
                <a:extLst>
                  <a:ext uri="{0D108BD9-81ED-4DB2-BD59-A6C34878D82A}">
                    <a16:rowId xmlns:a16="http://schemas.microsoft.com/office/drawing/2014/main" val="2799544157"/>
                  </a:ext>
                </a:extLst>
              </a:tr>
              <a:tr h="370840">
                <a:tc>
                  <a:txBody>
                    <a:bodyPr/>
                    <a:lstStyle/>
                    <a:p>
                      <a:r>
                        <a:rPr lang="en-GB" sz="2000" dirty="0">
                          <a:latin typeface="Arial" panose="020B0604020202020204" pitchFamily="34" charset="0"/>
                          <a:cs typeface="Arial" panose="020B0604020202020204" pitchFamily="34" charset="0"/>
                        </a:rPr>
                        <a:t>18 November 2025</a:t>
                      </a:r>
                    </a:p>
                  </a:txBody>
                  <a:tcPr/>
                </a:tc>
                <a:tc>
                  <a:txBody>
                    <a:bodyPr/>
                    <a:lstStyle/>
                    <a:p>
                      <a:r>
                        <a:rPr lang="en-GB" sz="2000" dirty="0">
                          <a:latin typeface="Arial" panose="020B0604020202020204" pitchFamily="34" charset="0"/>
                          <a:cs typeface="Arial" panose="020B0604020202020204" pitchFamily="34" charset="0"/>
                        </a:rPr>
                        <a:t>FULLY BOOKED </a:t>
                      </a:r>
                    </a:p>
                  </a:txBody>
                  <a:tcPr/>
                </a:tc>
                <a:extLst>
                  <a:ext uri="{0D108BD9-81ED-4DB2-BD59-A6C34878D82A}">
                    <a16:rowId xmlns:a16="http://schemas.microsoft.com/office/drawing/2014/main" val="507514131"/>
                  </a:ext>
                </a:extLst>
              </a:tr>
            </a:tbl>
          </a:graphicData>
        </a:graphic>
      </p:graphicFrame>
    </p:spTree>
    <p:extLst>
      <p:ext uri="{BB962C8B-B14F-4D97-AF65-F5344CB8AC3E}">
        <p14:creationId xmlns:p14="http://schemas.microsoft.com/office/powerpoint/2010/main" val="2780593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539808"/>
            <a:ext cx="10947400" cy="12126397"/>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Extra Familial Harm, Contextual Safeguarding and Intersecting Risks </a:t>
            </a:r>
          </a:p>
          <a:p>
            <a:endParaRPr lang="en-GB" sz="32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Juliette Barnes </a:t>
            </a:r>
          </a:p>
          <a:p>
            <a:r>
              <a:rPr lang="en-GB" sz="2400" b="1" dirty="0">
                <a:latin typeface="Arial" panose="020B0604020202020204" pitchFamily="34" charset="0"/>
                <a:cs typeface="Arial" panose="020B0604020202020204" pitchFamily="34" charset="0"/>
              </a:rPr>
              <a:t>Target audience: All professionals working with children, young people and families </a:t>
            </a:r>
          </a:p>
          <a:p>
            <a:endParaRPr lang="en-GB" sz="2800" b="1"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pPr algn="l"/>
            <a:r>
              <a:rPr lang="en-GB" sz="2000" b="0" i="0" dirty="0">
                <a:solidFill>
                  <a:srgbClr val="2A2A2A"/>
                </a:solidFill>
                <a:effectLst/>
                <a:latin typeface="Arial" panose="020B0604020202020204" pitchFamily="34" charset="0"/>
              </a:rPr>
              <a:t>Participants will:</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Explore why many adolescents are drawn towards risk-taking behaviour.</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Develop a clear understand of the many factors which are known to contribute towards adolescent vulnerability and heightened risk.</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Consider the messages arising from Child Safeguarding Practice Reviews relating to adolescent risk - particularly that which is extra-familial - and the impact of these messages on practice.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Explore how unconscious bias impacts on the understanding of risk and safeguarding inequalities when working with adolescents.</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Recognise and respond to the differences and interaction between harm experienced by adolescents including Child Sexual Exploitation, Child Criminal Exploitation.</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Develop best practice in relation to working with adolescents who have been groomed or radicalised.</a:t>
            </a:r>
            <a:endParaRPr lang="en-GB" sz="2000" dirty="0">
              <a:solidFill>
                <a:srgbClr val="2A2A2A"/>
              </a:solidFill>
              <a:latin typeface="Arial" panose="020B0604020202020204" pitchFamily="34" charset="0"/>
              <a:cs typeface="Arial" panose="020B0604020202020204" pitchFamily="34" charset="0"/>
            </a:endParaRPr>
          </a:p>
          <a:p>
            <a:pPr algn="ctr"/>
            <a:endParaRPr lang="en-GB" sz="20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endParaRPr lang="en-GB" sz="2800" b="1"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3" name="Table 18">
            <a:extLst>
              <a:ext uri="{FF2B5EF4-FFF2-40B4-BE49-F238E27FC236}">
                <a16:creationId xmlns:a16="http://schemas.microsoft.com/office/drawing/2014/main" id="{8FC0E555-211E-75FD-6DED-BFF69F5162DA}"/>
              </a:ext>
            </a:extLst>
          </p:cNvPr>
          <p:cNvGraphicFramePr>
            <a:graphicFrameLocks noGrp="1"/>
          </p:cNvGraphicFramePr>
          <p:nvPr>
            <p:extLst>
              <p:ext uri="{D42A27DB-BD31-4B8C-83A1-F6EECF244321}">
                <p14:modId xmlns:p14="http://schemas.microsoft.com/office/powerpoint/2010/main" val="3868943960"/>
              </p:ext>
            </p:extLst>
          </p:nvPr>
        </p:nvGraphicFramePr>
        <p:xfrm>
          <a:off x="1579566" y="10038042"/>
          <a:ext cx="9032868" cy="2527958"/>
        </p:xfrm>
        <a:graphic>
          <a:graphicData uri="http://schemas.openxmlformats.org/drawingml/2006/table">
            <a:tbl>
              <a:tblPr firstRow="1" bandRow="1">
                <a:tableStyleId>{5C22544A-7EE6-4342-B048-85BDC9FD1C3A}</a:tableStyleId>
              </a:tblPr>
              <a:tblGrid>
                <a:gridCol w="4172268">
                  <a:extLst>
                    <a:ext uri="{9D8B030D-6E8A-4147-A177-3AD203B41FA5}">
                      <a16:colId xmlns:a16="http://schemas.microsoft.com/office/drawing/2014/main" val="2062508448"/>
                    </a:ext>
                  </a:extLst>
                </a:gridCol>
                <a:gridCol w="4860600">
                  <a:extLst>
                    <a:ext uri="{9D8B030D-6E8A-4147-A177-3AD203B41FA5}">
                      <a16:colId xmlns:a16="http://schemas.microsoft.com/office/drawing/2014/main" val="2750367952"/>
                    </a:ext>
                  </a:extLst>
                </a:gridCol>
              </a:tblGrid>
              <a:tr h="47755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12600">
                <a:tc>
                  <a:txBody>
                    <a:bodyPr/>
                    <a:lstStyle/>
                    <a:p>
                      <a:r>
                        <a:rPr lang="en-GB" sz="2000" dirty="0">
                          <a:latin typeface="Arial" panose="020B0604020202020204" pitchFamily="34" charset="0"/>
                          <a:cs typeface="Arial" panose="020B0604020202020204" pitchFamily="34" charset="0"/>
                        </a:rPr>
                        <a:t>6 November 2025 09.30 – 1.30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639107773"/>
                  </a:ext>
                </a:extLst>
              </a:tr>
              <a:tr h="512600">
                <a:tc>
                  <a:txBody>
                    <a:bodyPr/>
                    <a:lstStyle/>
                    <a:p>
                      <a:r>
                        <a:rPr lang="en-GB" sz="2000" dirty="0">
                          <a:latin typeface="Arial" panose="020B0604020202020204" pitchFamily="34" charset="0"/>
                          <a:cs typeface="Arial" panose="020B0604020202020204" pitchFamily="34" charset="0"/>
                        </a:rPr>
                        <a:t>9 December 2025 09.30 – 1.30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38247390"/>
                  </a:ext>
                </a:extLst>
              </a:tr>
              <a:tr h="512600">
                <a:tc>
                  <a:txBody>
                    <a:bodyPr/>
                    <a:lstStyle/>
                    <a:p>
                      <a:r>
                        <a:rPr lang="en-GB" sz="2000" dirty="0">
                          <a:latin typeface="Arial" panose="020B0604020202020204" pitchFamily="34" charset="0"/>
                          <a:cs typeface="Arial" panose="020B0604020202020204" pitchFamily="34" charset="0"/>
                        </a:rPr>
                        <a:t>26 January 2026 09.30 – 1.30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889121753"/>
                  </a:ext>
                </a:extLst>
              </a:tr>
              <a:tr h="512600">
                <a:tc>
                  <a:txBody>
                    <a:bodyPr/>
                    <a:lstStyle/>
                    <a:p>
                      <a:r>
                        <a:rPr lang="en-GB" sz="2000" dirty="0">
                          <a:latin typeface="Arial" panose="020B0604020202020204" pitchFamily="34" charset="0"/>
                          <a:cs typeface="Arial" panose="020B0604020202020204" pitchFamily="34" charset="0"/>
                        </a:rPr>
                        <a:t>20 March 2026 9:30 – 1:30pm </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449340820"/>
                  </a:ext>
                </a:extLst>
              </a:tr>
            </a:tbl>
          </a:graphicData>
        </a:graphic>
      </p:graphicFrame>
      <p:sp>
        <p:nvSpPr>
          <p:cNvPr id="2" name="Rectangle: Rounded Corners 1">
            <a:extLst>
              <a:ext uri="{FF2B5EF4-FFF2-40B4-BE49-F238E27FC236}">
                <a16:creationId xmlns:a16="http://schemas.microsoft.com/office/drawing/2014/main" id="{FA5E4CC2-7D9A-AF34-21A3-D73E394CD96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252739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A3050-31F0-A140-7FF5-E5CD73BA848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E6071D3-73C6-15DD-4854-20CBD9A16645}"/>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D89E71A1-3AAC-E791-4773-D6DCDA143961}"/>
              </a:ext>
            </a:extLst>
          </p:cNvPr>
          <p:cNvSpPr txBox="1"/>
          <p:nvPr/>
        </p:nvSpPr>
        <p:spPr>
          <a:xfrm>
            <a:off x="711200" y="2539808"/>
            <a:ext cx="10947400" cy="7571303"/>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The Trio of Abuse (Domestic Abuse, Mental Health and Substance Misuse)</a:t>
            </a:r>
          </a:p>
          <a:p>
            <a:endParaRPr lang="en-GB" sz="32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All professionals working with children, young people and families </a:t>
            </a:r>
          </a:p>
          <a:p>
            <a:endParaRPr lang="en-GB" sz="2800" b="1" dirty="0">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pPr algn="ctr"/>
            <a:endParaRPr lang="en-GB" sz="2800" b="1" dirty="0">
              <a:solidFill>
                <a:srgbClr val="2A2A2A"/>
              </a:solidFill>
              <a:latin typeface="Arial" panose="020B0604020202020204" pitchFamily="34" charset="0"/>
              <a:cs typeface="Arial" panose="020B0604020202020204" pitchFamily="34" charset="0"/>
            </a:endParaRPr>
          </a:p>
          <a:p>
            <a:endParaRPr lang="en-GB" sz="2800" b="1"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3" name="Table 18">
            <a:extLst>
              <a:ext uri="{FF2B5EF4-FFF2-40B4-BE49-F238E27FC236}">
                <a16:creationId xmlns:a16="http://schemas.microsoft.com/office/drawing/2014/main" id="{A42A2A45-D7B0-D78E-545A-DE14B552EF4F}"/>
              </a:ext>
            </a:extLst>
          </p:cNvPr>
          <p:cNvGraphicFramePr>
            <a:graphicFrameLocks noGrp="1"/>
          </p:cNvGraphicFramePr>
          <p:nvPr>
            <p:extLst>
              <p:ext uri="{D42A27DB-BD31-4B8C-83A1-F6EECF244321}">
                <p14:modId xmlns:p14="http://schemas.microsoft.com/office/powerpoint/2010/main" val="2453048921"/>
              </p:ext>
            </p:extLst>
          </p:nvPr>
        </p:nvGraphicFramePr>
        <p:xfrm>
          <a:off x="894443" y="9301922"/>
          <a:ext cx="10580914" cy="1537800"/>
        </p:xfrm>
        <a:graphic>
          <a:graphicData uri="http://schemas.openxmlformats.org/drawingml/2006/table">
            <a:tbl>
              <a:tblPr firstRow="1" bandRow="1">
                <a:tableStyleId>{5C22544A-7EE6-4342-B048-85BDC9FD1C3A}</a:tableStyleId>
              </a:tblPr>
              <a:tblGrid>
                <a:gridCol w="5720314">
                  <a:extLst>
                    <a:ext uri="{9D8B030D-6E8A-4147-A177-3AD203B41FA5}">
                      <a16:colId xmlns:a16="http://schemas.microsoft.com/office/drawing/2014/main" val="2062508448"/>
                    </a:ext>
                  </a:extLst>
                </a:gridCol>
                <a:gridCol w="4860600">
                  <a:extLst>
                    <a:ext uri="{9D8B030D-6E8A-4147-A177-3AD203B41FA5}">
                      <a16:colId xmlns:a16="http://schemas.microsoft.com/office/drawing/2014/main" val="2750367952"/>
                    </a:ext>
                  </a:extLst>
                </a:gridCol>
              </a:tblGrid>
              <a:tr h="51260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12600">
                <a:tc>
                  <a:txBody>
                    <a:bodyPr/>
                    <a:lstStyle/>
                    <a:p>
                      <a:r>
                        <a:rPr lang="en-GB" sz="2000" dirty="0">
                          <a:latin typeface="Arial" panose="020B0604020202020204" pitchFamily="34" charset="0"/>
                          <a:cs typeface="Arial" panose="020B0604020202020204" pitchFamily="34" charset="0"/>
                        </a:rPr>
                        <a:t>27 January 2026 09.30 – 12.30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84139377"/>
                  </a:ext>
                </a:extLst>
              </a:tr>
              <a:tr h="512600">
                <a:tc>
                  <a:txBody>
                    <a:bodyPr/>
                    <a:lstStyle/>
                    <a:p>
                      <a:r>
                        <a:rPr lang="en-GB" sz="2000" dirty="0">
                          <a:latin typeface="Arial" panose="020B0604020202020204" pitchFamily="34" charset="0"/>
                          <a:cs typeface="Arial" panose="020B0604020202020204" pitchFamily="34" charset="0"/>
                        </a:rPr>
                        <a:t>17 March 2026 09.30 – 12.30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38247390"/>
                  </a:ext>
                </a:extLst>
              </a:tr>
            </a:tbl>
          </a:graphicData>
        </a:graphic>
      </p:graphicFrame>
      <p:sp>
        <p:nvSpPr>
          <p:cNvPr id="2" name="Rectangle: Rounded Corners 1">
            <a:extLst>
              <a:ext uri="{FF2B5EF4-FFF2-40B4-BE49-F238E27FC236}">
                <a16:creationId xmlns:a16="http://schemas.microsoft.com/office/drawing/2014/main" id="{B99B5156-669D-6A19-116C-3D51A00F89F9}"/>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graphicFrame>
        <p:nvGraphicFramePr>
          <p:cNvPr id="5" name="Table 4">
            <a:extLst>
              <a:ext uri="{FF2B5EF4-FFF2-40B4-BE49-F238E27FC236}">
                <a16:creationId xmlns:a16="http://schemas.microsoft.com/office/drawing/2014/main" id="{E848245D-5717-BAF7-02A2-70587A3EED9F}"/>
              </a:ext>
            </a:extLst>
          </p:cNvPr>
          <p:cNvGraphicFramePr>
            <a:graphicFrameLocks noGrp="1"/>
          </p:cNvGraphicFramePr>
          <p:nvPr>
            <p:extLst>
              <p:ext uri="{D42A27DB-BD31-4B8C-83A1-F6EECF244321}">
                <p14:modId xmlns:p14="http://schemas.microsoft.com/office/powerpoint/2010/main" val="2806052250"/>
              </p:ext>
            </p:extLst>
          </p:nvPr>
        </p:nvGraphicFramePr>
        <p:xfrm>
          <a:off x="838200" y="5116194"/>
          <a:ext cx="10515600" cy="3454400"/>
        </p:xfrm>
        <a:graphic>
          <a:graphicData uri="http://schemas.openxmlformats.org/drawingml/2006/table">
            <a:tbl>
              <a:tblPr/>
              <a:tblGrid>
                <a:gridCol w="10515600">
                  <a:extLst>
                    <a:ext uri="{9D8B030D-6E8A-4147-A177-3AD203B41FA5}">
                      <a16:colId xmlns:a16="http://schemas.microsoft.com/office/drawing/2014/main" val="3261087363"/>
                    </a:ext>
                  </a:extLst>
                </a:gridCol>
              </a:tblGrid>
              <a:tr h="0">
                <a:tc>
                  <a:txBody>
                    <a:bodyPr/>
                    <a:lstStyle/>
                    <a:p>
                      <a:pPr>
                        <a:buNone/>
                      </a:pPr>
                      <a:r>
                        <a:rPr lang="en-GB" sz="2000" b="1" dirty="0">
                          <a:latin typeface="Arial" panose="020B0604020202020204" pitchFamily="34" charset="0"/>
                          <a:cs typeface="Arial" panose="020B0604020202020204" pitchFamily="34" charset="0"/>
                        </a:rPr>
                        <a:t>Learning Outcomes:</a:t>
                      </a:r>
                    </a:p>
                    <a:p>
                      <a:pPr>
                        <a:buNone/>
                      </a:pPr>
                      <a:endParaRPr lang="en-GB" sz="2000" dirty="0">
                        <a:latin typeface="Arial" panose="020B0604020202020204" pitchFamily="34" charset="0"/>
                        <a:cs typeface="Arial" panose="020B0604020202020204" pitchFamily="34" charset="0"/>
                      </a:endParaRPr>
                    </a:p>
                  </a:txBody>
                  <a:tcPr marL="25400" marR="25400" marT="25400" marB="25400" anchor="ctr">
                    <a:lnL>
                      <a:noFill/>
                    </a:lnL>
                    <a:lnR>
                      <a:noFill/>
                    </a:lnR>
                    <a:lnT>
                      <a:noFill/>
                    </a:lnT>
                    <a:lnB>
                      <a:noFill/>
                    </a:lnB>
                    <a:noFill/>
                  </a:tcPr>
                </a:tc>
                <a:extLst>
                  <a:ext uri="{0D108BD9-81ED-4DB2-BD59-A6C34878D82A}">
                    <a16:rowId xmlns:a16="http://schemas.microsoft.com/office/drawing/2014/main" val="1981813941"/>
                  </a:ext>
                </a:extLst>
              </a:tr>
              <a:tr h="0">
                <a:tc>
                  <a:txBody>
                    <a:bodyPr/>
                    <a:lstStyle/>
                    <a:p>
                      <a:pPr>
                        <a:buNone/>
                      </a:pPr>
                      <a:r>
                        <a:rPr lang="en-GB" sz="2000" dirty="0">
                          <a:latin typeface="Arial" panose="020B0604020202020204" pitchFamily="34" charset="0"/>
                          <a:cs typeface="Arial" panose="020B0604020202020204" pitchFamily="34" charset="0"/>
                        </a:rPr>
                        <a:t>The course objectives are to:</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improve the knowledge, skills and working practices to better identify substance misuse, mental health and domestic abuse and the risks to children and the roles and responsibilities of agencies.</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explore the impact of substance misuse, mental health and domestic abuse on families and parenting from the perspective of the children.</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review and identify the signs associated with substance misuse, domestic abuse and mental health in parents and their extended families.</a:t>
                      </a:r>
                    </a:p>
                    <a:p>
                      <a:pPr>
                        <a:buFont typeface="Arial" panose="020B0604020202020204" pitchFamily="34" charset="0"/>
                        <a:buChar char="•"/>
                      </a:pPr>
                      <a:r>
                        <a:rPr lang="en-GB" sz="2000" dirty="0">
                          <a:latin typeface="Arial" panose="020B0604020202020204" pitchFamily="34" charset="0"/>
                          <a:cs typeface="Arial" panose="020B0604020202020204" pitchFamily="34" charset="0"/>
                        </a:rPr>
                        <a:t>provide harm reduction advice</a:t>
                      </a:r>
                    </a:p>
                  </a:txBody>
                  <a:tcPr marL="25400" marR="25400" marT="25400" marB="25400" anchor="ctr">
                    <a:lnL>
                      <a:noFill/>
                    </a:lnL>
                    <a:lnR>
                      <a:noFill/>
                    </a:lnR>
                    <a:lnT>
                      <a:noFill/>
                    </a:lnT>
                    <a:lnB>
                      <a:noFill/>
                    </a:lnB>
                    <a:noFill/>
                  </a:tcPr>
                </a:tc>
                <a:extLst>
                  <a:ext uri="{0D108BD9-81ED-4DB2-BD59-A6C34878D82A}">
                    <a16:rowId xmlns:a16="http://schemas.microsoft.com/office/drawing/2014/main" val="1572400896"/>
                  </a:ext>
                </a:extLst>
              </a:tr>
            </a:tbl>
          </a:graphicData>
        </a:graphic>
      </p:graphicFrame>
    </p:spTree>
    <p:extLst>
      <p:ext uri="{BB962C8B-B14F-4D97-AF65-F5344CB8AC3E}">
        <p14:creationId xmlns:p14="http://schemas.microsoft.com/office/powerpoint/2010/main" val="1968890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91C55-DC9B-2F11-B925-B336CA6AE789}"/>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4" name="TextBox 3">
            <a:extLst>
              <a:ext uri="{FF2B5EF4-FFF2-40B4-BE49-F238E27FC236}">
                <a16:creationId xmlns:a16="http://schemas.microsoft.com/office/drawing/2014/main" id="{31C19CC6-B5F2-C615-07EB-E23D39C29334}"/>
              </a:ext>
            </a:extLst>
          </p:cNvPr>
          <p:cNvSpPr txBox="1"/>
          <p:nvPr/>
        </p:nvSpPr>
        <p:spPr>
          <a:xfrm>
            <a:off x="673100" y="3051446"/>
            <a:ext cx="10947400" cy="6617196"/>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Learning from Local Reviews – Bitesize Learning Event</a:t>
            </a:r>
          </a:p>
          <a:p>
            <a:endParaRPr lang="en-GB" sz="1600" b="1"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i="0" dirty="0">
                <a:solidFill>
                  <a:srgbClr val="2A2A2A"/>
                </a:solidFill>
                <a:effectLst/>
                <a:latin typeface="Arial" panose="020B0604020202020204" pitchFamily="34" charset="0"/>
                <a:cs typeface="Arial" panose="020B0604020202020204" pitchFamily="34" charset="0"/>
              </a:rPr>
              <a:t>Aim of the Course:</a:t>
            </a:r>
            <a:r>
              <a:rPr lang="en-GB" sz="2400" b="0" i="0" dirty="0">
                <a:solidFill>
                  <a:srgbClr val="2A2A2A"/>
                </a:solidFill>
                <a:effectLst/>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To share the learnings and good practice from local Child Safeguarding Practice Reviews.</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r>
              <a:rPr lang="en-GB" sz="2400" dirty="0">
                <a:latin typeface="Arial" panose="020B0604020202020204" pitchFamily="34" charset="0"/>
                <a:cs typeface="Arial" panose="020B0604020202020204" pitchFamily="34" charset="0"/>
              </a:rPr>
              <a:t>All professionals working with child, young people and families</a:t>
            </a:r>
          </a:p>
          <a:p>
            <a:endParaRPr lang="en-GB" sz="24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Are you up to date about the learning emerging from local reviews and other local quality assurance activity? The Hertfordshire Children's Safeguarding Partnership undertakes a range of reviews and audit activity. This session is an opportunity to understand key messages and emerging learning related to children, young people and families living in Hertfordshire.  The session provides a forum to reflect on your practice and the work of your agencies in light of these local findings and will signpost to other resources. </a:t>
            </a:r>
          </a:p>
        </p:txBody>
      </p:sp>
      <p:graphicFrame>
        <p:nvGraphicFramePr>
          <p:cNvPr id="5" name="Table 18">
            <a:extLst>
              <a:ext uri="{FF2B5EF4-FFF2-40B4-BE49-F238E27FC236}">
                <a16:creationId xmlns:a16="http://schemas.microsoft.com/office/drawing/2014/main" id="{50CD77A9-8471-0900-5EA5-916301AC4A16}"/>
              </a:ext>
            </a:extLst>
          </p:cNvPr>
          <p:cNvGraphicFramePr>
            <a:graphicFrameLocks noGrp="1"/>
          </p:cNvGraphicFramePr>
          <p:nvPr>
            <p:extLst>
              <p:ext uri="{D42A27DB-BD31-4B8C-83A1-F6EECF244321}">
                <p14:modId xmlns:p14="http://schemas.microsoft.com/office/powerpoint/2010/main" val="4213809758"/>
              </p:ext>
            </p:extLst>
          </p:nvPr>
        </p:nvGraphicFramePr>
        <p:xfrm>
          <a:off x="1350818" y="10349345"/>
          <a:ext cx="8809184" cy="3859880"/>
        </p:xfrm>
        <a:graphic>
          <a:graphicData uri="http://schemas.openxmlformats.org/drawingml/2006/table">
            <a:tbl>
              <a:tblPr firstRow="1" bandRow="1">
                <a:tableStyleId>{5C22544A-7EE6-4342-B048-85BDC9FD1C3A}</a:tableStyleId>
              </a:tblPr>
              <a:tblGrid>
                <a:gridCol w="4404592">
                  <a:extLst>
                    <a:ext uri="{9D8B030D-6E8A-4147-A177-3AD203B41FA5}">
                      <a16:colId xmlns:a16="http://schemas.microsoft.com/office/drawing/2014/main" val="2062508448"/>
                    </a:ext>
                  </a:extLst>
                </a:gridCol>
                <a:gridCol w="4404592">
                  <a:extLst>
                    <a:ext uri="{9D8B030D-6E8A-4147-A177-3AD203B41FA5}">
                      <a16:colId xmlns:a16="http://schemas.microsoft.com/office/drawing/2014/main" val="2750367952"/>
                    </a:ext>
                  </a:extLst>
                </a:gridCol>
              </a:tblGrid>
              <a:tr h="63176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631768">
                <a:tc>
                  <a:txBody>
                    <a:bodyPr/>
                    <a:lstStyle/>
                    <a:p>
                      <a:r>
                        <a:rPr lang="en-GB" sz="2000" dirty="0">
                          <a:latin typeface="Arial" panose="020B0604020202020204" pitchFamily="34" charset="0"/>
                          <a:cs typeface="Arial" panose="020B0604020202020204" pitchFamily="34" charset="0"/>
                        </a:rPr>
                        <a:t>13 November 2025 4.00 – 5.00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691217162"/>
                  </a:ext>
                </a:extLst>
              </a:tr>
              <a:tr h="631768">
                <a:tc>
                  <a:txBody>
                    <a:bodyPr/>
                    <a:lstStyle/>
                    <a:p>
                      <a:r>
                        <a:rPr lang="en-GB" sz="2000" dirty="0">
                          <a:latin typeface="Arial" panose="020B0604020202020204" pitchFamily="34" charset="0"/>
                          <a:cs typeface="Arial" panose="020B0604020202020204" pitchFamily="34" charset="0"/>
                        </a:rPr>
                        <a:t>1 December 2025 2.00 – 3.00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321441646"/>
                  </a:ext>
                </a:extLst>
              </a:tr>
              <a:tr h="631768">
                <a:tc>
                  <a:txBody>
                    <a:bodyPr/>
                    <a:lstStyle/>
                    <a:p>
                      <a:r>
                        <a:rPr lang="en-GB" sz="2000" dirty="0">
                          <a:latin typeface="Arial" panose="020B0604020202020204" pitchFamily="34" charset="0"/>
                          <a:cs typeface="Arial" panose="020B0604020202020204" pitchFamily="34" charset="0"/>
                        </a:rPr>
                        <a:t>10 December 2025 2.00 pm – 3.00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438738310"/>
                  </a:ext>
                </a:extLst>
              </a:tr>
              <a:tr h="631768">
                <a:tc>
                  <a:txBody>
                    <a:bodyPr/>
                    <a:lstStyle/>
                    <a:p>
                      <a:r>
                        <a:rPr lang="en-GB" sz="2000" dirty="0">
                          <a:latin typeface="Arial" panose="020B0604020202020204" pitchFamily="34" charset="0"/>
                          <a:cs typeface="Arial" panose="020B0604020202020204" pitchFamily="34" charset="0"/>
                        </a:rPr>
                        <a:t>15 January 2026 09:30 – 10.30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206045088"/>
                  </a:ext>
                </a:extLst>
              </a:tr>
              <a:tr h="631768">
                <a:tc>
                  <a:txBody>
                    <a:bodyPr/>
                    <a:lstStyle/>
                    <a:p>
                      <a:r>
                        <a:rPr lang="en-GB" sz="2000" dirty="0">
                          <a:latin typeface="Arial" panose="020B0604020202020204" pitchFamily="34" charset="0"/>
                          <a:cs typeface="Arial" panose="020B0604020202020204" pitchFamily="34" charset="0"/>
                        </a:rPr>
                        <a:t>21 January 2026 1.00- 2.00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806508308"/>
                  </a:ext>
                </a:extLst>
              </a:tr>
            </a:tbl>
          </a:graphicData>
        </a:graphic>
      </p:graphicFrame>
      <p:pic>
        <p:nvPicPr>
          <p:cNvPr id="7" name="Picture 6">
            <a:extLst>
              <a:ext uri="{FF2B5EF4-FFF2-40B4-BE49-F238E27FC236}">
                <a16:creationId xmlns:a16="http://schemas.microsoft.com/office/drawing/2014/main" id="{3183AA23-7012-0503-2253-52B8371A1954}"/>
              </a:ext>
            </a:extLst>
          </p:cNvPr>
          <p:cNvPicPr>
            <a:picLocks noChangeAspect="1"/>
          </p:cNvPicPr>
          <p:nvPr/>
        </p:nvPicPr>
        <p:blipFill>
          <a:blip r:embed="rId2"/>
          <a:stretch>
            <a:fillRect/>
          </a:stretch>
        </p:blipFill>
        <p:spPr>
          <a:xfrm>
            <a:off x="1685977" y="14347533"/>
            <a:ext cx="8138865" cy="1152244"/>
          </a:xfrm>
          <a:prstGeom prst="rect">
            <a:avLst/>
          </a:prstGeom>
        </p:spPr>
      </p:pic>
    </p:spTree>
    <p:extLst>
      <p:ext uri="{BB962C8B-B14F-4D97-AF65-F5344CB8AC3E}">
        <p14:creationId xmlns:p14="http://schemas.microsoft.com/office/powerpoint/2010/main" val="718789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968001"/>
            <a:ext cx="10947400" cy="8894743"/>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Eating Disorders in Children and Young People </a:t>
            </a:r>
          </a:p>
          <a:p>
            <a:endParaRPr lang="en-GB"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Facilitator: Herts MIND </a:t>
            </a:r>
          </a:p>
          <a:p>
            <a:pPr algn="l"/>
            <a:endParaRPr lang="en-GB" sz="2800" b="1" dirty="0">
              <a:latin typeface="Arial" panose="020B0604020202020204" pitchFamily="34" charset="0"/>
              <a:cs typeface="Arial" panose="020B0604020202020204" pitchFamily="34" charset="0"/>
            </a:endParaRPr>
          </a:p>
          <a:p>
            <a:pPr algn="l"/>
            <a:r>
              <a:rPr lang="en-GB" b="0" i="0" dirty="0">
                <a:effectLst/>
                <a:latin typeface="Arial" panose="020B0604020202020204" pitchFamily="34" charset="0"/>
              </a:rPr>
              <a:t>This session provides an overview of the types of eating disorders and how they present in children and young people. Attendees will be provided with an overview of the common warning signs of eating disorders in children and young people, both physical and emotional. The session will help improve confidence in attendees to support children and young people by identifying causes, considering the effects of myths and stigma, along with how to have conversations about eating disorders. The session closes by ensuring attendees are aware of the support available for children and young people across Hertfordshire and nationally in the form of support services, apps and websites.</a:t>
            </a:r>
          </a:p>
          <a:p>
            <a:pPr algn="l"/>
            <a:endParaRPr lang="en-GB" b="1" i="0" dirty="0">
              <a:effectLst/>
              <a:latin typeface="Arial" panose="020B0604020202020204" pitchFamily="34" charset="0"/>
              <a:cs typeface="Arial" panose="020B0604020202020204" pitchFamily="34" charset="0"/>
            </a:endParaRPr>
          </a:p>
          <a:p>
            <a:pPr algn="l"/>
            <a:r>
              <a:rPr lang="en-GB" b="0" i="0" dirty="0">
                <a:effectLst/>
                <a:latin typeface="Arial" panose="020B0604020202020204" pitchFamily="34" charset="0"/>
              </a:rPr>
              <a:t>By the end of the session, attendees will be expected to:</a:t>
            </a:r>
          </a:p>
          <a:p>
            <a:pPr algn="l"/>
            <a:endParaRPr lang="en-GB" b="0" i="0" dirty="0">
              <a:effectLst/>
              <a:latin typeface="Arial" panose="020B0604020202020204" pitchFamily="34" charset="0"/>
            </a:endParaRPr>
          </a:p>
          <a:p>
            <a:pPr marL="285750" indent="-285750" algn="l">
              <a:buFont typeface="Arial" panose="020B0604020202020204" pitchFamily="34" charset="0"/>
              <a:buChar char="•"/>
            </a:pPr>
            <a:r>
              <a:rPr lang="en-GB" b="0" i="0" dirty="0">
                <a:effectLst/>
                <a:latin typeface="Arial" panose="020B0604020202020204" pitchFamily="34" charset="0"/>
              </a:rPr>
              <a:t>Have an increased knowledge as to how eating disorders present themselves in children and young people</a:t>
            </a:r>
          </a:p>
          <a:p>
            <a:pPr marL="285750" indent="-285750" algn="l">
              <a:buFont typeface="Arial" panose="020B0604020202020204" pitchFamily="34" charset="0"/>
              <a:buChar char="•"/>
            </a:pPr>
            <a:r>
              <a:rPr lang="en-GB" b="0" i="0" dirty="0">
                <a:effectLst/>
                <a:latin typeface="Arial" panose="020B0604020202020204" pitchFamily="34" charset="0"/>
              </a:rPr>
              <a:t>Be able to spot the warning signs of an eating disorders in children and young people, both physical and emotional</a:t>
            </a:r>
          </a:p>
          <a:p>
            <a:pPr marL="285750" indent="-285750" algn="l">
              <a:buFont typeface="Arial" panose="020B0604020202020204" pitchFamily="34" charset="0"/>
              <a:buChar char="•"/>
            </a:pPr>
            <a:r>
              <a:rPr lang="en-GB" b="0" i="0" dirty="0">
                <a:effectLst/>
                <a:latin typeface="Arial" panose="020B0604020202020204" pitchFamily="34" charset="0"/>
              </a:rPr>
              <a:t>Consider the effect of myths and stigma on how you approach the topic of eating disorders with children and young people</a:t>
            </a:r>
          </a:p>
          <a:p>
            <a:pPr marL="285750" indent="-285750" algn="l">
              <a:buFont typeface="Arial" panose="020B0604020202020204" pitchFamily="34" charset="0"/>
              <a:buChar char="•"/>
            </a:pPr>
            <a:r>
              <a:rPr lang="en-GB" b="0" i="0" dirty="0">
                <a:effectLst/>
                <a:latin typeface="Arial" panose="020B0604020202020204" pitchFamily="34" charset="0"/>
              </a:rPr>
              <a:t>Be more equipped to support children and young people who are at risk of an eating disorder or who have an eating disorder</a:t>
            </a:r>
          </a:p>
          <a:p>
            <a:pPr marL="285750" indent="-285750" algn="l">
              <a:buFont typeface="Arial" panose="020B0604020202020204" pitchFamily="34" charset="0"/>
              <a:buChar char="•"/>
            </a:pPr>
            <a:r>
              <a:rPr lang="en-GB" b="0" i="0" dirty="0">
                <a:effectLst/>
                <a:latin typeface="Arial" panose="020B0604020202020204" pitchFamily="34" charset="0"/>
              </a:rPr>
              <a:t>Have an awareness of further eating disorder services, apps or websites to support children and young people</a:t>
            </a:r>
          </a:p>
          <a:p>
            <a:pPr algn="l"/>
            <a:endParaRPr lang="en-GB" sz="2800" dirty="0">
              <a:latin typeface="Arial" panose="020B0604020202020204" pitchFamily="34" charset="0"/>
            </a:endParaRPr>
          </a:p>
          <a:p>
            <a:pPr algn="l"/>
            <a:r>
              <a:rPr lang="en-GB" sz="2800" b="1" i="0" dirty="0">
                <a:effectLst/>
                <a:latin typeface="Arial" panose="020B0604020202020204" pitchFamily="34" charset="0"/>
              </a:rPr>
              <a:t>All sessions are 2hrs</a:t>
            </a: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661309766"/>
              </p:ext>
            </p:extLst>
          </p:nvPr>
        </p:nvGraphicFramePr>
        <p:xfrm>
          <a:off x="1716311" y="11208705"/>
          <a:ext cx="8717814" cy="1249680"/>
        </p:xfrm>
        <a:graphic>
          <a:graphicData uri="http://schemas.openxmlformats.org/drawingml/2006/table">
            <a:tbl>
              <a:tblPr firstRow="1" bandRow="1">
                <a:tableStyleId>{5C22544A-7EE6-4342-B048-85BDC9FD1C3A}</a:tableStyleId>
              </a:tblPr>
              <a:tblGrid>
                <a:gridCol w="4358907">
                  <a:extLst>
                    <a:ext uri="{9D8B030D-6E8A-4147-A177-3AD203B41FA5}">
                      <a16:colId xmlns:a16="http://schemas.microsoft.com/office/drawing/2014/main" val="2062508448"/>
                    </a:ext>
                  </a:extLst>
                </a:gridCol>
                <a:gridCol w="4358907">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27 Nov 2025 9:30am – 12:15pm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4172060613"/>
                  </a:ext>
                </a:extLst>
              </a:tr>
              <a:tr h="370840">
                <a:tc>
                  <a:txBody>
                    <a:bodyPr/>
                    <a:lstStyle/>
                    <a:p>
                      <a:r>
                        <a:rPr lang="en-GB" sz="2000" dirty="0">
                          <a:latin typeface="Arial" panose="020B0604020202020204" pitchFamily="34" charset="0"/>
                          <a:cs typeface="Arial" panose="020B0604020202020204" pitchFamily="34" charset="0"/>
                        </a:rPr>
                        <a:t>12 Mar 2026 10.00 am – 12.15pm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233025516"/>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695174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968001"/>
            <a:ext cx="10947400" cy="9202519"/>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Self-harm in Children and Young People </a:t>
            </a:r>
          </a:p>
          <a:p>
            <a:r>
              <a:rPr lang="en-GB" sz="2800" b="1" dirty="0">
                <a:latin typeface="Arial" panose="020B0604020202020204" pitchFamily="34" charset="0"/>
                <a:cs typeface="Arial" panose="020B0604020202020204" pitchFamily="34" charset="0"/>
              </a:rPr>
              <a:t>Facilitator: Herts MIND </a:t>
            </a:r>
          </a:p>
          <a:p>
            <a:pPr algn="l"/>
            <a:endParaRPr lang="en-GB" sz="2800" b="1" dirty="0">
              <a:latin typeface="Arial" panose="020B0604020202020204" pitchFamily="34" charset="0"/>
              <a:cs typeface="Arial" panose="020B0604020202020204" pitchFamily="34" charset="0"/>
            </a:endParaRPr>
          </a:p>
          <a:p>
            <a:pPr algn="l"/>
            <a:r>
              <a:rPr lang="en-GB" sz="2000" b="0" i="0" dirty="0">
                <a:solidFill>
                  <a:srgbClr val="2A2A2A"/>
                </a:solidFill>
                <a:effectLst/>
                <a:latin typeface="Arial" panose="020B0604020202020204" pitchFamily="34" charset="0"/>
              </a:rPr>
              <a:t>This session provides an overview of types of self-harm and how they present in children and young people. Attendees will be provided with an overview of the common warning signs and causes of self-harm in children and young people. The session will help improve confidence in attendees to support children and young people by identifying causes, considering the effects of myths and stigma, along with how to have conversations about self-harming behaviours. The session closes by ensuring attendees are aware of the support available for children and young people across Hertfordshire and nationally in the form of support services, apps and websites.</a:t>
            </a:r>
          </a:p>
          <a:p>
            <a:pPr algn="l"/>
            <a:endParaRPr lang="en-GB" sz="2000" b="0" i="0" dirty="0">
              <a:solidFill>
                <a:srgbClr val="2A2A2A"/>
              </a:solidFill>
              <a:effectLst/>
              <a:latin typeface="Arial" panose="020B0604020202020204" pitchFamily="34" charset="0"/>
            </a:endParaRPr>
          </a:p>
          <a:p>
            <a:pPr algn="l"/>
            <a:r>
              <a:rPr lang="en-GB" sz="2000" b="0" i="0" dirty="0">
                <a:solidFill>
                  <a:srgbClr val="2A2A2A"/>
                </a:solidFill>
                <a:effectLst/>
                <a:latin typeface="Arial" panose="020B0604020202020204" pitchFamily="34" charset="0"/>
              </a:rPr>
              <a:t>By the end of the session, attendees will be expected to:</a:t>
            </a:r>
          </a:p>
          <a:p>
            <a:pPr algn="l"/>
            <a:endParaRPr lang="en-GB" sz="2000" b="0" i="0" dirty="0">
              <a:solidFill>
                <a:srgbClr val="2A2A2A"/>
              </a:solidFill>
              <a:effectLst/>
              <a:latin typeface="Arial" panose="020B0604020202020204" pitchFamily="34" charset="0"/>
            </a:endParaRP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Have an increased knowledge as to how self-harm presents in children and young people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Be able to spot the warning signs of self-harm in children and young people, both physical and emotional</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Consider the effect of myths and stigma on how you approach the topic of self-harm with children and young people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Be more equipped to support children and young people to manage their self-harming behaviour</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Have an awareness of further self-harm support services, apps or websites for children and young people</a:t>
            </a:r>
          </a:p>
          <a:p>
            <a:pPr algn="l"/>
            <a:endParaRPr lang="en-GB" sz="2800" dirty="0">
              <a:latin typeface="Arial" panose="020B0604020202020204" pitchFamily="34" charset="0"/>
            </a:endParaRPr>
          </a:p>
          <a:p>
            <a:pPr algn="l"/>
            <a:r>
              <a:rPr lang="en-GB" sz="2800" b="1" i="0" dirty="0">
                <a:effectLst/>
                <a:latin typeface="Arial" panose="020B0604020202020204" pitchFamily="34" charset="0"/>
              </a:rPr>
              <a:t>All sessions are 2hrs</a:t>
            </a: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3049693391"/>
              </p:ext>
            </p:extLst>
          </p:nvPr>
        </p:nvGraphicFramePr>
        <p:xfrm>
          <a:off x="2032000" y="11241189"/>
          <a:ext cx="8128000" cy="1188720"/>
        </p:xfrm>
        <a:graphic>
          <a:graphicData uri="http://schemas.openxmlformats.org/drawingml/2006/table">
            <a:tbl>
              <a:tblPr firstRow="1" bandRow="1">
                <a:tableStyleId>{5C22544A-7EE6-4342-B048-85BDC9FD1C3A}</a:tableStyleId>
              </a:tblPr>
              <a:tblGrid>
                <a:gridCol w="4288388">
                  <a:extLst>
                    <a:ext uri="{9D8B030D-6E8A-4147-A177-3AD203B41FA5}">
                      <a16:colId xmlns:a16="http://schemas.microsoft.com/office/drawing/2014/main" val="2062508448"/>
                    </a:ext>
                  </a:extLst>
                </a:gridCol>
                <a:gridCol w="3839612">
                  <a:extLst>
                    <a:ext uri="{9D8B030D-6E8A-4147-A177-3AD203B41FA5}">
                      <a16:colId xmlns:a16="http://schemas.microsoft.com/office/drawing/2014/main" val="2750367952"/>
                    </a:ext>
                  </a:extLst>
                </a:gridCol>
              </a:tblGrid>
              <a:tr h="370840">
                <a:tc>
                  <a:txBody>
                    <a:bodyPr/>
                    <a:lstStyle/>
                    <a:p>
                      <a:r>
                        <a:rPr lang="en-GB" sz="2000" dirty="0">
                          <a:latin typeface="Arial" panose="020B0604020202020204" pitchFamily="34" charset="0"/>
                          <a:cs typeface="Arial" panose="020B0604020202020204" pitchFamily="34" charset="0"/>
                        </a:rPr>
                        <a:t>Date</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088308431"/>
                  </a:ext>
                </a:extLst>
              </a:tr>
              <a:tr h="370840">
                <a:tc>
                  <a:txBody>
                    <a:bodyPr/>
                    <a:lstStyle/>
                    <a:p>
                      <a:r>
                        <a:rPr lang="en-GB" sz="2000" dirty="0">
                          <a:latin typeface="Arial" panose="020B0604020202020204" pitchFamily="34" charset="0"/>
                          <a:cs typeface="Arial" panose="020B0604020202020204" pitchFamily="34" charset="0"/>
                        </a:rPr>
                        <a:t>23 Oct 2025 09.30 – 11.30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98988486"/>
                  </a:ext>
                </a:extLst>
              </a:tr>
              <a:tr h="370840">
                <a:tc>
                  <a:txBody>
                    <a:bodyPr/>
                    <a:lstStyle/>
                    <a:p>
                      <a:r>
                        <a:rPr lang="en-GB" sz="2000" dirty="0">
                          <a:latin typeface="Arial" panose="020B0604020202020204" pitchFamily="34" charset="0"/>
                          <a:cs typeface="Arial" panose="020B0604020202020204" pitchFamily="34" charset="0"/>
                        </a:rPr>
                        <a:t>19 March 2026 09.30 – 11.30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081127868"/>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291316" y="14465443"/>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695084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711200" y="2968001"/>
            <a:ext cx="10947400" cy="10002738"/>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Anxiety in Children and Young People </a:t>
            </a:r>
          </a:p>
          <a:p>
            <a:endParaRPr lang="en-GB"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Facilitator: Herts MIND </a:t>
            </a:r>
          </a:p>
          <a:p>
            <a:pPr algn="l"/>
            <a:endParaRPr lang="en-GB" sz="2800" b="1" dirty="0">
              <a:latin typeface="Arial" panose="020B0604020202020204" pitchFamily="34" charset="0"/>
              <a:cs typeface="Arial" panose="020B0604020202020204" pitchFamily="34" charset="0"/>
            </a:endParaRPr>
          </a:p>
          <a:p>
            <a:pPr algn="l"/>
            <a:r>
              <a:rPr lang="en-GB" sz="2400" b="0" i="0" dirty="0">
                <a:effectLst/>
                <a:latin typeface="Arial" panose="020B0604020202020204" pitchFamily="34" charset="0"/>
              </a:rPr>
              <a:t>This session provides an overview of the types of anxiety conditions and how they present in children and young people. Attendees will be provided with an overview of the common warning signs of anxiety in children and young people, as well as common causes. The session will help improve confidence in attendees around supporting children and young people to manage their anxiety. The session closes by ensuring attendees are aware of the support available for children and young people across Hertfordshire and nationally in the form of support services, apps and websites.</a:t>
            </a:r>
          </a:p>
          <a:p>
            <a:pPr algn="l"/>
            <a:endParaRPr lang="en-GB" sz="2400" dirty="0">
              <a:latin typeface="Arial" panose="020B0604020202020204" pitchFamily="34" charset="0"/>
            </a:endParaRPr>
          </a:p>
          <a:p>
            <a:pPr algn="l"/>
            <a:r>
              <a:rPr lang="en-GB" sz="2400" b="0" i="0" dirty="0">
                <a:effectLst/>
                <a:latin typeface="Arial" panose="020B0604020202020204" pitchFamily="34" charset="0"/>
              </a:rPr>
              <a:t>By the end of the session, attendees will be expected to:</a:t>
            </a:r>
          </a:p>
          <a:p>
            <a:pPr algn="l"/>
            <a:endParaRPr lang="en-GB" sz="2400" b="0" i="0" dirty="0">
              <a:effectLst/>
              <a:latin typeface="Arial" panose="020B0604020202020204" pitchFamily="34" charset="0"/>
            </a:endParaRPr>
          </a:p>
          <a:p>
            <a:pPr marL="342900" indent="-342900" algn="l">
              <a:buFont typeface="Arial" panose="020B0604020202020204" pitchFamily="34" charset="0"/>
              <a:buChar char="•"/>
            </a:pPr>
            <a:r>
              <a:rPr lang="en-GB" sz="2400" b="0" i="0" dirty="0">
                <a:effectLst/>
                <a:latin typeface="Arial" panose="020B0604020202020204" pitchFamily="34" charset="0"/>
              </a:rPr>
              <a:t>Have an increased knowledge as to what anxiety is and how it presents in children and young people</a:t>
            </a:r>
          </a:p>
          <a:p>
            <a:pPr marL="342900" indent="-342900" algn="l">
              <a:buFont typeface="Arial" panose="020B0604020202020204" pitchFamily="34" charset="0"/>
              <a:buChar char="•"/>
            </a:pPr>
            <a:r>
              <a:rPr lang="en-GB" sz="2400" b="0" i="0" dirty="0">
                <a:effectLst/>
                <a:latin typeface="Arial" panose="020B0604020202020204" pitchFamily="34" charset="0"/>
              </a:rPr>
              <a:t>Spot the warning signs of anxiety in children and young people</a:t>
            </a:r>
          </a:p>
          <a:p>
            <a:pPr marL="342900" indent="-342900" algn="l">
              <a:buFont typeface="Arial" panose="020B0604020202020204" pitchFamily="34" charset="0"/>
              <a:buChar char="•"/>
            </a:pPr>
            <a:r>
              <a:rPr lang="en-GB" sz="2400" b="0" i="0" dirty="0">
                <a:effectLst/>
                <a:latin typeface="Arial" panose="020B0604020202020204" pitchFamily="34" charset="0"/>
              </a:rPr>
              <a:t>Identify the causes of anxiety in children and young people</a:t>
            </a:r>
          </a:p>
          <a:p>
            <a:pPr marL="342900" indent="-342900" algn="l">
              <a:buFont typeface="Arial" panose="020B0604020202020204" pitchFamily="34" charset="0"/>
              <a:buChar char="•"/>
            </a:pPr>
            <a:r>
              <a:rPr lang="en-GB" sz="2400" b="0" i="0" dirty="0">
                <a:effectLst/>
                <a:latin typeface="Arial" panose="020B0604020202020204" pitchFamily="34" charset="0"/>
              </a:rPr>
              <a:t>Be more equipped to support children and young people to manage anxiety</a:t>
            </a:r>
          </a:p>
          <a:p>
            <a:pPr marL="342900" indent="-342900" algn="l">
              <a:buFont typeface="Arial" panose="020B0604020202020204" pitchFamily="34" charset="0"/>
              <a:buChar char="•"/>
            </a:pPr>
            <a:r>
              <a:rPr lang="en-GB" sz="2400" b="0" i="0" dirty="0">
                <a:effectLst/>
                <a:latin typeface="Arial" panose="020B0604020202020204" pitchFamily="34" charset="0"/>
              </a:rPr>
              <a:t>Have an awareness of further anxiety services, apps or websites to support children and young people</a:t>
            </a:r>
          </a:p>
          <a:p>
            <a:pPr algn="l"/>
            <a:endParaRPr lang="en-GB" sz="2800" dirty="0">
              <a:latin typeface="Arial" panose="020B0604020202020204" pitchFamily="34" charset="0"/>
            </a:endParaRPr>
          </a:p>
          <a:p>
            <a:pPr algn="l"/>
            <a:r>
              <a:rPr lang="en-GB" sz="2800" b="1" i="0" dirty="0">
                <a:effectLst/>
                <a:latin typeface="Arial" panose="020B0604020202020204" pitchFamily="34" charset="0"/>
              </a:rPr>
              <a:t>All sessions are 2hrs</a:t>
            </a: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4800E98C-1C3A-FD7D-B9EA-6BD75C40B030}"/>
              </a:ext>
            </a:extLst>
          </p:cNvPr>
          <p:cNvGraphicFramePr>
            <a:graphicFrameLocks noGrp="1"/>
          </p:cNvGraphicFramePr>
          <p:nvPr>
            <p:extLst>
              <p:ext uri="{D42A27DB-BD31-4B8C-83A1-F6EECF244321}">
                <p14:modId xmlns:p14="http://schemas.microsoft.com/office/powerpoint/2010/main" val="712644255"/>
              </p:ext>
            </p:extLst>
          </p:nvPr>
        </p:nvGraphicFramePr>
        <p:xfrm>
          <a:off x="1573696" y="12186726"/>
          <a:ext cx="8128000" cy="853440"/>
        </p:xfrm>
        <a:graphic>
          <a:graphicData uri="http://schemas.openxmlformats.org/drawingml/2006/table">
            <a:tbl>
              <a:tblPr firstRow="1" bandRow="1">
                <a:tableStyleId>{5C22544A-7EE6-4342-B048-85BDC9FD1C3A}</a:tableStyleId>
              </a:tblPr>
              <a:tblGrid>
                <a:gridCol w="4628321">
                  <a:extLst>
                    <a:ext uri="{9D8B030D-6E8A-4147-A177-3AD203B41FA5}">
                      <a16:colId xmlns:a16="http://schemas.microsoft.com/office/drawing/2014/main" val="2557720046"/>
                    </a:ext>
                  </a:extLst>
                </a:gridCol>
                <a:gridCol w="3499679">
                  <a:extLst>
                    <a:ext uri="{9D8B030D-6E8A-4147-A177-3AD203B41FA5}">
                      <a16:colId xmlns:a16="http://schemas.microsoft.com/office/drawing/2014/main" val="2232527726"/>
                    </a:ext>
                  </a:extLst>
                </a:gridCol>
              </a:tblGrid>
              <a:tr h="276944">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4005802568"/>
                  </a:ext>
                </a:extLst>
              </a:tr>
              <a:tr h="370840">
                <a:tc>
                  <a:txBody>
                    <a:bodyPr/>
                    <a:lstStyle/>
                    <a:p>
                      <a:r>
                        <a:rPr lang="en-GB" sz="2000" dirty="0">
                          <a:latin typeface="Arial" panose="020B0604020202020204" pitchFamily="34" charset="0"/>
                          <a:cs typeface="Arial" panose="020B0604020202020204" pitchFamily="34" charset="0"/>
                        </a:rPr>
                        <a:t>29 January 2026 09.30 – 11.30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253426159"/>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1573696" y="151130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812474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F7DFF-60F9-3C54-5078-E1CE9B64E5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064406-0EE4-9BA9-9370-340BE592562E}"/>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4" name="TextBox 3">
            <a:extLst>
              <a:ext uri="{FF2B5EF4-FFF2-40B4-BE49-F238E27FC236}">
                <a16:creationId xmlns:a16="http://schemas.microsoft.com/office/drawing/2014/main" id="{7A1CA4D7-8071-7071-77BE-F2C35761B495}"/>
              </a:ext>
            </a:extLst>
          </p:cNvPr>
          <p:cNvSpPr txBox="1"/>
          <p:nvPr/>
        </p:nvSpPr>
        <p:spPr>
          <a:xfrm>
            <a:off x="673100" y="3051446"/>
            <a:ext cx="10947400" cy="7478970"/>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Learning Hubs: Engaging Families when there are Challenges/Working with Resistance</a:t>
            </a:r>
            <a:endParaRPr lang="en-GB" sz="1600" b="1"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 Emma Rodriguez</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This session will include:</a:t>
            </a:r>
          </a:p>
          <a:p>
            <a:r>
              <a:rPr lang="en-GB" sz="2400" dirty="0">
                <a:latin typeface="Arial" panose="020B0604020202020204" pitchFamily="34" charset="0"/>
                <a:cs typeface="Arial" panose="020B0604020202020204" pitchFamily="34" charset="0"/>
              </a:rPr>
              <a:t>·       Case studies</a:t>
            </a:r>
          </a:p>
          <a:p>
            <a:r>
              <a:rPr lang="en-GB" sz="2400" dirty="0">
                <a:latin typeface="Arial" panose="020B0604020202020204" pitchFamily="34" charset="0"/>
                <a:cs typeface="Arial" panose="020B0604020202020204" pitchFamily="34" charset="0"/>
              </a:rPr>
              <a:t>·       Provide practical tips</a:t>
            </a:r>
          </a:p>
          <a:p>
            <a:r>
              <a:rPr lang="en-GB" sz="2400" dirty="0">
                <a:latin typeface="Arial" panose="020B0604020202020204" pitchFamily="34" charset="0"/>
                <a:cs typeface="Arial" panose="020B0604020202020204" pitchFamily="34" charset="0"/>
              </a:rPr>
              <a:t>·       Incorporate anti-discriminatory and anti-oppressive practice throughout</a:t>
            </a:r>
          </a:p>
          <a:p>
            <a:r>
              <a:rPr lang="en-GB" sz="2400" dirty="0">
                <a:latin typeface="Arial" panose="020B0604020202020204" pitchFamily="34" charset="0"/>
                <a:cs typeface="Arial" panose="020B0604020202020204" pitchFamily="34" charset="0"/>
              </a:rPr>
              <a:t>·       Incorporate Whole Family Approach</a:t>
            </a:r>
          </a:p>
          <a:p>
            <a:r>
              <a:rPr lang="en-GB" sz="2400" dirty="0">
                <a:latin typeface="Arial" panose="020B0604020202020204" pitchFamily="34" charset="0"/>
                <a:cs typeface="Arial" panose="020B0604020202020204" pitchFamily="34" charset="0"/>
              </a:rPr>
              <a:t>·       Incorporate a restorative/strength-based approach and a trauma informed      </a:t>
            </a:r>
          </a:p>
          <a:p>
            <a:r>
              <a:rPr lang="en-GB" sz="2400" dirty="0">
                <a:latin typeface="Arial" panose="020B0604020202020204" pitchFamily="34" charset="0"/>
                <a:cs typeface="Arial" panose="020B0604020202020204" pitchFamily="34" charset="0"/>
              </a:rPr>
              <a:t>         approach</a:t>
            </a:r>
          </a:p>
          <a:p>
            <a:r>
              <a:rPr lang="en-GB" sz="2400" dirty="0">
                <a:latin typeface="Arial" panose="020B0604020202020204" pitchFamily="34" charset="0"/>
                <a:cs typeface="Arial" panose="020B0604020202020204" pitchFamily="34" charset="0"/>
              </a:rPr>
              <a:t>·       Aim to provide a reflective safe space for delegates to explore their </a:t>
            </a:r>
          </a:p>
          <a:p>
            <a:r>
              <a:rPr lang="en-GB" sz="2400" dirty="0">
                <a:latin typeface="Arial" panose="020B0604020202020204" pitchFamily="34" charset="0"/>
                <a:cs typeface="Arial" panose="020B0604020202020204" pitchFamily="34" charset="0"/>
              </a:rPr>
              <a:t>         practice</a:t>
            </a:r>
          </a:p>
          <a:p>
            <a:r>
              <a:rPr lang="en-GB" sz="2400" dirty="0">
                <a:latin typeface="Arial" panose="020B0604020202020204" pitchFamily="34" charset="0"/>
                <a:cs typeface="Arial" panose="020B0604020202020204" pitchFamily="34" charset="0"/>
              </a:rPr>
              <a:t> </a:t>
            </a:r>
          </a:p>
          <a:p>
            <a:r>
              <a:rPr lang="en-GB" sz="2400" b="1" dirty="0">
                <a:latin typeface="Arial" panose="020B0604020202020204" pitchFamily="34" charset="0"/>
                <a:cs typeface="Arial" panose="020B0604020202020204" pitchFamily="34" charset="0"/>
              </a:rPr>
              <a:t>Facilitator - Cheryl Grazette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This session will explore practical approaches to adapting our practice to strengthen relationship based social work and relationships with families improving outcomes for children.</a:t>
            </a:r>
          </a:p>
          <a:p>
            <a:endParaRPr lang="en-GB" sz="2400" dirty="0">
              <a:latin typeface="Arial" panose="020B0604020202020204" pitchFamily="34" charset="0"/>
              <a:cs typeface="Arial" panose="020B0604020202020204" pitchFamily="34" charset="0"/>
            </a:endParaRPr>
          </a:p>
        </p:txBody>
      </p:sp>
      <p:graphicFrame>
        <p:nvGraphicFramePr>
          <p:cNvPr id="5" name="Table 18">
            <a:extLst>
              <a:ext uri="{FF2B5EF4-FFF2-40B4-BE49-F238E27FC236}">
                <a16:creationId xmlns:a16="http://schemas.microsoft.com/office/drawing/2014/main" id="{8F15D1BE-1011-B23C-A7F1-842E72DEF895}"/>
              </a:ext>
            </a:extLst>
          </p:cNvPr>
          <p:cNvGraphicFramePr>
            <a:graphicFrameLocks noGrp="1"/>
          </p:cNvGraphicFramePr>
          <p:nvPr/>
        </p:nvGraphicFramePr>
        <p:xfrm>
          <a:off x="1350817" y="10824918"/>
          <a:ext cx="8809184" cy="1895304"/>
        </p:xfrm>
        <a:graphic>
          <a:graphicData uri="http://schemas.openxmlformats.org/drawingml/2006/table">
            <a:tbl>
              <a:tblPr firstRow="1" bandRow="1">
                <a:tableStyleId>{5C22544A-7EE6-4342-B048-85BDC9FD1C3A}</a:tableStyleId>
              </a:tblPr>
              <a:tblGrid>
                <a:gridCol w="4404592">
                  <a:extLst>
                    <a:ext uri="{9D8B030D-6E8A-4147-A177-3AD203B41FA5}">
                      <a16:colId xmlns:a16="http://schemas.microsoft.com/office/drawing/2014/main" val="2062508448"/>
                    </a:ext>
                  </a:extLst>
                </a:gridCol>
                <a:gridCol w="4404592">
                  <a:extLst>
                    <a:ext uri="{9D8B030D-6E8A-4147-A177-3AD203B41FA5}">
                      <a16:colId xmlns:a16="http://schemas.microsoft.com/office/drawing/2014/main" val="2750367952"/>
                    </a:ext>
                  </a:extLst>
                </a:gridCol>
              </a:tblGrid>
              <a:tr h="63176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631768">
                <a:tc>
                  <a:txBody>
                    <a:bodyPr/>
                    <a:lstStyle/>
                    <a:p>
                      <a:r>
                        <a:rPr lang="en-GB" sz="2000" dirty="0">
                          <a:latin typeface="Arial" panose="020B0604020202020204" pitchFamily="34" charset="0"/>
                          <a:cs typeface="Arial" panose="020B0604020202020204" pitchFamily="34" charset="0"/>
                        </a:rPr>
                        <a:t>16 October 2025 2.00 pm – 4.30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691217162"/>
                  </a:ext>
                </a:extLst>
              </a:tr>
              <a:tr h="631768">
                <a:tc>
                  <a:txBody>
                    <a:bodyPr/>
                    <a:lstStyle/>
                    <a:p>
                      <a:r>
                        <a:rPr lang="en-GB" sz="2000" dirty="0">
                          <a:latin typeface="Arial" panose="020B0604020202020204" pitchFamily="34" charset="0"/>
                          <a:cs typeface="Arial" panose="020B0604020202020204" pitchFamily="34" charset="0"/>
                        </a:rPr>
                        <a:t>24 October 2025 10.00 -12.30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321441646"/>
                  </a:ext>
                </a:extLst>
              </a:tr>
            </a:tbl>
          </a:graphicData>
        </a:graphic>
      </p:graphicFrame>
      <p:pic>
        <p:nvPicPr>
          <p:cNvPr id="7" name="Picture 6">
            <a:extLst>
              <a:ext uri="{FF2B5EF4-FFF2-40B4-BE49-F238E27FC236}">
                <a16:creationId xmlns:a16="http://schemas.microsoft.com/office/drawing/2014/main" id="{60E5EFB1-71F2-3FAD-99AC-47965E2232E7}"/>
              </a:ext>
            </a:extLst>
          </p:cNvPr>
          <p:cNvPicPr>
            <a:picLocks noChangeAspect="1"/>
          </p:cNvPicPr>
          <p:nvPr/>
        </p:nvPicPr>
        <p:blipFill>
          <a:blip r:embed="rId2"/>
          <a:stretch>
            <a:fillRect/>
          </a:stretch>
        </p:blipFill>
        <p:spPr>
          <a:xfrm>
            <a:off x="1685977" y="14347533"/>
            <a:ext cx="8138865" cy="1152244"/>
          </a:xfrm>
          <a:prstGeom prst="rect">
            <a:avLst/>
          </a:prstGeom>
        </p:spPr>
      </p:pic>
    </p:spTree>
    <p:extLst>
      <p:ext uri="{BB962C8B-B14F-4D97-AF65-F5344CB8AC3E}">
        <p14:creationId xmlns:p14="http://schemas.microsoft.com/office/powerpoint/2010/main" val="3523549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7325082"/>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Introduction to Mental Health </a:t>
            </a:r>
          </a:p>
          <a:p>
            <a:endParaRPr lang="en-GB" sz="16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p>
          <a:p>
            <a:r>
              <a:rPr lang="en-GB" sz="2400" dirty="0">
                <a:latin typeface="Arial" panose="020B0604020202020204" pitchFamily="34" charset="0"/>
                <a:cs typeface="Arial" panose="020B0604020202020204" pitchFamily="34" charset="0"/>
              </a:rPr>
              <a:t>Practitioners working with children and young people (age groups primary  years 5 and 6, secondary schools and colleges)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a:t>
            </a:r>
          </a:p>
          <a:p>
            <a:r>
              <a:rPr lang="en-GB" sz="2400" dirty="0">
                <a:latin typeface="Arial" panose="020B0604020202020204" pitchFamily="34" charset="0"/>
                <a:cs typeface="Arial" panose="020B0604020202020204" pitchFamily="34" charset="0"/>
              </a:rPr>
              <a:t>Herts Minds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Overview: </a:t>
            </a:r>
          </a:p>
          <a:p>
            <a:endParaRPr lang="en-GB" sz="1600" b="1"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This session provides a universal introduction to mental health by increasing knowledge of how mental health relates to everyone. Individuals will be provided an overview of common mental health issues including, prevalence, signs and how they can affect young people. The session covers stigma and will help improve confidence in attendees around talking about mental health. The session closes with a brief overview of the 5-W2WB and makes attendees aware of the support available across Hertfordshire. This session is versatile in the audiences it may be tailored for.</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2425825645"/>
              </p:ext>
            </p:extLst>
          </p:nvPr>
        </p:nvGraphicFramePr>
        <p:xfrm>
          <a:off x="1384300" y="10919050"/>
          <a:ext cx="8801100" cy="1249680"/>
        </p:xfrm>
        <a:graphic>
          <a:graphicData uri="http://schemas.openxmlformats.org/drawingml/2006/table">
            <a:tbl>
              <a:tblPr firstRow="1" bandRow="1">
                <a:tableStyleId>{5C22544A-7EE6-4342-B048-85BDC9FD1C3A}</a:tableStyleId>
              </a:tblPr>
              <a:tblGrid>
                <a:gridCol w="5143500">
                  <a:extLst>
                    <a:ext uri="{9D8B030D-6E8A-4147-A177-3AD203B41FA5}">
                      <a16:colId xmlns:a16="http://schemas.microsoft.com/office/drawing/2014/main" val="2062508448"/>
                    </a:ext>
                  </a:extLst>
                </a:gridCol>
                <a:gridCol w="3657600">
                  <a:extLst>
                    <a:ext uri="{9D8B030D-6E8A-4147-A177-3AD203B41FA5}">
                      <a16:colId xmlns:a16="http://schemas.microsoft.com/office/drawing/2014/main" val="2750367952"/>
                    </a:ext>
                  </a:extLst>
                </a:gridCol>
              </a:tblGrid>
              <a:tr h="376099">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4 November 2025 10.00 – 11.30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621265734"/>
                  </a:ext>
                </a:extLst>
              </a:tr>
              <a:tr h="370840">
                <a:tc>
                  <a:txBody>
                    <a:bodyPr/>
                    <a:lstStyle/>
                    <a:p>
                      <a:r>
                        <a:rPr lang="en-GB" sz="2000" dirty="0">
                          <a:latin typeface="Arial" panose="020B0604020202020204" pitchFamily="34" charset="0"/>
                          <a:cs typeface="Arial" panose="020B0604020202020204" pitchFamily="34" charset="0"/>
                        </a:rPr>
                        <a:t>22 January 2026 – 10.00 – 11.30 am</a:t>
                      </a:r>
                    </a:p>
                  </a:txBody>
                  <a:tcPr/>
                </a:tc>
                <a:tc>
                  <a:txBody>
                    <a:bodyPr/>
                    <a:lstStyle/>
                    <a:p>
                      <a:r>
                        <a:rPr lang="en-GB" sz="2000" dirty="0">
                          <a:latin typeface="Arial" panose="020B0604020202020204" pitchFamily="34" charset="0"/>
                          <a:cs typeface="Arial" panose="020B0604020202020204" pitchFamily="34" charset="0"/>
                        </a:rPr>
                        <a:t>Places available </a:t>
                      </a:r>
                    </a:p>
                  </a:txBody>
                  <a:tcPr/>
                </a:tc>
                <a:extLst>
                  <a:ext uri="{0D108BD9-81ED-4DB2-BD59-A6C34878D82A}">
                    <a16:rowId xmlns:a16="http://schemas.microsoft.com/office/drawing/2014/main" val="3538807608"/>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82800" y="1407911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1037891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8679299"/>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Safeguarding Vulnerable Groups</a:t>
            </a:r>
          </a:p>
          <a:p>
            <a:r>
              <a:rPr lang="en-GB" sz="2400" b="1" dirty="0">
                <a:latin typeface="Arial" panose="020B0604020202020204" pitchFamily="34" charset="0"/>
                <a:cs typeface="Arial" panose="020B0604020202020204" pitchFamily="34" charset="0"/>
              </a:rPr>
              <a:t>This training is a full day course – 10am to 2:45pm </a:t>
            </a:r>
            <a:endParaRPr lang="en-GB" sz="2000" b="1"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Target Audience: </a:t>
            </a:r>
          </a:p>
          <a:p>
            <a:r>
              <a:rPr lang="en-GB" sz="2000" dirty="0">
                <a:latin typeface="Arial" panose="020B0604020202020204" pitchFamily="34" charset="0"/>
                <a:cs typeface="Arial" panose="020B0604020202020204" pitchFamily="34" charset="0"/>
              </a:rPr>
              <a:t>Practitioners working with children, young people and families </a:t>
            </a:r>
          </a:p>
          <a:p>
            <a:endParaRPr lang="en-GB" sz="2000" dirty="0">
              <a:latin typeface="Arial" panose="020B0604020202020204" pitchFamily="34" charset="0"/>
              <a:cs typeface="Arial" panose="020B0604020202020204" pitchFamily="34" charset="0"/>
            </a:endParaRPr>
          </a:p>
          <a:p>
            <a:r>
              <a:rPr lang="en-GB" sz="2000" b="1" i="0" dirty="0">
                <a:solidFill>
                  <a:srgbClr val="2A2A2A"/>
                </a:solidFill>
                <a:effectLst/>
                <a:latin typeface="Arial" panose="020B0604020202020204" pitchFamily="34" charset="0"/>
              </a:rPr>
              <a:t>Aim of the Course:</a:t>
            </a:r>
            <a:r>
              <a:rPr lang="en-GB" sz="2000" b="0" i="0" dirty="0">
                <a:solidFill>
                  <a:srgbClr val="2A2A2A"/>
                </a:solidFill>
                <a:effectLst/>
                <a:latin typeface="Arial" panose="020B0604020202020204" pitchFamily="34" charset="0"/>
              </a:rPr>
              <a:t> This is a multi-agency course giving practitioners from a range of agencies the opportunity to consider and discuss safeguarding issues that arise for vulnerable children and young people.</a:t>
            </a:r>
          </a:p>
          <a:p>
            <a:endParaRPr lang="en-GB" sz="2000" dirty="0">
              <a:solidFill>
                <a:srgbClr val="2A2A2A"/>
              </a:solidFill>
              <a:latin typeface="Arial" panose="020B0604020202020204" pitchFamily="34" charset="0"/>
              <a:cs typeface="Arial" panose="020B0604020202020204" pitchFamily="34" charset="0"/>
            </a:endParaRPr>
          </a:p>
          <a:p>
            <a:r>
              <a:rPr lang="en-GB" sz="2000" dirty="0">
                <a:solidFill>
                  <a:srgbClr val="2A2A2A"/>
                </a:solidFill>
                <a:latin typeface="Arial" panose="020B0604020202020204" pitchFamily="34" charset="0"/>
                <a:cs typeface="Arial" panose="020B0604020202020204" pitchFamily="34" charset="0"/>
              </a:rPr>
              <a:t>Learning Outcomes: </a:t>
            </a:r>
          </a:p>
          <a:p>
            <a:endParaRPr lang="en-GB" sz="2000" dirty="0">
              <a:solidFill>
                <a:srgbClr val="2A2A2A"/>
              </a:solidFill>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be able to recognise the categories of abuse and the impact that abuse has on vulnerable children and young people, including a particular focus on neglect and early help</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increase knowledge regarding the prevalence of the abuse of vulnerable children and young people</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raise awareness of the issues particular to working with children who have a disability</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understand the responses required from professionals and others involved with vulnerable children and young people in order to adequately protect them</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consider some of the barriers to detection and disclosure of the abuse of children and young people with disabilities</a:t>
            </a:r>
          </a:p>
          <a:p>
            <a:pPr marL="342900" indent="-342900" algn="l">
              <a:buFont typeface="Arial" panose="020B0604020202020204" pitchFamily="34" charset="0"/>
              <a:buChar char="•"/>
            </a:pPr>
            <a:r>
              <a:rPr lang="en-GB" sz="2000" b="0" i="0" dirty="0">
                <a:solidFill>
                  <a:srgbClr val="2A2A2A"/>
                </a:solidFill>
                <a:effectLst/>
                <a:latin typeface="Arial" panose="020B0604020202020204" pitchFamily="34" charset="0"/>
              </a:rPr>
              <a:t>to consider the findings of recent reviews, both locally and nationally, as well as key legislation and guidance and how this impacts on practice</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3584375772"/>
              </p:ext>
            </p:extLst>
          </p:nvPr>
        </p:nvGraphicFramePr>
        <p:xfrm>
          <a:off x="1872974" y="11052534"/>
          <a:ext cx="8128000" cy="1014816"/>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618576">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4 Feb 2026 10.00 – 2.45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61172168"/>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82800" y="1407911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064072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2433128"/>
            <a:ext cx="10947400" cy="11664732"/>
          </a:xfrm>
          <a:prstGeom prst="rect">
            <a:avLst/>
          </a:prstGeom>
          <a:noFill/>
        </p:spPr>
        <p:txBody>
          <a:bodyPr wrap="square" rtlCol="0">
            <a:spAutoFit/>
          </a:bodyPr>
          <a:lstStyle/>
          <a:p>
            <a:r>
              <a:rPr lang="en-GB" sz="4000" b="1" dirty="0">
                <a:latin typeface="Arial" panose="020B0604020202020204" pitchFamily="34" charset="0"/>
                <a:cs typeface="Arial" panose="020B0604020202020204" pitchFamily="34" charset="0"/>
              </a:rPr>
              <a:t>Perinatal Training – 2 Day course</a:t>
            </a:r>
          </a:p>
          <a:p>
            <a:endParaRPr lang="en-GB" b="1"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Target Audience: </a:t>
            </a:r>
          </a:p>
          <a:p>
            <a:r>
              <a:rPr lang="en-GB" dirty="0">
                <a:solidFill>
                  <a:srgbClr val="2A2A2A"/>
                </a:solidFill>
                <a:latin typeface="Arial" panose="020B0604020202020204" pitchFamily="34" charset="0"/>
              </a:rPr>
              <a:t>The training is for any professionals working Adults, Children and Families </a:t>
            </a:r>
          </a:p>
          <a:p>
            <a:r>
              <a:rPr lang="en-GB" b="1" dirty="0">
                <a:solidFill>
                  <a:srgbClr val="2A2A2A"/>
                </a:solidFill>
                <a:latin typeface="Arial" panose="020B0604020202020204" pitchFamily="34" charset="0"/>
              </a:rPr>
              <a:t>Facilitator:  </a:t>
            </a:r>
            <a:r>
              <a:rPr lang="en-GB" dirty="0">
                <a:latin typeface="Arial" panose="020B0604020202020204" pitchFamily="34" charset="0"/>
                <a:cs typeface="Arial" panose="020B0604020202020204" pitchFamily="34" charset="0"/>
              </a:rPr>
              <a:t>Hertfordshire Community Perinatal Team </a:t>
            </a:r>
          </a:p>
          <a:p>
            <a:endParaRPr lang="en-GB" sz="2000" dirty="0">
              <a:latin typeface="Arial" panose="020B0604020202020204" pitchFamily="34" charset="0"/>
              <a:cs typeface="Arial" panose="020B0604020202020204" pitchFamily="34" charset="0"/>
            </a:endParaRPr>
          </a:p>
          <a:p>
            <a:pPr algn="l"/>
            <a:r>
              <a:rPr lang="en-GB" sz="1400" b="1" i="0" dirty="0">
                <a:solidFill>
                  <a:srgbClr val="2A2A2A"/>
                </a:solidFill>
                <a:effectLst/>
                <a:latin typeface="Arial" panose="020B0604020202020204" pitchFamily="34" charset="0"/>
              </a:rPr>
              <a:t>Day 1</a:t>
            </a:r>
            <a:r>
              <a:rPr lang="en-GB" sz="1400" b="0" i="0" dirty="0">
                <a:solidFill>
                  <a:srgbClr val="2A2A2A"/>
                </a:solidFill>
                <a:effectLst/>
                <a:latin typeface="Arial" panose="020B0604020202020204" pitchFamily="34" charset="0"/>
              </a:rPr>
              <a:t> – What You Need to Know to Assess Perinatal Mental Health Problems - a generally introduction and foundation that everyone should do</a:t>
            </a:r>
          </a:p>
          <a:p>
            <a:pPr algn="l"/>
            <a:r>
              <a:rPr lang="en-GB" sz="1400" b="1" i="0" dirty="0">
                <a:solidFill>
                  <a:srgbClr val="2A2A2A"/>
                </a:solidFill>
                <a:effectLst/>
                <a:latin typeface="Arial" panose="020B0604020202020204" pitchFamily="34" charset="0"/>
              </a:rPr>
              <a:t>Aim</a:t>
            </a:r>
            <a:r>
              <a:rPr lang="en-GB" sz="1400" b="0" i="0" dirty="0">
                <a:solidFill>
                  <a:srgbClr val="2A2A2A"/>
                </a:solidFill>
                <a:effectLst/>
                <a:latin typeface="Arial" panose="020B0604020202020204" pitchFamily="34" charset="0"/>
              </a:rPr>
              <a:t>: To provide a multi-agency introduction to perinatal mental health and what support perinatal mental health teams can offer women and their families.</a:t>
            </a:r>
          </a:p>
          <a:p>
            <a:pPr algn="l"/>
            <a:r>
              <a:rPr lang="en-GB" sz="1400" b="1" i="0" dirty="0">
                <a:solidFill>
                  <a:srgbClr val="2A2A2A"/>
                </a:solidFill>
                <a:effectLst/>
                <a:latin typeface="Arial" panose="020B0604020202020204" pitchFamily="34" charset="0"/>
              </a:rPr>
              <a:t>Main topics to be covered:</a:t>
            </a:r>
            <a:endParaRPr lang="en-GB" sz="1400" b="0" i="0" dirty="0">
              <a:solidFill>
                <a:srgbClr val="2A2A2A"/>
              </a:solidFill>
              <a:effectLst/>
              <a:latin typeface="Arial" panose="020B0604020202020204" pitchFamily="34" charset="0"/>
            </a:endParaRPr>
          </a:p>
          <a:p>
            <a:pPr algn="l">
              <a:buFont typeface="Arial" panose="020B0604020202020204" pitchFamily="34" charset="0"/>
              <a:buChar char="•"/>
            </a:pPr>
            <a:r>
              <a:rPr lang="en-GB" sz="1400" b="0" i="0" dirty="0">
                <a:solidFill>
                  <a:srgbClr val="2A2A2A"/>
                </a:solidFill>
                <a:effectLst/>
                <a:latin typeface="Arial" panose="020B0604020202020204" pitchFamily="34" charset="0"/>
              </a:rPr>
              <a:t>Understanding and Managing Perinatal Risk </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Referrals to the Perinatal Team and what the Perinatal Team do</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Lived experience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The parent infant relationship</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Partner’s mental health</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Overview of Anxiety Disorders, Trauma and Eating Disorders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Personality disorders and young mums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Perinatal loss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Working with neuro divergence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Using medication in the perinatal period</a:t>
            </a:r>
          </a:p>
          <a:p>
            <a:pPr algn="l"/>
            <a:endParaRPr lang="en-GB" sz="1400" b="0" i="0" dirty="0">
              <a:solidFill>
                <a:srgbClr val="2A2A2A"/>
              </a:solidFill>
              <a:effectLst/>
              <a:latin typeface="Arial" panose="020B0604020202020204" pitchFamily="34" charset="0"/>
            </a:endParaRPr>
          </a:p>
          <a:p>
            <a:pPr algn="l"/>
            <a:r>
              <a:rPr lang="en-GB" sz="1400" b="1" i="0" dirty="0">
                <a:solidFill>
                  <a:srgbClr val="2A2A2A"/>
                </a:solidFill>
                <a:effectLst/>
                <a:latin typeface="Arial" panose="020B0604020202020204" pitchFamily="34" charset="0"/>
              </a:rPr>
              <a:t>Day 2</a:t>
            </a:r>
            <a:r>
              <a:rPr lang="en-GB" sz="1400" b="0" i="0" dirty="0">
                <a:solidFill>
                  <a:srgbClr val="2A2A2A"/>
                </a:solidFill>
                <a:effectLst/>
                <a:latin typeface="Arial" panose="020B0604020202020204" pitchFamily="34" charset="0"/>
              </a:rPr>
              <a:t> – Perinatal Mental Health Conditions and their Treatment - builds on day 1 and goes into more depth about specific disorders and their treatment.</a:t>
            </a:r>
          </a:p>
          <a:p>
            <a:pPr algn="l"/>
            <a:r>
              <a:rPr lang="en-GB" sz="1400" b="0" i="0" dirty="0">
                <a:solidFill>
                  <a:srgbClr val="2A2A2A"/>
                </a:solidFill>
                <a:effectLst/>
                <a:latin typeface="Arial" panose="020B0604020202020204" pitchFamily="34" charset="0"/>
              </a:rPr>
              <a:t> </a:t>
            </a:r>
          </a:p>
          <a:p>
            <a:pPr algn="l"/>
            <a:r>
              <a:rPr lang="en-GB" sz="1400" b="1" i="0" dirty="0">
                <a:solidFill>
                  <a:srgbClr val="2A2A2A"/>
                </a:solidFill>
                <a:effectLst/>
                <a:latin typeface="Arial" panose="020B0604020202020204" pitchFamily="34" charset="0"/>
              </a:rPr>
              <a:t>Aim:</a:t>
            </a:r>
            <a:endParaRPr lang="en-GB" sz="1400" b="0" i="0" dirty="0">
              <a:solidFill>
                <a:srgbClr val="2A2A2A"/>
              </a:solidFill>
              <a:effectLst/>
              <a:latin typeface="Arial" panose="020B0604020202020204" pitchFamily="34" charset="0"/>
            </a:endParaRPr>
          </a:p>
          <a:p>
            <a:pPr algn="l"/>
            <a:r>
              <a:rPr lang="en-GB" sz="1400" b="0" i="0" dirty="0">
                <a:solidFill>
                  <a:srgbClr val="2A2A2A"/>
                </a:solidFill>
                <a:effectLst/>
                <a:latin typeface="Arial" panose="020B0604020202020204" pitchFamily="34" charset="0"/>
              </a:rPr>
              <a:t>To provide an introduction to perinatal mental health and what support perinatal mental health teams can offer women and their families.</a:t>
            </a:r>
          </a:p>
          <a:p>
            <a:pPr algn="l"/>
            <a:r>
              <a:rPr lang="en-GB" sz="1400" b="1" i="0" dirty="0">
                <a:solidFill>
                  <a:srgbClr val="2A2A2A"/>
                </a:solidFill>
                <a:effectLst/>
                <a:latin typeface="Arial" panose="020B0604020202020204" pitchFamily="34" charset="0"/>
              </a:rPr>
              <a:t>Main topics to be covered:</a:t>
            </a:r>
            <a:endParaRPr lang="en-GB" sz="1400" b="0" i="0" dirty="0">
              <a:solidFill>
                <a:srgbClr val="2A2A2A"/>
              </a:solidFill>
              <a:effectLst/>
              <a:latin typeface="Arial" panose="020B0604020202020204" pitchFamily="34" charset="0"/>
            </a:endParaRPr>
          </a:p>
          <a:p>
            <a:pPr algn="l">
              <a:buFont typeface="Arial" panose="020B0604020202020204" pitchFamily="34" charset="0"/>
              <a:buChar char="•"/>
            </a:pPr>
            <a:r>
              <a:rPr lang="en-GB" sz="1400" b="0" i="0" dirty="0">
                <a:solidFill>
                  <a:srgbClr val="2A2A2A"/>
                </a:solidFill>
                <a:effectLst/>
                <a:latin typeface="Arial" panose="020B0604020202020204" pitchFamily="34" charset="0"/>
              </a:rPr>
              <a:t>Understanding and Managing Perinatal Risk </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Referrals to the Perinatal Team and what the Perinatal Team do</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Lived experience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The parent infant relationship</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Partner’s mental health</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Overview of Anxiety Disorders, Trauma and Eating Disorders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Personality disorders and young mums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Perinatal loss</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Working with neuro divergence</a:t>
            </a:r>
          </a:p>
          <a:p>
            <a:pPr algn="l">
              <a:buFont typeface="Arial" panose="020B0604020202020204" pitchFamily="34" charset="0"/>
              <a:buChar char="•"/>
            </a:pPr>
            <a:r>
              <a:rPr lang="en-GB" sz="1400" b="0" i="0" dirty="0">
                <a:solidFill>
                  <a:srgbClr val="2A2A2A"/>
                </a:solidFill>
                <a:effectLst/>
                <a:latin typeface="Arial" panose="020B0604020202020204" pitchFamily="34" charset="0"/>
              </a:rPr>
              <a:t>Using medication in the perinatal period</a:t>
            </a:r>
          </a:p>
          <a:p>
            <a:pPr algn="l"/>
            <a:endParaRPr lang="en-GB" sz="1200" b="0" i="0" dirty="0">
              <a:solidFill>
                <a:srgbClr val="2A2A2A"/>
              </a:solidFill>
              <a:effectLst/>
              <a:latin typeface="Arial" panose="020B0604020202020204" pitchFamily="34" charset="0"/>
            </a:endParaRPr>
          </a:p>
          <a:p>
            <a:pPr algn="ctr"/>
            <a:r>
              <a:rPr lang="en-GB" b="1" i="0" dirty="0">
                <a:solidFill>
                  <a:srgbClr val="FF0000"/>
                </a:solidFill>
                <a:effectLst/>
                <a:latin typeface="Arial" panose="020B0604020202020204" pitchFamily="34" charset="0"/>
              </a:rPr>
              <a:t>Please Note: this course is </a:t>
            </a:r>
            <a:r>
              <a:rPr lang="en-GB" b="1" dirty="0">
                <a:solidFill>
                  <a:srgbClr val="FF0000"/>
                </a:solidFill>
                <a:latin typeface="Arial" panose="020B0604020202020204" pitchFamily="34" charset="0"/>
              </a:rPr>
              <a:t>being run over 2 days which  </a:t>
            </a:r>
            <a:r>
              <a:rPr lang="en-GB" b="1" u="sng" dirty="0">
                <a:solidFill>
                  <a:srgbClr val="FF0000"/>
                </a:solidFill>
                <a:latin typeface="Arial" panose="020B0604020202020204" pitchFamily="34" charset="0"/>
              </a:rPr>
              <a:t>BOTH DAYS need to be completed</a:t>
            </a:r>
            <a:endParaRPr lang="en-GB" b="1" i="0" dirty="0">
              <a:solidFill>
                <a:srgbClr val="FF0000"/>
              </a:solidFill>
              <a:effectLst/>
              <a:latin typeface="Arial" panose="020B0604020202020204" pitchFamily="34" charset="0"/>
            </a:endParaRPr>
          </a:p>
          <a:p>
            <a:pPr algn="ctr"/>
            <a:endParaRPr lang="en-GB" b="1" dirty="0">
              <a:solidFill>
                <a:srgbClr val="FF0000"/>
              </a:solidFill>
              <a:latin typeface="Arial" panose="020B0604020202020204" pitchFamily="34" charset="0"/>
            </a:endParaRPr>
          </a:p>
          <a:p>
            <a:pPr algn="ctr"/>
            <a:endParaRPr lang="en-GB" b="1" i="0" dirty="0">
              <a:solidFill>
                <a:srgbClr val="FF0000"/>
              </a:solidFill>
              <a:effectLst/>
              <a:latin typeface="Arial" panose="020B0604020202020204" pitchFamily="34" charset="0"/>
            </a:endParaRPr>
          </a:p>
          <a:p>
            <a:pPr algn="ctr"/>
            <a:endParaRPr lang="en-GB" b="1" i="0" dirty="0">
              <a:solidFill>
                <a:srgbClr val="FF0000"/>
              </a:solidFill>
              <a:effectLst/>
              <a:latin typeface="Arial" panose="020B0604020202020204" pitchFamily="34" charset="0"/>
            </a:endParaRPr>
          </a:p>
          <a:p>
            <a:endParaRPr lang="en-GB" sz="2400" b="1" i="0" dirty="0">
              <a:solidFill>
                <a:srgbClr val="FF0000"/>
              </a:solidFill>
              <a:effectLst/>
              <a:latin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09766448-7999-6E3D-BC5A-ABF411408B9D}"/>
              </a:ext>
            </a:extLst>
          </p:cNvPr>
          <p:cNvGraphicFramePr>
            <a:graphicFrameLocks noGrp="1"/>
          </p:cNvGraphicFramePr>
          <p:nvPr>
            <p:extLst>
              <p:ext uri="{D42A27DB-BD31-4B8C-83A1-F6EECF244321}">
                <p14:modId xmlns:p14="http://schemas.microsoft.com/office/powerpoint/2010/main" val="4283316966"/>
              </p:ext>
            </p:extLst>
          </p:nvPr>
        </p:nvGraphicFramePr>
        <p:xfrm>
          <a:off x="1104900" y="12535352"/>
          <a:ext cx="9906001" cy="1206678"/>
        </p:xfrm>
        <a:graphic>
          <a:graphicData uri="http://schemas.openxmlformats.org/drawingml/2006/table">
            <a:tbl>
              <a:tblPr firstRow="1" firstCol="1" bandRow="1">
                <a:tableStyleId>{5C22544A-7EE6-4342-B048-85BDC9FD1C3A}</a:tableStyleId>
              </a:tblPr>
              <a:tblGrid>
                <a:gridCol w="3301634">
                  <a:extLst>
                    <a:ext uri="{9D8B030D-6E8A-4147-A177-3AD203B41FA5}">
                      <a16:colId xmlns:a16="http://schemas.microsoft.com/office/drawing/2014/main" val="2151011093"/>
                    </a:ext>
                  </a:extLst>
                </a:gridCol>
                <a:gridCol w="3301634">
                  <a:extLst>
                    <a:ext uri="{9D8B030D-6E8A-4147-A177-3AD203B41FA5}">
                      <a16:colId xmlns:a16="http://schemas.microsoft.com/office/drawing/2014/main" val="3103932968"/>
                    </a:ext>
                  </a:extLst>
                </a:gridCol>
                <a:gridCol w="3302733">
                  <a:extLst>
                    <a:ext uri="{9D8B030D-6E8A-4147-A177-3AD203B41FA5}">
                      <a16:colId xmlns:a16="http://schemas.microsoft.com/office/drawing/2014/main" val="4001132743"/>
                    </a:ext>
                  </a:extLst>
                </a:gridCol>
              </a:tblGrid>
              <a:tr h="0">
                <a:tc>
                  <a:txBody>
                    <a:bodyPr/>
                    <a:lstStyle/>
                    <a:p>
                      <a:pPr>
                        <a:lnSpc>
                          <a:spcPct val="107000"/>
                        </a:lnSpc>
                        <a:spcAft>
                          <a:spcPts val="800"/>
                        </a:spcAft>
                      </a:pPr>
                      <a:r>
                        <a:rPr lang="en-GB" sz="2000" kern="100" dirty="0">
                          <a:effectLst/>
                          <a:latin typeface="Arial" panose="020B0604020202020204" pitchFamily="34" charset="0"/>
                          <a:cs typeface="Arial" panose="020B0604020202020204" pitchFamily="34" charset="0"/>
                        </a:rPr>
                        <a:t>1</a:t>
                      </a:r>
                      <a:r>
                        <a:rPr lang="en-GB" sz="2000" kern="100" baseline="30000" dirty="0">
                          <a:effectLst/>
                          <a:latin typeface="Arial" panose="020B0604020202020204" pitchFamily="34" charset="0"/>
                          <a:cs typeface="Arial" panose="020B0604020202020204" pitchFamily="34" charset="0"/>
                        </a:rPr>
                        <a:t>st</a:t>
                      </a:r>
                      <a:r>
                        <a:rPr lang="en-GB" sz="2000" kern="100" dirty="0">
                          <a:effectLst/>
                          <a:latin typeface="Arial" panose="020B0604020202020204" pitchFamily="34" charset="0"/>
                          <a:cs typeface="Arial" panose="020B0604020202020204" pitchFamily="34" charset="0"/>
                        </a:rPr>
                        <a:t> Date</a:t>
                      </a:r>
                      <a:endParaRPr lang="en-GB" sz="2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dirty="0">
                          <a:effectLst/>
                          <a:latin typeface="Arial" panose="020B0604020202020204" pitchFamily="34" charset="0"/>
                          <a:cs typeface="Arial" panose="020B0604020202020204" pitchFamily="34" charset="0"/>
                        </a:rPr>
                        <a:t>2</a:t>
                      </a:r>
                      <a:r>
                        <a:rPr lang="en-GB" sz="2000" kern="100" baseline="30000" dirty="0">
                          <a:effectLst/>
                          <a:latin typeface="Arial" panose="020B0604020202020204" pitchFamily="34" charset="0"/>
                          <a:cs typeface="Arial" panose="020B0604020202020204" pitchFamily="34" charset="0"/>
                        </a:rPr>
                        <a:t>nd</a:t>
                      </a:r>
                      <a:r>
                        <a:rPr lang="en-GB" sz="2000" kern="100" dirty="0">
                          <a:effectLst/>
                          <a:latin typeface="Arial" panose="020B0604020202020204" pitchFamily="34" charset="0"/>
                          <a:cs typeface="Arial" panose="020B0604020202020204" pitchFamily="34" charset="0"/>
                        </a:rPr>
                        <a:t> Date</a:t>
                      </a:r>
                      <a:endParaRPr lang="en-GB" sz="2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r>
                        <a:rPr lang="en-GB" sz="2000" kern="100" dirty="0">
                          <a:effectLst/>
                          <a:latin typeface="Arial" panose="020B0604020202020204" pitchFamily="34" charset="0"/>
                          <a:cs typeface="Arial" panose="020B0604020202020204" pitchFamily="34" charset="0"/>
                        </a:rPr>
                        <a:t>Availability </a:t>
                      </a:r>
                      <a:endParaRPr lang="en-GB" sz="20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343885642"/>
                  </a:ext>
                </a:extLst>
              </a:tr>
              <a:tr h="904227">
                <a:tc>
                  <a:txBody>
                    <a:bodyPr/>
                    <a:lstStyle/>
                    <a:p>
                      <a:pPr>
                        <a:lnSpc>
                          <a:spcPct val="107000"/>
                        </a:lnSpc>
                        <a:spcAft>
                          <a:spcPts val="800"/>
                        </a:spcAft>
                      </a:pPr>
                      <a:r>
                        <a:rPr lang="en-GB" sz="1800" kern="100" dirty="0">
                          <a:effectLst/>
                          <a:latin typeface="Arial" panose="020B0604020202020204" pitchFamily="34" charset="0"/>
                          <a:ea typeface="Calibri" panose="020F0502020204030204" pitchFamily="34" charset="0"/>
                          <a:cs typeface="Arial" panose="020B0604020202020204" pitchFamily="34" charset="0"/>
                        </a:rPr>
                        <a:t>New dates to be agreed</a:t>
                      </a:r>
                    </a:p>
                  </a:txBody>
                  <a:tcPr marL="68580" marR="68580" marT="0" marB="0"/>
                </a:tc>
                <a:tc>
                  <a:txBody>
                    <a:bodyPr/>
                    <a:lstStyle/>
                    <a:p>
                      <a:pPr>
                        <a:lnSpc>
                          <a:spcPct val="107000"/>
                        </a:lnSpc>
                        <a:spcAft>
                          <a:spcPts val="800"/>
                        </a:spcAft>
                      </a:pP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nSpc>
                          <a:spcPct val="107000"/>
                        </a:lnSpc>
                        <a:spcAft>
                          <a:spcPts val="800"/>
                        </a:spcAft>
                      </a:pPr>
                      <a:endParaRPr lang="en-GB"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24665105"/>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1978025" y="15225310"/>
            <a:ext cx="8159750" cy="7967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16946979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7201972"/>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Child Sexual Exploitation </a:t>
            </a:r>
          </a:p>
          <a:p>
            <a:endParaRPr lang="en-GB" sz="1600" b="1" dirty="0">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Target Audience: </a:t>
            </a:r>
          </a:p>
          <a:p>
            <a:r>
              <a:rPr lang="en-GB" sz="2800" dirty="0">
                <a:latin typeface="Arial" panose="020B0604020202020204" pitchFamily="34" charset="0"/>
                <a:cs typeface="Arial" panose="020B0604020202020204" pitchFamily="34" charset="0"/>
              </a:rPr>
              <a:t>Practitioners working with children, young people and families </a:t>
            </a:r>
          </a:p>
          <a:p>
            <a:endParaRPr lang="en-GB" sz="2800" dirty="0">
              <a:latin typeface="Arial" panose="020B0604020202020204" pitchFamily="34" charset="0"/>
              <a:cs typeface="Arial" panose="020B0604020202020204" pitchFamily="34" charset="0"/>
            </a:endParaRPr>
          </a:p>
          <a:p>
            <a:r>
              <a:rPr lang="en-GB" sz="2800" b="1" i="0" dirty="0">
                <a:solidFill>
                  <a:srgbClr val="2A2A2A"/>
                </a:solidFill>
                <a:effectLst/>
                <a:latin typeface="Arial" panose="020B0604020202020204" pitchFamily="34" charset="0"/>
              </a:rPr>
              <a:t>Aim of the Course:</a:t>
            </a:r>
            <a:r>
              <a:rPr lang="en-GB" sz="2800" b="0" i="0" dirty="0">
                <a:solidFill>
                  <a:srgbClr val="2A2A2A"/>
                </a:solidFill>
                <a:effectLst/>
                <a:latin typeface="Arial" panose="020B0604020202020204" pitchFamily="34" charset="0"/>
              </a:rPr>
              <a:t> </a:t>
            </a:r>
            <a:endParaRPr lang="en-GB" sz="32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algn="l"/>
            <a:r>
              <a:rPr lang="en-GB" sz="2400" b="0" dirty="0">
                <a:solidFill>
                  <a:srgbClr val="2A2A2A"/>
                </a:solidFill>
                <a:effectLst/>
                <a:latin typeface="Arial" panose="020B0604020202020204" pitchFamily="34" charset="0"/>
              </a:rPr>
              <a:t>To increase participants awareness of:</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What Child Sexual Exploitation means</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How to identify the vulnerability and risk factors of children/young people who are at risk of CSE and the reasons why they may become involved in, or targeted for, CSE</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The impact of CSE on a child/young person</a:t>
            </a:r>
          </a:p>
          <a:p>
            <a:pPr marL="342900" indent="-342900" algn="l">
              <a:buFont typeface="Arial" panose="020B0604020202020204" pitchFamily="34" charset="0"/>
              <a:buChar char="•"/>
            </a:pPr>
            <a:r>
              <a:rPr lang="en-GB" sz="2400" b="0" dirty="0">
                <a:solidFill>
                  <a:srgbClr val="2A2A2A"/>
                </a:solidFill>
                <a:effectLst/>
                <a:latin typeface="Arial" panose="020B0604020202020204" pitchFamily="34" charset="0"/>
              </a:rPr>
              <a:t>How to respond to concerns and share information, including making referrals to appropriate services in order to both protect and support the child/young person</a:t>
            </a:r>
          </a:p>
          <a:p>
            <a:endParaRPr lang="en-GB" sz="2400" dirty="0">
              <a:latin typeface="Arial" panose="020B0604020202020204" pitchFamily="34" charset="0"/>
              <a:cs typeface="Arial" panose="020B0604020202020204" pitchFamily="34" charset="0"/>
            </a:endParaRPr>
          </a:p>
          <a:p>
            <a:endParaRPr lang="en-GB" sz="1600" b="1"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662658484"/>
              </p:ext>
            </p:extLst>
          </p:nvPr>
        </p:nvGraphicFramePr>
        <p:xfrm>
          <a:off x="2032000" y="11730745"/>
          <a:ext cx="8128000" cy="1290278"/>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58923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28 January 2026  10.00 am – 1.00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044866280"/>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82800" y="14079111"/>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4282620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73100" y="3051446"/>
            <a:ext cx="10947400" cy="9171742"/>
          </a:xfrm>
          <a:prstGeom prst="rect">
            <a:avLst/>
          </a:prstGeom>
          <a:noFill/>
        </p:spPr>
        <p:txBody>
          <a:bodyPr wrap="square" rtlCol="0">
            <a:spAutoFit/>
          </a:bodyPr>
          <a:lstStyle/>
          <a:p>
            <a:r>
              <a:rPr lang="en-GB" sz="5400" b="1" dirty="0">
                <a:latin typeface="Arial" panose="020B0604020202020204" pitchFamily="34" charset="0"/>
                <a:cs typeface="Arial" panose="020B0604020202020204" pitchFamily="34" charset="0"/>
              </a:rPr>
              <a:t>Neurodiversity Training </a:t>
            </a:r>
          </a:p>
          <a:p>
            <a:endParaRPr lang="en-GB" sz="1600" b="1"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Target Audience: </a:t>
            </a:r>
          </a:p>
          <a:p>
            <a:r>
              <a:rPr lang="en-GB" sz="2400" dirty="0">
                <a:latin typeface="Arial" panose="020B0604020202020204" pitchFamily="34" charset="0"/>
                <a:cs typeface="Arial" panose="020B0604020202020204" pitchFamily="34" charset="0"/>
              </a:rPr>
              <a:t>Practitioners working with children, young people and families </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Facilitator: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hlinkClick r:id="rId2"/>
              </a:rPr>
              <a:t>SPACE Herts </a:t>
            </a: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b="1" i="0" dirty="0">
                <a:solidFill>
                  <a:srgbClr val="2A2A2A"/>
                </a:solidFill>
                <a:effectLst/>
                <a:latin typeface="Arial" panose="020B0604020202020204" pitchFamily="34" charset="0"/>
              </a:rPr>
              <a:t>Aim of the Course:</a:t>
            </a:r>
            <a:r>
              <a:rPr lang="en-GB" sz="2400" b="0" i="0" dirty="0">
                <a:solidFill>
                  <a:srgbClr val="2A2A2A"/>
                </a:solidFill>
                <a:effectLst/>
                <a:latin typeface="Arial" panose="020B0604020202020204" pitchFamily="34" charset="0"/>
              </a:rPr>
              <a:t> </a:t>
            </a:r>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opportunity to explore neurodiversity in vulnerable children and young people.</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Learning Outcomes:</a:t>
            </a:r>
            <a:endParaRPr lang="en-GB" sz="2400" dirty="0">
              <a:latin typeface="Arial" panose="020B0604020202020204" pitchFamily="34" charset="0"/>
              <a:cs typeface="Arial" panose="020B0604020202020204" pitchFamily="34" charset="0"/>
            </a:endParaRP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be able to recognise neurodiverse conditions in children and young people.</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increase confidence in supporting neurodivergent children and young people.</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raise awareness of neurodiverse children's' profiles of need.</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explore potential barriers to working with and supporting children and young people with disabilities.</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To consider reasonable adjustments and consent for neurodiverse children and young people, and their families to access appropriate support</a:t>
            </a:r>
            <a:r>
              <a:rPr lang="en-GB" sz="2400" dirty="0"/>
              <a:t>.</a:t>
            </a:r>
          </a:p>
          <a:p>
            <a:endParaRPr lang="en-GB" sz="2400" dirty="0">
              <a:latin typeface="Arial" panose="020B0604020202020204" pitchFamily="34" charset="0"/>
              <a:cs typeface="Arial" panose="020B0604020202020204" pitchFamily="34" charset="0"/>
            </a:endParaRPr>
          </a:p>
          <a:p>
            <a:r>
              <a:rPr lang="en-GB" sz="2400" b="1" dirty="0">
                <a:latin typeface="Arial" panose="020B0604020202020204" pitchFamily="34" charset="0"/>
                <a:cs typeface="Arial" panose="020B0604020202020204" pitchFamily="34" charset="0"/>
              </a:rPr>
              <a:t>All sessions are 10am to 12pm </a:t>
            </a:r>
          </a:p>
          <a:p>
            <a:endParaRPr lang="en-GB" sz="1600" b="1" dirty="0">
              <a:latin typeface="Arial" panose="020B0604020202020204" pitchFamily="34" charset="0"/>
              <a:cs typeface="Arial" panose="020B0604020202020204" pitchFamily="34" charset="0"/>
            </a:endParaRP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3133303527"/>
              </p:ext>
            </p:extLst>
          </p:nvPr>
        </p:nvGraphicFramePr>
        <p:xfrm>
          <a:off x="1122217" y="12422690"/>
          <a:ext cx="9912928" cy="1349435"/>
        </p:xfrm>
        <a:graphic>
          <a:graphicData uri="http://schemas.openxmlformats.org/drawingml/2006/table">
            <a:tbl>
              <a:tblPr firstRow="1" bandRow="1">
                <a:tableStyleId>{5C22544A-7EE6-4342-B048-85BDC9FD1C3A}</a:tableStyleId>
              </a:tblPr>
              <a:tblGrid>
                <a:gridCol w="5382492">
                  <a:extLst>
                    <a:ext uri="{9D8B030D-6E8A-4147-A177-3AD203B41FA5}">
                      <a16:colId xmlns:a16="http://schemas.microsoft.com/office/drawing/2014/main" val="2062508448"/>
                    </a:ext>
                  </a:extLst>
                </a:gridCol>
                <a:gridCol w="4530436">
                  <a:extLst>
                    <a:ext uri="{9D8B030D-6E8A-4147-A177-3AD203B41FA5}">
                      <a16:colId xmlns:a16="http://schemas.microsoft.com/office/drawing/2014/main" val="2750367952"/>
                    </a:ext>
                  </a:extLst>
                </a:gridCol>
              </a:tblGrid>
              <a:tr h="556955">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5 November 2025 10.00 am – 12.00 pm</a:t>
                      </a:r>
                    </a:p>
                  </a:txBody>
                  <a:tcPr/>
                </a:tc>
                <a:tc>
                  <a:txBody>
                    <a:bodyPr/>
                    <a:lstStyle/>
                    <a:p>
                      <a:r>
                        <a:rPr lang="en-GB" sz="2000" dirty="0">
                          <a:latin typeface="Arial" panose="020B0604020202020204" pitchFamily="34" charset="0"/>
                          <a:cs typeface="Arial" panose="020B0604020202020204" pitchFamily="34" charset="0"/>
                        </a:rPr>
                        <a:t>FULLY BOOKED </a:t>
                      </a:r>
                    </a:p>
                  </a:txBody>
                  <a:tcPr/>
                </a:tc>
                <a:extLst>
                  <a:ext uri="{0D108BD9-81ED-4DB2-BD59-A6C34878D82A}">
                    <a16:rowId xmlns:a16="http://schemas.microsoft.com/office/drawing/2014/main" val="3293068470"/>
                  </a:ext>
                </a:extLst>
              </a:tr>
              <a:tr h="370840">
                <a:tc>
                  <a:txBody>
                    <a:bodyPr/>
                    <a:lstStyle/>
                    <a:p>
                      <a:r>
                        <a:rPr lang="en-GB" sz="2000" dirty="0">
                          <a:latin typeface="Arial" panose="020B0604020202020204" pitchFamily="34" charset="0"/>
                          <a:cs typeface="Arial" panose="020B0604020202020204" pitchFamily="34" charset="0"/>
                        </a:rPr>
                        <a:t>11 February 2026 10.00 am – 12.00 pm</a:t>
                      </a:r>
                    </a:p>
                  </a:txBody>
                  <a:tcPr/>
                </a:tc>
                <a:tc>
                  <a:txBody>
                    <a:bodyPr/>
                    <a:lstStyle/>
                    <a:p>
                      <a:r>
                        <a:rPr lang="en-GB" sz="2000" dirty="0">
                          <a:latin typeface="Arial" panose="020B0604020202020204" pitchFamily="34" charset="0"/>
                          <a:cs typeface="Arial" panose="020B0604020202020204" pitchFamily="34" charset="0"/>
                        </a:rPr>
                        <a:t>Places available </a:t>
                      </a:r>
                    </a:p>
                  </a:txBody>
                  <a:tcPr/>
                </a:tc>
                <a:extLst>
                  <a:ext uri="{0D108BD9-81ED-4DB2-BD59-A6C34878D82A}">
                    <a16:rowId xmlns:a16="http://schemas.microsoft.com/office/drawing/2014/main" val="3889707376"/>
                  </a:ext>
                </a:extLst>
              </a:tr>
            </a:tbl>
          </a:graphicData>
        </a:graphic>
      </p:graphicFrame>
      <p:sp>
        <p:nvSpPr>
          <p:cNvPr id="9" name="Rectangle: Rounded Corners 8">
            <a:extLst>
              <a:ext uri="{FF2B5EF4-FFF2-40B4-BE49-F238E27FC236}">
                <a16:creationId xmlns:a16="http://schemas.microsoft.com/office/drawing/2014/main" id="{02C40760-5961-4CFD-BE36-A3F26423DAD3}"/>
              </a:ext>
            </a:extLst>
          </p:cNvPr>
          <p:cNvSpPr/>
          <p:nvPr/>
        </p:nvSpPr>
        <p:spPr>
          <a:xfrm>
            <a:off x="2032000" y="15013754"/>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907909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43B9FD03-E0F0-4DFD-8461-9CFD7A6F2DD3}"/>
              </a:ext>
            </a:extLst>
          </p:cNvPr>
          <p:cNvSpPr txBox="1"/>
          <p:nvPr/>
        </p:nvSpPr>
        <p:spPr>
          <a:xfrm>
            <a:off x="622300" y="2611141"/>
            <a:ext cx="10947400" cy="3139321"/>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PREVENT Awareness Briefing</a:t>
            </a:r>
          </a:p>
          <a:p>
            <a:endParaRPr lang="en-GB" sz="12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 </a:t>
            </a:r>
          </a:p>
          <a:p>
            <a:r>
              <a:rPr lang="en-GB" sz="1600" dirty="0">
                <a:latin typeface="Arial" panose="020B0604020202020204" pitchFamily="34" charset="0"/>
                <a:cs typeface="Arial" panose="020B0604020202020204" pitchFamily="34" charset="0"/>
              </a:rPr>
              <a:t>Practitioners working with children, young people, adults and families </a:t>
            </a:r>
          </a:p>
          <a:p>
            <a:endParaRPr lang="en-GB" sz="1600" dirty="0">
              <a:latin typeface="Arial" panose="020B0604020202020204" pitchFamily="34" charset="0"/>
              <a:cs typeface="Arial" panose="020B0604020202020204" pitchFamily="34" charset="0"/>
            </a:endParaRPr>
          </a:p>
          <a:p>
            <a:r>
              <a:rPr lang="en-GB" sz="1600" b="1" i="0" dirty="0">
                <a:solidFill>
                  <a:srgbClr val="2A2A2A"/>
                </a:solidFill>
                <a:effectLst/>
                <a:latin typeface="Arial" panose="020B0604020202020204" pitchFamily="34" charset="0"/>
              </a:rPr>
              <a:t>Aim of the Course:</a:t>
            </a:r>
            <a:r>
              <a:rPr lang="en-GB" sz="1600" b="0" i="0" dirty="0">
                <a:solidFill>
                  <a:srgbClr val="2A2A2A"/>
                </a:solidFill>
                <a:effectLst/>
                <a:latin typeface="Arial" panose="020B0604020202020204" pitchFamily="34" charset="0"/>
              </a:rPr>
              <a:t> </a:t>
            </a:r>
            <a:endParaRPr lang="en-GB" dirty="0">
              <a:latin typeface="Arial" panose="020B0604020202020204" pitchFamily="34" charset="0"/>
              <a:cs typeface="Arial" panose="020B0604020202020204" pitchFamily="34" charset="0"/>
            </a:endParaRPr>
          </a:p>
          <a:p>
            <a:r>
              <a:rPr lang="en-GB" b="0" i="0" dirty="0">
                <a:solidFill>
                  <a:srgbClr val="2A2A2A"/>
                </a:solidFill>
                <a:effectLst/>
                <a:latin typeface="Arial" panose="020B0604020202020204" pitchFamily="34" charset="0"/>
              </a:rPr>
              <a:t>This session will be looking at the current terrorist threat level in the UK, covering relevant legislation and terminology relating to terrorism and extremism and discussing groups and movements which operate in the terrorist and extremist space. Most importantly, we will consider how you as practitioners can feel confident in your execution of the Prevent Duty within your organisation to ensure you are safeguarding students and staff from dangerous ideologies.</a:t>
            </a:r>
          </a:p>
        </p:txBody>
      </p:sp>
      <p:graphicFrame>
        <p:nvGraphicFramePr>
          <p:cNvPr id="12" name="Table 18">
            <a:extLst>
              <a:ext uri="{FF2B5EF4-FFF2-40B4-BE49-F238E27FC236}">
                <a16:creationId xmlns:a16="http://schemas.microsoft.com/office/drawing/2014/main" id="{FE0C307F-DF59-4336-9826-546E80BC7B06}"/>
              </a:ext>
            </a:extLst>
          </p:cNvPr>
          <p:cNvGraphicFramePr>
            <a:graphicFrameLocks noGrp="1"/>
          </p:cNvGraphicFramePr>
          <p:nvPr>
            <p:extLst>
              <p:ext uri="{D42A27DB-BD31-4B8C-83A1-F6EECF244321}">
                <p14:modId xmlns:p14="http://schemas.microsoft.com/office/powerpoint/2010/main" val="2870533870"/>
              </p:ext>
            </p:extLst>
          </p:nvPr>
        </p:nvGraphicFramePr>
        <p:xfrm>
          <a:off x="2032000" y="5812085"/>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273295">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5 March 2026 1pm to 3pm</a:t>
                      </a:r>
                    </a:p>
                  </a:txBody>
                  <a:tcPr/>
                </a:tc>
                <a:tc>
                  <a:txBody>
                    <a:bodyPr/>
                    <a:lstStyle/>
                    <a:p>
                      <a:r>
                        <a:rPr lang="en-GB" sz="2000" dirty="0">
                          <a:latin typeface="Arial" panose="020B0604020202020204" pitchFamily="34" charset="0"/>
                          <a:cs typeface="Arial" panose="020B0604020202020204" pitchFamily="34" charset="0"/>
                        </a:rPr>
                        <a:t>Places available </a:t>
                      </a:r>
                    </a:p>
                  </a:txBody>
                  <a:tcPr/>
                </a:tc>
                <a:extLst>
                  <a:ext uri="{0D108BD9-81ED-4DB2-BD59-A6C34878D82A}">
                    <a16:rowId xmlns:a16="http://schemas.microsoft.com/office/drawing/2014/main" val="1450953765"/>
                  </a:ext>
                </a:extLst>
              </a:tr>
            </a:tbl>
          </a:graphicData>
        </a:graphic>
      </p:graphicFrame>
      <p:sp>
        <p:nvSpPr>
          <p:cNvPr id="2" name="TextBox 1">
            <a:extLst>
              <a:ext uri="{FF2B5EF4-FFF2-40B4-BE49-F238E27FC236}">
                <a16:creationId xmlns:a16="http://schemas.microsoft.com/office/drawing/2014/main" id="{79B9EDD2-195B-C13D-43B8-D4AE2C072359}"/>
              </a:ext>
            </a:extLst>
          </p:cNvPr>
          <p:cNvSpPr txBox="1"/>
          <p:nvPr/>
        </p:nvSpPr>
        <p:spPr>
          <a:xfrm>
            <a:off x="622300" y="7267985"/>
            <a:ext cx="10947400" cy="2308324"/>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PREVENT Extremism in the UK Today </a:t>
            </a:r>
          </a:p>
          <a:p>
            <a:endParaRPr lang="en-GB" sz="12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 </a:t>
            </a:r>
          </a:p>
          <a:p>
            <a:r>
              <a:rPr lang="en-GB" sz="1600" dirty="0">
                <a:latin typeface="Arial" panose="020B0604020202020204" pitchFamily="34" charset="0"/>
                <a:cs typeface="Arial" panose="020B0604020202020204" pitchFamily="34" charset="0"/>
              </a:rPr>
              <a:t>Practitioners working with children, young people, adults and families </a:t>
            </a:r>
          </a:p>
          <a:p>
            <a:endParaRPr lang="en-GB" sz="1600" dirty="0">
              <a:latin typeface="Arial" panose="020B0604020202020204" pitchFamily="34" charset="0"/>
              <a:cs typeface="Arial" panose="020B0604020202020204" pitchFamily="34" charset="0"/>
            </a:endParaRPr>
          </a:p>
          <a:p>
            <a:r>
              <a:rPr lang="en-GB" sz="1600" b="1" i="0" dirty="0">
                <a:solidFill>
                  <a:srgbClr val="2A2A2A"/>
                </a:solidFill>
                <a:effectLst/>
                <a:latin typeface="Arial" panose="020B0604020202020204" pitchFamily="34" charset="0"/>
              </a:rPr>
              <a:t>Aim of the Course:</a:t>
            </a:r>
            <a:r>
              <a:rPr lang="en-GB" sz="1600" b="0" i="0" dirty="0">
                <a:solidFill>
                  <a:srgbClr val="2A2A2A"/>
                </a:solidFill>
                <a:effectLst/>
                <a:latin typeface="Arial" panose="020B0604020202020204" pitchFamily="34" charset="0"/>
              </a:rPr>
              <a:t> </a:t>
            </a:r>
            <a:endParaRPr lang="en-GB" dirty="0">
              <a:latin typeface="Arial" panose="020B0604020202020204" pitchFamily="34" charset="0"/>
              <a:cs typeface="Arial" panose="020B0604020202020204" pitchFamily="34" charset="0"/>
            </a:endParaRPr>
          </a:p>
          <a:p>
            <a:r>
              <a:rPr lang="en-GB" b="0" i="0" dirty="0">
                <a:solidFill>
                  <a:srgbClr val="2A2A2A"/>
                </a:solidFill>
                <a:effectLst/>
                <a:latin typeface="Arial" panose="020B0604020202020204" pitchFamily="34" charset="0"/>
              </a:rPr>
              <a:t>This thematic session will explore current and evolving elements relating to extremism and the Prevent duty in the UK.</a:t>
            </a:r>
            <a:endParaRPr lang="en-GB" sz="1600" b="1" dirty="0">
              <a:latin typeface="Arial" panose="020B0604020202020204" pitchFamily="34" charset="0"/>
              <a:cs typeface="Arial" panose="020B0604020202020204" pitchFamily="34" charset="0"/>
            </a:endParaRPr>
          </a:p>
        </p:txBody>
      </p:sp>
      <p:graphicFrame>
        <p:nvGraphicFramePr>
          <p:cNvPr id="4" name="Table 18">
            <a:extLst>
              <a:ext uri="{FF2B5EF4-FFF2-40B4-BE49-F238E27FC236}">
                <a16:creationId xmlns:a16="http://schemas.microsoft.com/office/drawing/2014/main" id="{EC3B8100-C4EE-C7AD-D1AB-68ECEA5CB563}"/>
              </a:ext>
            </a:extLst>
          </p:cNvPr>
          <p:cNvGraphicFramePr>
            <a:graphicFrameLocks noGrp="1"/>
          </p:cNvGraphicFramePr>
          <p:nvPr>
            <p:extLst>
              <p:ext uri="{D42A27DB-BD31-4B8C-83A1-F6EECF244321}">
                <p14:modId xmlns:p14="http://schemas.microsoft.com/office/powerpoint/2010/main" val="843562980"/>
              </p:ext>
            </p:extLst>
          </p:nvPr>
        </p:nvGraphicFramePr>
        <p:xfrm>
          <a:off x="2032000" y="9576309"/>
          <a:ext cx="8128000" cy="8534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273295">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4 Dec 2025 12pm to 1pm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440566053"/>
                  </a:ext>
                </a:extLst>
              </a:tr>
            </a:tbl>
          </a:graphicData>
        </a:graphic>
      </p:graphicFrame>
      <p:sp>
        <p:nvSpPr>
          <p:cNvPr id="7" name="Rectangle: Rounded Corners 6">
            <a:extLst>
              <a:ext uri="{FF2B5EF4-FFF2-40B4-BE49-F238E27FC236}">
                <a16:creationId xmlns:a16="http://schemas.microsoft.com/office/drawing/2014/main" id="{7D5BB27B-010E-0140-0F16-82B3B6AA2B61}"/>
              </a:ext>
            </a:extLst>
          </p:cNvPr>
          <p:cNvSpPr/>
          <p:nvPr/>
        </p:nvSpPr>
        <p:spPr>
          <a:xfrm>
            <a:off x="2032000" y="15013754"/>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447374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622300" y="2904206"/>
            <a:ext cx="10947400" cy="13351347"/>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Early Help Module (EHM)</a:t>
            </a:r>
          </a:p>
          <a:p>
            <a:r>
              <a:rPr lang="en-GB" sz="3600" b="1" dirty="0">
                <a:latin typeface="Arial" panose="020B0604020202020204" pitchFamily="34" charset="0"/>
                <a:cs typeface="Arial" panose="020B0604020202020204" pitchFamily="34" charset="0"/>
              </a:rPr>
              <a:t>Families First Assessment and Team Around the Family Training </a:t>
            </a:r>
          </a:p>
          <a:p>
            <a:endParaRPr lang="en-GB" dirty="0">
              <a:latin typeface="Arial" panose="020B0604020202020204" pitchFamily="34" charset="0"/>
              <a:cs typeface="Arial" panose="020B0604020202020204" pitchFamily="34" charset="0"/>
            </a:endParaRPr>
          </a:p>
          <a:p>
            <a:pPr algn="just">
              <a:lnSpc>
                <a:spcPct val="107000"/>
              </a:lnSpc>
              <a:spcAft>
                <a:spcPts val="800"/>
              </a:spcAft>
            </a:pPr>
            <a:r>
              <a:rPr lang="en-GB" sz="1800" b="1" dirty="0">
                <a:effectLst/>
                <a:latin typeface="Arial" panose="020B0604020202020204" pitchFamily="34" charset="0"/>
                <a:ea typeface="Calibri" panose="020F0502020204030204" pitchFamily="34" charset="0"/>
                <a:cs typeface="Arial" panose="020B0604020202020204" pitchFamily="34" charset="0"/>
              </a:rPr>
              <a:t>Families First is the name of the approach in Hertfordshire and is the term used for all services that work together to deliver early help services. It brings together all organisations, who provide early help across the county under the 'umbrella' of Families First</a:t>
            </a:r>
            <a:r>
              <a:rPr lang="en-GB" sz="1800" dirty="0">
                <a:effectLst/>
                <a:latin typeface="Arial" panose="020B0604020202020204" pitchFamily="34" charset="0"/>
                <a:ea typeface="Calibri" panose="020F0502020204030204" pitchFamily="34" charset="0"/>
                <a:cs typeface="Arial" panose="020B0604020202020204" pitchFamily="34" charset="0"/>
              </a:rPr>
              <a:t>.</a:t>
            </a:r>
          </a:p>
          <a:p>
            <a:pPr algn="just">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 </a:t>
            </a:r>
          </a:p>
          <a:p>
            <a:pPr algn="just">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vision for Families First training and development is to create a skilled, confident and resilient multi-agency workforce that supports whole family working.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Families First use EHM (Early Help Module) as our </a:t>
            </a:r>
            <a:r>
              <a:rPr lang="en-GB" sz="18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our</a:t>
            </a:r>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multi-agency case recording and management system that we used for case work and Short Term Work. There are three main training courses related to EHM, all of which are delivered virtually via MS Teams:</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mj-lt"/>
              <a:buAutoNum type="arabicPeriod"/>
            </a:pPr>
            <a:r>
              <a:rPr lang="en-GB" sz="1800" b="1" dirty="0">
                <a:effectLst/>
                <a:latin typeface="Arial" panose="020B0604020202020204" pitchFamily="34" charset="0"/>
                <a:ea typeface="Calibri" panose="020F0502020204030204" pitchFamily="34" charset="0"/>
                <a:cs typeface="Arial" panose="020B0604020202020204" pitchFamily="34" charset="0"/>
              </a:rPr>
              <a:t>Families First Assessment Early Help Module (EHM) System Training</a:t>
            </a:r>
            <a:r>
              <a:rPr lang="en-GB" sz="1800" dirty="0">
                <a:effectLst/>
                <a:latin typeface="Arial" panose="020B0604020202020204" pitchFamily="34" charset="0"/>
                <a:ea typeface="Calibri" panose="020F0502020204030204" pitchFamily="34" charset="0"/>
                <a:cs typeface="Arial" panose="020B0604020202020204" pitchFamily="34" charset="0"/>
              </a:rPr>
              <a:t> - This is the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first of a mandatory two sessions</a:t>
            </a:r>
            <a:r>
              <a:rPr lang="en-GB" sz="1800" dirty="0">
                <a:effectLst/>
                <a:latin typeface="Arial" panose="020B0604020202020204" pitchFamily="34" charset="0"/>
                <a:ea typeface="Calibri" panose="020F0502020204030204" pitchFamily="34" charset="0"/>
                <a:cs typeface="Arial" panose="020B0604020202020204" pitchFamily="34" charset="0"/>
              </a:rPr>
              <a:t> for p</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ractitioners in Hertfordshire who will undertake the role of a Key Worker and initiate and lead on Families First Assessments (FFA) using the EHM System</a:t>
            </a:r>
            <a:r>
              <a:rPr lang="en-GB" sz="1800" dirty="0">
                <a:effectLst/>
                <a:latin typeface="Arial" panose="020B0604020202020204" pitchFamily="34" charset="0"/>
                <a:ea typeface="Calibri" panose="020F0502020204030204" pitchFamily="34" charset="0"/>
                <a:cs typeface="Arial" panose="020B0604020202020204" pitchFamily="34" charset="0"/>
              </a:rPr>
              <a:t>.</a:t>
            </a:r>
          </a:p>
          <a:p>
            <a:pPr marL="457200" algn="just">
              <a:lnSpc>
                <a:spcPct val="107000"/>
              </a:lnSpc>
            </a:pPr>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pP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second part of this training is the </a:t>
            </a:r>
            <a:r>
              <a:rPr lang="en-GB" sz="1800" b="1" i="1" dirty="0">
                <a:solidFill>
                  <a:srgbClr val="000000"/>
                </a:solidFill>
                <a:effectLst/>
                <a:latin typeface="Arial" panose="020B0604020202020204" pitchFamily="34" charset="0"/>
                <a:ea typeface="Calibri" panose="020F0502020204030204" pitchFamily="34" charset="0"/>
                <a:cs typeface="Arial" panose="020B0604020202020204" pitchFamily="34" charset="0"/>
              </a:rPr>
              <a:t>TAF Review Process EHM Training,</a:t>
            </a: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 and you will be required to commit to dates for both sessions at the time of booking this training.</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pPr>
            <a:r>
              <a:rPr lang="en-GB" sz="1800" b="1"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mj-lt"/>
              <a:buAutoNum type="arabicPeriod"/>
            </a:pPr>
            <a:r>
              <a:rPr lang="en-GB" sz="1800" b="1" dirty="0">
                <a:effectLst/>
                <a:latin typeface="Arial" panose="020B0604020202020204" pitchFamily="34" charset="0"/>
                <a:ea typeface="Calibri" panose="020F0502020204030204" pitchFamily="34" charset="0"/>
                <a:cs typeface="Arial" panose="020B0604020202020204" pitchFamily="34" charset="0"/>
              </a:rPr>
              <a:t>Team Around the Family (TAF) Review Process EHM Training</a:t>
            </a:r>
            <a:r>
              <a:rPr lang="en-GB" sz="1800" dirty="0">
                <a:effectLst/>
                <a:latin typeface="Arial" panose="020B0604020202020204" pitchFamily="34" charset="0"/>
                <a:ea typeface="Calibri" panose="020F0502020204030204" pitchFamily="34" charset="0"/>
                <a:cs typeface="Arial" panose="020B0604020202020204" pitchFamily="34" charset="0"/>
              </a:rPr>
              <a:t> -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This is for Practitioners in Hertfordshire who will undertake the role of a Key Worker, initiating and lead on Families First Assessments (FFA) and Team Around the Family (TAF) meetings using the EHM System to evidence the TAF Review Meeting and Action Plan Cycle.</a:t>
            </a: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800"/>
              </a:spcAft>
            </a:pP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800"/>
              </a:spcAft>
            </a:pP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You must have completed the </a:t>
            </a:r>
            <a:r>
              <a:rPr lang="en-GB" sz="1800" b="1" i="1" dirty="0">
                <a:solidFill>
                  <a:srgbClr val="000000"/>
                </a:solidFill>
                <a:effectLst/>
                <a:latin typeface="Arial" panose="020B0604020202020204" pitchFamily="34" charset="0"/>
                <a:ea typeface="Calibri" panose="020F0502020204030204" pitchFamily="34" charset="0"/>
                <a:cs typeface="Arial" panose="020B0604020202020204" pitchFamily="34" charset="0"/>
              </a:rPr>
              <a:t>Families First Assessment Early Help Module (EHM) System Training </a:t>
            </a:r>
            <a:r>
              <a:rPr lang="en-GB" sz="18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prior to attending this session.</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b="1" i="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Font typeface="+mj-lt"/>
              <a:buAutoNum type="arabicPeriod"/>
            </a:pPr>
            <a:r>
              <a:rPr lang="en-GB" sz="1800" b="1" dirty="0">
                <a:effectLst/>
                <a:latin typeface="Arial" panose="020B0604020202020204" pitchFamily="34" charset="0"/>
                <a:ea typeface="Calibri" panose="020F0502020204030204" pitchFamily="34" charset="0"/>
                <a:cs typeface="Arial" panose="020B0604020202020204" pitchFamily="34" charset="0"/>
              </a:rPr>
              <a:t>Team Around the Family (TAF) Member Training</a:t>
            </a:r>
            <a:r>
              <a:rPr lang="en-GB" sz="1800" dirty="0">
                <a:effectLst/>
                <a:latin typeface="Arial" panose="020B0604020202020204" pitchFamily="34" charset="0"/>
                <a:ea typeface="Calibri" panose="020F0502020204030204" pitchFamily="34" charset="0"/>
                <a:cs typeface="Arial" panose="020B0604020202020204" pitchFamily="34" charset="0"/>
              </a:rPr>
              <a:t> - </a:t>
            </a:r>
            <a:r>
              <a:rPr lang="en-GB" sz="18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This is for Hertfordshire practitioners who will be part of a Team Around the Family (TAF) for families and using the EHM System to evidence the support that they are providing but are not Key Workers or leading on a Families First Assessment.</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800"/>
              </a:spcAft>
            </a:pP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8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You can find more information as well as make a booking via </a:t>
            </a:r>
            <a:r>
              <a:rPr lang="en-GB" sz="18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Families First Assessment Early Help Module (EHM) System Training</a:t>
            </a:r>
            <a:r>
              <a:rPr lang="en-GB" sz="18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rPr>
              <a:t>.</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endParaRPr lang="en-GB" sz="2800" dirty="0">
              <a:solidFill>
                <a:srgbClr val="2A2A2A"/>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726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622300" y="4499090"/>
            <a:ext cx="10947400" cy="9756517"/>
          </a:xfrm>
          <a:prstGeom prst="rect">
            <a:avLst/>
          </a:prstGeom>
          <a:noFill/>
        </p:spPr>
        <p:txBody>
          <a:bodyPr wrap="square" rtlCol="0">
            <a:spAutoFit/>
          </a:bodyPr>
          <a:lstStyle/>
          <a:p>
            <a:endParaRPr lang="en-GB" sz="4000" dirty="0">
              <a:solidFill>
                <a:srgbClr val="2A2A2A"/>
              </a:solidFill>
              <a:latin typeface="Arial" panose="020B0604020202020204" pitchFamily="34" charset="0"/>
              <a:cs typeface="Arial" panose="020B0604020202020204" pitchFamily="34" charset="0"/>
            </a:endParaRPr>
          </a:p>
          <a:p>
            <a:r>
              <a:rPr lang="en-GB" sz="2800" b="1" dirty="0">
                <a:latin typeface="Arial" panose="020B0604020202020204" pitchFamily="34" charset="0"/>
                <a:cs typeface="Arial" panose="020B0604020202020204" pitchFamily="34" charset="0"/>
              </a:rPr>
              <a:t>Safe Sleeping training with the Lullaby Trust </a:t>
            </a: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r>
              <a:rPr lang="en-GB" sz="2800" dirty="0">
                <a:effectLst/>
                <a:latin typeface="Arial" panose="020B0604020202020204" pitchFamily="34" charset="0"/>
                <a:ea typeface="Calibri" panose="020F0502020204030204" pitchFamily="34" charset="0"/>
                <a:cs typeface="Arial" panose="020B0604020202020204" pitchFamily="34" charset="0"/>
              </a:rPr>
              <a:t>Over the past two years, Hertfordshire’s Safeguarding Children’s Partnership and local health and family services have collaborated to reduce unexpected infant deaths during co-sleeping. This work has led to the development of the safer sleeping framework which we encourage key organisations to implement – see an extract at </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A </a:t>
            </a:r>
            <a:r>
              <a:rPr lang="en-GB" sz="2800" u="sng" dirty="0" err="1">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HiAP</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 framework for Safer Sleeping</a:t>
            </a:r>
            <a:r>
              <a:rPr lang="en-GB" sz="2800" dirty="0">
                <a:effectLst/>
                <a:latin typeface="Arial" panose="020B0604020202020204" pitchFamily="34" charset="0"/>
                <a:ea typeface="Calibri" panose="020F0502020204030204" pitchFamily="34" charset="0"/>
                <a:cs typeface="Arial" panose="020B0604020202020204" pitchFamily="34" charset="0"/>
              </a:rPr>
              <a:t>.</a:t>
            </a:r>
          </a:p>
          <a:p>
            <a:endParaRPr lang="en-GB" sz="2800" dirty="0">
              <a:latin typeface="Arial" panose="020B0604020202020204" pitchFamily="34" charset="0"/>
              <a:ea typeface="Calibri" panose="020F0502020204030204" pitchFamily="34" charset="0"/>
              <a:cs typeface="Arial" panose="020B0604020202020204" pitchFamily="34" charset="0"/>
            </a:endParaRPr>
          </a:p>
          <a:p>
            <a:endParaRPr lang="en-GB" sz="2800" dirty="0">
              <a:effectLst/>
              <a:latin typeface="Arial" panose="020B0604020202020204" pitchFamily="34" charset="0"/>
              <a:ea typeface="Calibri" panose="020F0502020204030204" pitchFamily="34" charset="0"/>
              <a:cs typeface="Arial" panose="020B0604020202020204" pitchFamily="34" charset="0"/>
            </a:endParaRPr>
          </a:p>
          <a:p>
            <a:r>
              <a:rPr lang="en-GB" sz="2800" dirty="0">
                <a:effectLst/>
                <a:latin typeface="Arial" panose="020B0604020202020204" pitchFamily="34" charset="0"/>
                <a:ea typeface="Calibri" panose="020F0502020204030204" pitchFamily="34" charset="0"/>
                <a:cs typeface="Arial" panose="020B0604020202020204" pitchFamily="34" charset="0"/>
              </a:rPr>
              <a:t>Groups/teams working closely with vulnerable families are being encouraged to be aware of modifiable risk factors for infant safer sleeping. If you your teams are likely to have contact with vulnerable families in Hertfordshire, please consider Safer Sleeping training provided by the </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Lullaby Trust</a:t>
            </a:r>
            <a:r>
              <a:rPr lang="en-GB" sz="2800" dirty="0">
                <a:effectLst/>
                <a:latin typeface="Arial" panose="020B0604020202020204" pitchFamily="34" charset="0"/>
                <a:ea typeface="Calibri" panose="020F0502020204030204" pitchFamily="34" charset="0"/>
                <a:cs typeface="Arial" panose="020B0604020202020204" pitchFamily="34" charset="0"/>
              </a:rPr>
              <a:t>.</a:t>
            </a:r>
          </a:p>
          <a:p>
            <a:endParaRPr lang="en-GB" sz="2800" dirty="0">
              <a:effectLst/>
              <a:latin typeface="Arial" panose="020B0604020202020204" pitchFamily="34" charset="0"/>
              <a:ea typeface="Calibri" panose="020F0502020204030204" pitchFamily="34" charset="0"/>
              <a:cs typeface="Arial" panose="020B0604020202020204" pitchFamily="34" charset="0"/>
            </a:endParaRPr>
          </a:p>
          <a:p>
            <a:r>
              <a:rPr lang="en-GB" sz="2800" dirty="0">
                <a:effectLst/>
                <a:latin typeface="Arial" panose="020B0604020202020204" pitchFamily="34" charset="0"/>
                <a:ea typeface="Calibri" panose="020F0502020204030204" pitchFamily="34" charset="0"/>
                <a:cs typeface="Arial" panose="020B0604020202020204" pitchFamily="34" charset="0"/>
              </a:rPr>
              <a:t>The Lullaby Trust training offer can be found online </a:t>
            </a:r>
            <a:r>
              <a:rPr lang="en-GB" sz="2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Training - The Lullaby Trust</a:t>
            </a:r>
            <a:endParaRPr lang="en-GB" sz="2800" dirty="0">
              <a:effectLst/>
              <a:latin typeface="Arial" panose="020B0604020202020204" pitchFamily="34" charset="0"/>
              <a:ea typeface="Calibri" panose="020F050202020403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p:txBody>
      </p:sp>
      <p:pic>
        <p:nvPicPr>
          <p:cNvPr id="2053" name="Picture 1" descr="Lullaby Trust logo">
            <a:extLst>
              <a:ext uri="{FF2B5EF4-FFF2-40B4-BE49-F238E27FC236}">
                <a16:creationId xmlns:a16="http://schemas.microsoft.com/office/drawing/2014/main" id="{5D08F620-C74D-3D3E-A20A-128AA2156D9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1863" y="2716516"/>
            <a:ext cx="1212850" cy="121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9450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F87765-AB77-4B58-BDE6-EC3FFFD5110D}"/>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7" name="TextBox 6">
            <a:extLst>
              <a:ext uri="{FF2B5EF4-FFF2-40B4-BE49-F238E27FC236}">
                <a16:creationId xmlns:a16="http://schemas.microsoft.com/office/drawing/2014/main" id="{5213A64C-74E2-438C-8274-B556BDEEED94}"/>
              </a:ext>
            </a:extLst>
          </p:cNvPr>
          <p:cNvSpPr txBox="1"/>
          <p:nvPr/>
        </p:nvSpPr>
        <p:spPr>
          <a:xfrm>
            <a:off x="870856" y="2503714"/>
            <a:ext cx="10507457" cy="14233512"/>
          </a:xfrm>
          <a:prstGeom prst="rect">
            <a:avLst/>
          </a:prstGeom>
          <a:noFill/>
        </p:spPr>
        <p:txBody>
          <a:bodyPr wrap="square" rtlCol="0">
            <a:spAutoFit/>
          </a:bodyPr>
          <a:lstStyle/>
          <a:p>
            <a:pPr algn="ctr"/>
            <a:r>
              <a:rPr lang="en-GB" sz="2400" b="1" dirty="0">
                <a:latin typeface="Arial" panose="020B0604020202020204" pitchFamily="34" charset="0"/>
                <a:cs typeface="Arial" panose="020B0604020202020204" pitchFamily="34" charset="0"/>
              </a:rPr>
              <a:t>E-LEARNING </a:t>
            </a:r>
          </a:p>
          <a:p>
            <a:pPr algn="ctr"/>
            <a:r>
              <a:rPr lang="en-GB" sz="2400" b="1" dirty="0">
                <a:solidFill>
                  <a:srgbClr val="FF0000"/>
                </a:solidFill>
                <a:latin typeface="Arial" panose="020B0604020202020204" pitchFamily="34" charset="0"/>
                <a:cs typeface="Arial" panose="020B0604020202020204" pitchFamily="34" charset="0"/>
              </a:rPr>
              <a:t>FREE OF CHARGE</a:t>
            </a:r>
          </a:p>
          <a:p>
            <a:endParaRPr lang="en-GB" sz="2000" dirty="0"/>
          </a:p>
          <a:p>
            <a:pPr algn="just">
              <a:lnSpc>
                <a:spcPct val="107000"/>
              </a:lnSpc>
              <a:spcAft>
                <a:spcPts val="800"/>
              </a:spcAft>
            </a:pPr>
            <a:r>
              <a:rPr lang="en-GB" sz="2000" b="1" dirty="0">
                <a:latin typeface="Arial" panose="020B0604020202020204" pitchFamily="34" charset="0"/>
                <a:ea typeface="Calibri" panose="020F0502020204030204" pitchFamily="34" charset="0"/>
                <a:cs typeface="Arial" panose="020B0604020202020204" pitchFamily="34" charset="0"/>
              </a:rPr>
              <a:t>Trauma</a:t>
            </a:r>
            <a:r>
              <a:rPr lang="en-GB" sz="1700" b="1" dirty="0">
                <a:latin typeface="Arial" panose="020B0604020202020204" pitchFamily="34" charset="0"/>
                <a:ea typeface="Calibri" panose="020F0502020204030204" pitchFamily="34" charset="0"/>
                <a:cs typeface="Arial" panose="020B0604020202020204" pitchFamily="34" charset="0"/>
              </a:rPr>
              <a:t> Awareness </a:t>
            </a:r>
          </a:p>
          <a:p>
            <a:r>
              <a:rPr lang="en-GB" sz="1700" dirty="0">
                <a:solidFill>
                  <a:srgbClr val="2A2A2A"/>
                </a:solidFill>
                <a:latin typeface="Arial" panose="020B0604020202020204" pitchFamily="34" charset="0"/>
              </a:rPr>
              <a:t>Trauma results from an event, series of events, or set of circumstances that is experienced by an individual as harmful or life threatening.  While unique to the individual, generally the experience of trauma can cause lasting adverse effects, limiting the ability to function and achieve mental, physical, social, emotional or spiritual well-being.  </a:t>
            </a:r>
          </a:p>
          <a:p>
            <a:r>
              <a:rPr lang="en-GB" sz="1700" dirty="0">
                <a:solidFill>
                  <a:srgbClr val="2A2A2A"/>
                </a:solidFill>
                <a:latin typeface="Arial" panose="020B0604020202020204" pitchFamily="34" charset="0"/>
              </a:rPr>
              <a:t>In Hertfordshire we have an important part to play in understanding that anyone can struggle due to experiences of trauma at any point in their lives. In March 2023 we launched an all-age, all-partner trauma strategy, seeking to recognise trauma histories are a possibility for everyone. Therefore, we must assume that people have had traumatic experiences and adjust our service delivery to prioritise supporting our workers and those accessing our services to feel safe and supported, with emphasis on promoting safety, trust and building relationships and agency.</a:t>
            </a:r>
          </a:p>
          <a:p>
            <a:r>
              <a:rPr lang="en-GB" sz="1700" dirty="0">
                <a:solidFill>
                  <a:srgbClr val="2A2A2A"/>
                </a:solidFill>
                <a:latin typeface="Arial" panose="020B0604020202020204" pitchFamily="34" charset="0"/>
              </a:rPr>
              <a:t>People can heal from trauma, and some thrive in spite of it. Trauma adapted people often have unique strengths and abilities that develop in response to high-stress environments which can make them more effective at certain tasks. When we ask ourselves ‘What happened to this person?’ we can also ask ‘What are their strengths?’  This introduction to trauma e-learning module has been developed by a multi agency panel and is essential for ALL those that work with children and / or adults.</a:t>
            </a:r>
            <a:endParaRPr lang="en-GB" sz="1700"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700" b="1" dirty="0">
                <a:latin typeface="Arial" panose="020B0604020202020204" pitchFamily="34" charset="0"/>
                <a:ea typeface="Calibri" panose="020F0502020204030204" pitchFamily="34" charset="0"/>
                <a:cs typeface="Arial" panose="020B0604020202020204" pitchFamily="34" charset="0"/>
                <a:hlinkClick r:id="rId2"/>
              </a:rPr>
              <a:t>E-learning link </a:t>
            </a:r>
            <a:endParaRPr lang="en-GB" sz="1700" dirty="0">
              <a:latin typeface="Arial" panose="020B0604020202020204" pitchFamily="34" charset="0"/>
              <a:ea typeface="Calibri" panose="020F0502020204030204" pitchFamily="34" charset="0"/>
              <a:cs typeface="Arial" panose="020B0604020202020204" pitchFamily="34" charset="0"/>
            </a:endParaRPr>
          </a:p>
          <a:p>
            <a:endParaRPr lang="en-GB" sz="1700" dirty="0">
              <a:solidFill>
                <a:srgbClr val="2A2A2A"/>
              </a:solidFill>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Introduction to Child and Young People’s Mental Health and Emotional Wellbeing </a:t>
            </a:r>
          </a:p>
          <a:p>
            <a:endParaRPr lang="en-GB" sz="1700" b="1" dirty="0">
              <a:latin typeface="Arial" panose="020B0604020202020204" pitchFamily="34" charset="0"/>
              <a:cs typeface="Arial" panose="020B0604020202020204" pitchFamily="34" charset="0"/>
            </a:endParaRPr>
          </a:p>
          <a:p>
            <a:r>
              <a:rPr lang="en-GB" sz="1700" dirty="0">
                <a:solidFill>
                  <a:srgbClr val="2A2A2A"/>
                </a:solidFill>
                <a:latin typeface="Arial" panose="020B0604020202020204" pitchFamily="34" charset="0"/>
              </a:rPr>
              <a:t>Supporting the mental health and emotional wellbeing of children, young people and their families is a priority for Hertfordshire. We want all children and families to be able to get the help they need at the right time. </a:t>
            </a:r>
            <a:endParaRPr lang="en-GB" sz="1700" b="1" dirty="0">
              <a:solidFill>
                <a:srgbClr val="2A2A2A"/>
              </a:solidFill>
              <a:latin typeface="Arial" panose="020B0604020202020204" pitchFamily="34" charset="0"/>
              <a:cs typeface="Arial" panose="020B0604020202020204" pitchFamily="34" charset="0"/>
            </a:endParaRPr>
          </a:p>
          <a:p>
            <a:r>
              <a:rPr lang="en-GB" sz="1700" b="1" dirty="0">
                <a:solidFill>
                  <a:srgbClr val="2A2A2A"/>
                </a:solidFill>
                <a:latin typeface="Arial" panose="020B0604020202020204" pitchFamily="34" charset="0"/>
                <a:cs typeface="Arial" panose="020B0604020202020204" pitchFamily="34" charset="0"/>
                <a:hlinkClick r:id="rId3"/>
              </a:rPr>
              <a:t>E-learning link </a:t>
            </a:r>
            <a:endParaRPr lang="en-GB" sz="1700" b="1" dirty="0">
              <a:solidFill>
                <a:srgbClr val="2A2A2A"/>
              </a:solidFill>
              <a:latin typeface="Arial" panose="020B0604020202020204" pitchFamily="34" charset="0"/>
              <a:cs typeface="Arial" panose="020B0604020202020204" pitchFamily="34" charset="0"/>
            </a:endParaRPr>
          </a:p>
          <a:p>
            <a:endParaRPr lang="en-GB" sz="1700" b="1" dirty="0">
              <a:solidFill>
                <a:srgbClr val="2A2A2A"/>
              </a:solidFill>
              <a:latin typeface="Arial" panose="020B0604020202020204" pitchFamily="34" charset="0"/>
              <a:cs typeface="Arial" panose="020B0604020202020204" pitchFamily="34" charset="0"/>
            </a:endParaRPr>
          </a:p>
          <a:p>
            <a:r>
              <a:rPr lang="en-GB" sz="2000" b="1" dirty="0">
                <a:solidFill>
                  <a:srgbClr val="2A2A2A"/>
                </a:solidFill>
                <a:latin typeface="Arial" panose="020B0604020202020204" pitchFamily="34" charset="0"/>
              </a:rPr>
              <a:t>Power and Identity (the Social GGRRAAACCEEESSS)</a:t>
            </a:r>
          </a:p>
          <a:p>
            <a:endParaRPr lang="en-GB" sz="1700" dirty="0">
              <a:solidFill>
                <a:srgbClr val="2A2A2A"/>
              </a:solidFill>
              <a:latin typeface="Arial" panose="020B0604020202020204" pitchFamily="34" charset="0"/>
            </a:endParaRPr>
          </a:p>
          <a:p>
            <a:r>
              <a:rPr lang="en-GB" sz="1700" dirty="0">
                <a:solidFill>
                  <a:srgbClr val="2A2A2A"/>
                </a:solidFill>
                <a:latin typeface="Arial" panose="020B0604020202020204" pitchFamily="34" charset="0"/>
              </a:rPr>
              <a:t>To assist practitioners to use Anti-Discriminatory Practice (ADP) when with Clients, using the Social GGRRAAACCEEESSS framework.</a:t>
            </a:r>
          </a:p>
          <a:p>
            <a:r>
              <a:rPr lang="en-GB" sz="1700" b="1" dirty="0">
                <a:solidFill>
                  <a:srgbClr val="2A2A2A"/>
                </a:solidFill>
                <a:latin typeface="Arial" panose="020B0604020202020204" pitchFamily="34" charset="0"/>
                <a:cs typeface="Arial" panose="020B0604020202020204" pitchFamily="34" charset="0"/>
                <a:hlinkClick r:id="rId3"/>
              </a:rPr>
              <a:t>E-learning link </a:t>
            </a:r>
            <a:endParaRPr lang="en-GB" sz="1700" b="1" dirty="0">
              <a:solidFill>
                <a:srgbClr val="2A2A2A"/>
              </a:solidFill>
              <a:latin typeface="Arial" panose="020B0604020202020204" pitchFamily="34" charset="0"/>
              <a:cs typeface="Arial" panose="020B0604020202020204" pitchFamily="34" charset="0"/>
            </a:endParaRPr>
          </a:p>
          <a:p>
            <a:endParaRPr lang="en-GB" sz="1700" b="1" dirty="0">
              <a:solidFill>
                <a:srgbClr val="2A2A2A"/>
              </a:solidFill>
              <a:latin typeface="Arial" panose="020B0604020202020204" pitchFamily="34" charset="0"/>
              <a:cs typeface="Arial" panose="020B0604020202020204" pitchFamily="34" charset="0"/>
            </a:endParaRPr>
          </a:p>
          <a:p>
            <a:r>
              <a:rPr lang="en-GB" sz="2000" b="1" dirty="0">
                <a:solidFill>
                  <a:srgbClr val="000000"/>
                </a:solidFill>
                <a:latin typeface="Arial" panose="020B0604020202020204" pitchFamily="34" charset="0"/>
                <a:cs typeface="Arial" panose="020B0604020202020204" pitchFamily="34" charset="0"/>
              </a:rPr>
              <a:t>Young Carers e-Learning Module</a:t>
            </a:r>
          </a:p>
          <a:p>
            <a:pPr>
              <a:buNone/>
            </a:pPr>
            <a:endParaRPr lang="en-GB" sz="1700" b="1" dirty="0">
              <a:latin typeface="Arial" panose="020B0604020202020204" pitchFamily="34" charset="0"/>
              <a:cs typeface="Arial" panose="020B0604020202020204" pitchFamily="34" charset="0"/>
            </a:endParaRPr>
          </a:p>
          <a:p>
            <a:pPr>
              <a:buNone/>
            </a:pPr>
            <a:r>
              <a:rPr lang="en-GB" sz="1700" b="1" dirty="0">
                <a:latin typeface="Arial" panose="020B0604020202020204" pitchFamily="34" charset="0"/>
                <a:cs typeface="Arial" panose="020B0604020202020204" pitchFamily="34" charset="0"/>
              </a:rPr>
              <a:t>Who is this module for?</a:t>
            </a:r>
            <a:endParaRPr lang="en-GB" sz="1700" dirty="0">
              <a:latin typeface="Arial" panose="020B0604020202020204" pitchFamily="34" charset="0"/>
              <a:cs typeface="Arial" panose="020B0604020202020204" pitchFamily="34" charset="0"/>
            </a:endParaRPr>
          </a:p>
          <a:p>
            <a:r>
              <a:rPr lang="en-GB" sz="1700" dirty="0">
                <a:latin typeface="Arial" panose="020B0604020202020204" pitchFamily="34" charset="0"/>
                <a:cs typeface="Arial" panose="020B0604020202020204" pitchFamily="34" charset="0"/>
              </a:rPr>
              <a:t>Young Carers are everyone’s business, so this training is for all HCC staff and their partners who work with families. </a:t>
            </a:r>
          </a:p>
          <a:p>
            <a:pPr>
              <a:buNone/>
            </a:pPr>
            <a:r>
              <a:rPr lang="en-GB" sz="1700" b="1" dirty="0">
                <a:latin typeface="Arial" panose="020B0604020202020204" pitchFamily="34" charset="0"/>
                <a:cs typeface="Arial" panose="020B0604020202020204" pitchFamily="34" charset="0"/>
              </a:rPr>
              <a:t>Learning Outcomes:</a:t>
            </a:r>
            <a:endParaRPr lang="en-GB" sz="1700" dirty="0">
              <a:latin typeface="Arial" panose="020B0604020202020204" pitchFamily="34" charset="0"/>
              <a:cs typeface="Arial" panose="020B0604020202020204" pitchFamily="34" charset="0"/>
            </a:endParaRPr>
          </a:p>
          <a:p>
            <a:pPr>
              <a:buNone/>
            </a:pPr>
            <a:r>
              <a:rPr lang="en-GB" sz="1700" dirty="0">
                <a:latin typeface="Arial" panose="020B0604020202020204" pitchFamily="34" charset="0"/>
                <a:cs typeface="Arial" panose="020B0604020202020204" pitchFamily="34" charset="0"/>
              </a:rPr>
              <a:t>By the end of the course, you will:</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the definition of a young carer and be able to identify a Young Carer in your work.</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why you should recognise and make sure Young Carers are supported.</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the legal duty on the local authority and other agencies to assess young carers and provide support.</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Understand what support is available to Young Carers in Hertfordshire and how you can help them access it.</a:t>
            </a:r>
          </a:p>
          <a:p>
            <a:pPr>
              <a:buFont typeface="Arial" panose="020B0604020202020204" pitchFamily="34" charset="0"/>
              <a:buChar char="•"/>
            </a:pPr>
            <a:r>
              <a:rPr lang="en-GB" sz="1700" dirty="0">
                <a:latin typeface="Arial" panose="020B0604020202020204" pitchFamily="34" charset="0"/>
                <a:cs typeface="Arial" panose="020B0604020202020204" pitchFamily="34" charset="0"/>
              </a:rPr>
              <a:t>Know where to obtain additional information about Young Carers.</a:t>
            </a:r>
          </a:p>
          <a:p>
            <a:pPr>
              <a:buFont typeface="Arial" panose="020B0604020202020204" pitchFamily="34" charset="0"/>
              <a:buChar char="•"/>
            </a:pPr>
            <a:r>
              <a:rPr lang="en-GB" sz="1700" b="1" dirty="0">
                <a:solidFill>
                  <a:srgbClr val="2A2A2A"/>
                </a:solidFill>
                <a:latin typeface="Arial" panose="020B0604020202020204" pitchFamily="34" charset="0"/>
                <a:cs typeface="Arial" panose="020B0604020202020204" pitchFamily="34" charset="0"/>
                <a:hlinkClick r:id="rId3"/>
              </a:rPr>
              <a:t>E-learning link </a:t>
            </a:r>
            <a:endParaRPr lang="en-GB" sz="1700" b="1" dirty="0">
              <a:solidFill>
                <a:srgbClr val="2A2A2A"/>
              </a:solidFill>
              <a:latin typeface="Arial" panose="020B0604020202020204" pitchFamily="34" charset="0"/>
              <a:cs typeface="Arial" panose="020B0604020202020204" pitchFamily="34" charset="0"/>
            </a:endParaRPr>
          </a:p>
          <a:p>
            <a:pPr>
              <a:buFont typeface="Arial" panose="020B0604020202020204" pitchFamily="34" charset="0"/>
              <a:buChar char="•"/>
            </a:pPr>
            <a:endParaRPr lang="en-GB" sz="1700"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5912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DB0DB3-6E02-4D7B-9EBB-074C5DC22F8A}"/>
              </a:ext>
            </a:extLst>
          </p:cNvPr>
          <p:cNvSpPr>
            <a:spLocks noGrp="1"/>
          </p:cNvSpPr>
          <p:nvPr>
            <p:ph type="title"/>
          </p:nvPr>
        </p:nvSpPr>
        <p:spPr/>
        <p:txBody>
          <a:bodyPr/>
          <a:lstStyle/>
          <a:p>
            <a:r>
              <a:rPr lang="en-GB" sz="4400" b="1" dirty="0">
                <a:latin typeface="Arial" panose="020B0604020202020204" pitchFamily="34" charset="0"/>
                <a:ea typeface="+mn-ea"/>
                <a:cs typeface="Arial" panose="020B0604020202020204" pitchFamily="34" charset="0"/>
              </a:rPr>
              <a:t>HSCP/HSAB L&amp;D </a:t>
            </a:r>
            <a:br>
              <a:rPr lang="en-GB" sz="4400" b="1" dirty="0">
                <a:latin typeface="Arial" panose="020B0604020202020204" pitchFamily="34" charset="0"/>
                <a:ea typeface="+mn-ea"/>
                <a:cs typeface="Arial" panose="020B0604020202020204" pitchFamily="34" charset="0"/>
              </a:rPr>
            </a:br>
            <a:r>
              <a:rPr lang="en-GB" sz="4400" b="1" dirty="0">
                <a:latin typeface="Arial" panose="020B0604020202020204" pitchFamily="34" charset="0"/>
                <a:ea typeface="+mn-ea"/>
                <a:cs typeface="Arial" panose="020B0604020202020204" pitchFamily="34" charset="0"/>
              </a:rPr>
              <a:t>PROGRAMME</a:t>
            </a:r>
            <a:endParaRPr lang="en-GB" dirty="0"/>
          </a:p>
        </p:txBody>
      </p:sp>
      <p:sp>
        <p:nvSpPr>
          <p:cNvPr id="10" name="TextBox 9">
            <a:extLst>
              <a:ext uri="{FF2B5EF4-FFF2-40B4-BE49-F238E27FC236}">
                <a16:creationId xmlns:a16="http://schemas.microsoft.com/office/drawing/2014/main" id="{9A4B88EE-F08C-44BE-A488-B356A2709F6F}"/>
              </a:ext>
            </a:extLst>
          </p:cNvPr>
          <p:cNvSpPr txBox="1"/>
          <p:nvPr/>
        </p:nvSpPr>
        <p:spPr>
          <a:xfrm>
            <a:off x="711200" y="2968001"/>
            <a:ext cx="10947400" cy="6217087"/>
          </a:xfrm>
          <a:prstGeom prst="rect">
            <a:avLst/>
          </a:prstGeom>
          <a:noFill/>
        </p:spPr>
        <p:txBody>
          <a:bodyPr wrap="square" rtlCol="0">
            <a:spAutoFit/>
          </a:bodyPr>
          <a:lstStyle/>
          <a:p>
            <a:r>
              <a:rPr lang="en-GB" sz="2800" b="1" dirty="0">
                <a:solidFill>
                  <a:srgbClr val="C00000"/>
                </a:solidFill>
                <a:latin typeface="Arial" panose="020B0604020202020204" pitchFamily="34" charset="0"/>
                <a:cs typeface="Arial" panose="020B0604020202020204" pitchFamily="34" charset="0"/>
              </a:rPr>
              <a:t>HSAB Multi-Agency Safeguarding ADULTS Awareness</a:t>
            </a:r>
          </a:p>
          <a:p>
            <a:endParaRPr lang="en-GB" sz="2800" b="1" dirty="0">
              <a:solidFill>
                <a:srgbClr val="C00000"/>
              </a:solidFill>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Starting at 10am and finishing at 2.45pm, via MS Teams (equivalent to a one day training session)</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Target audience</a:t>
            </a:r>
            <a:r>
              <a:rPr lang="en-GB" dirty="0">
                <a:latin typeface="Arial" panose="020B0604020202020204" pitchFamily="34" charset="0"/>
                <a:cs typeface="Arial" panose="020B0604020202020204" pitchFamily="34" charset="0"/>
              </a:rPr>
              <a:t>: This training course is suitable for Safeguarding leads/Champions within an organisation and anyone working with adults, who wants to increase their understanding of safeguarding adults.</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Learning Outcomes:</a:t>
            </a:r>
          </a:p>
          <a:p>
            <a:endParaRPr lang="en-GB"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develop or refresh awareness of what to do when we suspect or know an adult is being abused;</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recognise the different kinds of abuse, signs and symptoms identified in safeguarding adults guidance, including emerging issues such as self neglect, exploitation and modern slavery;</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have an understanding of legislation and national and local guidance related to safeguarding adults, with reference to the duties identified in the Care Act 2014 and Making Safeguarding Personal;</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consider recent developments in learning arising from local and national safeguarding adults reviews;</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understand the processes of assessment, planning and review for adults at risk and your agency’s possible involvement;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recognise the importance of working together in a multiagency approach.</a:t>
            </a:r>
          </a:p>
          <a:p>
            <a:endParaRPr lang="en-GB" dirty="0">
              <a:latin typeface="Arial" panose="020B0604020202020204" pitchFamily="34" charset="0"/>
              <a:cs typeface="Arial" panose="020B0604020202020204" pitchFamily="34" charset="0"/>
            </a:endParaRPr>
          </a:p>
        </p:txBody>
      </p:sp>
      <p:graphicFrame>
        <p:nvGraphicFramePr>
          <p:cNvPr id="8" name="Table 18">
            <a:extLst>
              <a:ext uri="{FF2B5EF4-FFF2-40B4-BE49-F238E27FC236}">
                <a16:creationId xmlns:a16="http://schemas.microsoft.com/office/drawing/2014/main" id="{DC3ED5A9-8DDC-4E82-BAB7-A8DB801E6EA7}"/>
              </a:ext>
            </a:extLst>
          </p:cNvPr>
          <p:cNvGraphicFramePr>
            <a:graphicFrameLocks noGrp="1"/>
          </p:cNvGraphicFramePr>
          <p:nvPr>
            <p:extLst>
              <p:ext uri="{D42A27DB-BD31-4B8C-83A1-F6EECF244321}">
                <p14:modId xmlns:p14="http://schemas.microsoft.com/office/powerpoint/2010/main" val="1497551672"/>
              </p:ext>
            </p:extLst>
          </p:nvPr>
        </p:nvGraphicFramePr>
        <p:xfrm>
          <a:off x="1517073" y="9075954"/>
          <a:ext cx="9247910" cy="1249680"/>
        </p:xfrm>
        <a:graphic>
          <a:graphicData uri="http://schemas.openxmlformats.org/drawingml/2006/table">
            <a:tbl>
              <a:tblPr firstRow="1" bandRow="1">
                <a:tableStyleId>{5C22544A-7EE6-4342-B048-85BDC9FD1C3A}</a:tableStyleId>
              </a:tblPr>
              <a:tblGrid>
                <a:gridCol w="4883727">
                  <a:extLst>
                    <a:ext uri="{9D8B030D-6E8A-4147-A177-3AD203B41FA5}">
                      <a16:colId xmlns:a16="http://schemas.microsoft.com/office/drawing/2014/main" val="2062508448"/>
                    </a:ext>
                  </a:extLst>
                </a:gridCol>
                <a:gridCol w="4364183">
                  <a:extLst>
                    <a:ext uri="{9D8B030D-6E8A-4147-A177-3AD203B41FA5}">
                      <a16:colId xmlns:a16="http://schemas.microsoft.com/office/drawing/2014/main" val="2750367952"/>
                    </a:ext>
                  </a:extLst>
                </a:gridCol>
              </a:tblGrid>
              <a:tr h="21844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15 January 2026 10:00 am – 2.45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539883737"/>
                  </a:ext>
                </a:extLst>
              </a:tr>
              <a:tr h="370840">
                <a:tc>
                  <a:txBody>
                    <a:bodyPr/>
                    <a:lstStyle/>
                    <a:p>
                      <a:r>
                        <a:rPr lang="en-GB" sz="2000" dirty="0">
                          <a:latin typeface="Arial" panose="020B0604020202020204" pitchFamily="34" charset="0"/>
                          <a:cs typeface="Arial" panose="020B0604020202020204" pitchFamily="34" charset="0"/>
                        </a:rPr>
                        <a:t>5 March 2026 10:00 am – 2.45 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229948671"/>
                  </a:ext>
                </a:extLst>
              </a:tr>
            </a:tbl>
          </a:graphicData>
        </a:graphic>
      </p:graphicFrame>
      <p:sp>
        <p:nvSpPr>
          <p:cNvPr id="9" name="Rectangle: Rounded Corners 8">
            <a:extLst>
              <a:ext uri="{FF2B5EF4-FFF2-40B4-BE49-F238E27FC236}">
                <a16:creationId xmlns:a16="http://schemas.microsoft.com/office/drawing/2014/main" id="{8FB4CFF9-5157-4099-A06B-FC652BFDB694}"/>
              </a:ext>
            </a:extLst>
          </p:cNvPr>
          <p:cNvSpPr/>
          <p:nvPr/>
        </p:nvSpPr>
        <p:spPr>
          <a:xfrm>
            <a:off x="2082801" y="12812237"/>
            <a:ext cx="8127999" cy="1269796"/>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
        <p:nvSpPr>
          <p:cNvPr id="7" name="Rectangle: Rounded Corners 6">
            <a:extLst>
              <a:ext uri="{FF2B5EF4-FFF2-40B4-BE49-F238E27FC236}">
                <a16:creationId xmlns:a16="http://schemas.microsoft.com/office/drawing/2014/main" id="{0C393345-65A4-4840-9DAE-625DCE6CC0B4}"/>
              </a:ext>
            </a:extLst>
          </p:cNvPr>
          <p:cNvSpPr/>
          <p:nvPr/>
        </p:nvSpPr>
        <p:spPr>
          <a:xfrm>
            <a:off x="2082800" y="146051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HSCP/HSAB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728809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DB0DB3-6E02-4D7B-9EBB-074C5DC22F8A}"/>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6BE4D33D-5BFD-4C86-8918-186B94FE6DE6}"/>
              </a:ext>
            </a:extLst>
          </p:cNvPr>
          <p:cNvSpPr txBox="1"/>
          <p:nvPr/>
        </p:nvSpPr>
        <p:spPr>
          <a:xfrm>
            <a:off x="673100" y="3002682"/>
            <a:ext cx="10947400" cy="9971961"/>
          </a:xfrm>
          <a:prstGeom prst="rect">
            <a:avLst/>
          </a:prstGeom>
          <a:noFill/>
        </p:spPr>
        <p:txBody>
          <a:bodyPr wrap="square" rtlCol="0">
            <a:spAutoFit/>
          </a:bodyPr>
          <a:lstStyle/>
          <a:p>
            <a:pPr algn="ctr"/>
            <a:r>
              <a:rPr lang="en-GB" sz="2800" b="1" dirty="0">
                <a:latin typeface="Arial" panose="020B0604020202020204" pitchFamily="34" charset="0"/>
                <a:cs typeface="Arial" panose="020B0604020202020204" pitchFamily="34" charset="0"/>
              </a:rPr>
              <a:t>HSCP Annual Conference </a:t>
            </a:r>
          </a:p>
          <a:p>
            <a:pPr algn="ctr"/>
            <a:r>
              <a:rPr lang="en-GB" sz="2800" b="1" dirty="0">
                <a:latin typeface="Arial" panose="020B0604020202020204" pitchFamily="34" charset="0"/>
                <a:cs typeface="Arial" panose="020B0604020202020204" pitchFamily="34" charset="0"/>
              </a:rPr>
              <a:t>Friday 21 November 2025</a:t>
            </a:r>
          </a:p>
          <a:p>
            <a:pPr algn="ctr"/>
            <a:r>
              <a:rPr lang="en-GB" sz="2800" b="1" dirty="0">
                <a:latin typeface="Arial" panose="020B0604020202020204" pitchFamily="34" charset="0"/>
                <a:cs typeface="Arial" panose="020B0604020202020204" pitchFamily="34" charset="0"/>
              </a:rPr>
              <a:t>9am for 9:30am start</a:t>
            </a:r>
          </a:p>
          <a:p>
            <a:pPr algn="ctr"/>
            <a:r>
              <a:rPr lang="en-GB" sz="2800" b="1" dirty="0">
                <a:latin typeface="Arial" panose="020B0604020202020204" pitchFamily="34" charset="0"/>
                <a:cs typeface="Arial" panose="020B0604020202020204" pitchFamily="34" charset="0"/>
              </a:rPr>
              <a:t>Hertfordshire Development Centre, Robertson House Stevenage, SG1 2FQ</a:t>
            </a:r>
          </a:p>
          <a:p>
            <a:pPr algn="ctr"/>
            <a:endParaRPr lang="en-GB" sz="2800" b="1" dirty="0">
              <a:latin typeface="Arial" panose="020B0604020202020204" pitchFamily="34" charset="0"/>
              <a:cs typeface="Arial" panose="020B0604020202020204" pitchFamily="34" charset="0"/>
            </a:endParaRPr>
          </a:p>
          <a:p>
            <a:pPr algn="ctr"/>
            <a:r>
              <a:rPr lang="en-GB" sz="2800" b="1" dirty="0">
                <a:latin typeface="Arial" panose="020B0604020202020204" pitchFamily="34" charset="0"/>
                <a:cs typeface="Arial" panose="020B0604020202020204" pitchFamily="34" charset="0"/>
              </a:rPr>
              <a:t>OPEN MINDS: </a:t>
            </a:r>
          </a:p>
          <a:p>
            <a:pPr algn="ctr"/>
            <a:r>
              <a:rPr lang="en-GB" sz="2800" b="1" dirty="0">
                <a:latin typeface="Arial" panose="020B0604020202020204" pitchFamily="34" charset="0"/>
                <a:cs typeface="Arial" panose="020B0604020202020204" pitchFamily="34" charset="0"/>
              </a:rPr>
              <a:t>PROFESSIONAL CURIOSITY AND SAFEGUARDING CHILDREN</a:t>
            </a:r>
          </a:p>
          <a:p>
            <a:endParaRPr lang="en-GB" sz="2800"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Professional curiosity requires us to be open minded about the lived experience of the children, young people, and families that we work with. It encourages us to look, listen, observe, engage, and enquire deeper about everything we see and hear.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At the HSCP Conference, professionals will get to:</a:t>
            </a:r>
          </a:p>
          <a:p>
            <a:endParaRPr lang="en-GB"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develop their professional curiosity;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understand how it should enhance their practice;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build confidence in engaging in difficult conversations;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learn from keynote speakers Luke and Ryan Hart, and the Lucy Faithfull Foundation, on topics such as domestic abuse, coercive control, and child sexual abuse;</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and hear from children and young people about what they wish practitioners could know when supporting them. </a:t>
            </a:r>
          </a:p>
          <a:p>
            <a:endParaRPr lang="en-GB" sz="2800" b="1" dirty="0">
              <a:latin typeface="Arial" panose="020B0604020202020204" pitchFamily="34" charset="0"/>
              <a:cs typeface="Arial" panose="020B0604020202020204" pitchFamily="34" charset="0"/>
            </a:endParaRPr>
          </a:p>
          <a:p>
            <a:endParaRPr lang="en-GB" dirty="0"/>
          </a:p>
          <a:p>
            <a:r>
              <a:rPr lang="en-GB" sz="3200" b="1" dirty="0">
                <a:solidFill>
                  <a:srgbClr val="FF0000"/>
                </a:solidFill>
              </a:rPr>
              <a:t>This event is free and open to all professionals working with children, young people, and their families in Hertfordshire </a:t>
            </a:r>
            <a:endParaRPr lang="en-GB" sz="4400" b="1" dirty="0">
              <a:solidFill>
                <a:srgbClr val="FF0000"/>
              </a:solidFill>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0C393345-65A4-4840-9DAE-625DCE6CC0B4}"/>
              </a:ext>
            </a:extLst>
          </p:cNvPr>
          <p:cNvSpPr/>
          <p:nvPr/>
        </p:nvSpPr>
        <p:spPr>
          <a:xfrm>
            <a:off x="2082800" y="146051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3929774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DB0DB3-6E02-4D7B-9EBB-074C5DC22F8A}"/>
              </a:ext>
            </a:extLst>
          </p:cNvPr>
          <p:cNvSpPr>
            <a:spLocks noGrp="1"/>
          </p:cNvSpPr>
          <p:nvPr>
            <p:ph type="title"/>
          </p:nvPr>
        </p:nvSpPr>
        <p:spPr/>
        <p:txBody>
          <a:bodyPr/>
          <a:lstStyle/>
          <a:p>
            <a:r>
              <a:rPr lang="en-GB" sz="4400" b="1" dirty="0">
                <a:latin typeface="Arial" panose="020B0604020202020204" pitchFamily="34" charset="0"/>
                <a:ea typeface="+mn-ea"/>
                <a:cs typeface="Arial" panose="020B0604020202020204" pitchFamily="34" charset="0"/>
              </a:rPr>
              <a:t>HSCP/HSAB L&amp;D </a:t>
            </a:r>
            <a:br>
              <a:rPr lang="en-GB" sz="4400" b="1" dirty="0">
                <a:latin typeface="Arial" panose="020B0604020202020204" pitchFamily="34" charset="0"/>
                <a:ea typeface="+mn-ea"/>
                <a:cs typeface="Arial" panose="020B0604020202020204" pitchFamily="34" charset="0"/>
              </a:rPr>
            </a:br>
            <a:r>
              <a:rPr lang="en-GB" sz="4400" b="1" dirty="0">
                <a:latin typeface="Arial" panose="020B0604020202020204" pitchFamily="34" charset="0"/>
                <a:ea typeface="+mn-ea"/>
                <a:cs typeface="Arial" panose="020B0604020202020204" pitchFamily="34" charset="0"/>
              </a:rPr>
              <a:t>PROGRAMME</a:t>
            </a:r>
            <a:endParaRPr lang="en-GB" dirty="0"/>
          </a:p>
        </p:txBody>
      </p:sp>
      <p:sp>
        <p:nvSpPr>
          <p:cNvPr id="2" name="Rectangle 1">
            <a:extLst>
              <a:ext uri="{FF2B5EF4-FFF2-40B4-BE49-F238E27FC236}">
                <a16:creationId xmlns:a16="http://schemas.microsoft.com/office/drawing/2014/main" id="{2A94739E-6162-4837-96AC-58EE1655D0BD}"/>
              </a:ext>
            </a:extLst>
          </p:cNvPr>
          <p:cNvSpPr/>
          <p:nvPr/>
        </p:nvSpPr>
        <p:spPr>
          <a:xfrm>
            <a:off x="352926" y="3879578"/>
            <a:ext cx="11643130" cy="9448740"/>
          </a:xfrm>
          <a:prstGeom prst="rect">
            <a:avLst/>
          </a:prstGeom>
        </p:spPr>
        <p:txBody>
          <a:bodyPr wrap="square">
            <a:spAutoFit/>
          </a:bodyPr>
          <a:lstStyle/>
          <a:p>
            <a:pPr algn="ctr"/>
            <a:endParaRPr lang="en-GB" sz="2400" b="1" dirty="0">
              <a:latin typeface="Arial" panose="020B0604020202020204" pitchFamily="34" charset="0"/>
              <a:cs typeface="Arial" panose="020B0604020202020204" pitchFamily="34" charset="0"/>
            </a:endParaRPr>
          </a:p>
          <a:p>
            <a:pPr algn="ctr"/>
            <a:r>
              <a:rPr lang="en-GB" sz="3200" b="1" dirty="0">
                <a:solidFill>
                  <a:srgbClr val="A80000"/>
                </a:solidFill>
                <a:latin typeface="Arial" panose="020B0604020202020204" pitchFamily="34" charset="0"/>
                <a:cs typeface="Arial" panose="020B0604020202020204" pitchFamily="34" charset="0"/>
              </a:rPr>
              <a:t>HSAB Professional Curiosity &amp; Difficult Conversations</a:t>
            </a:r>
          </a:p>
          <a:p>
            <a:endParaRPr lang="en-GB" sz="3200" b="1" dirty="0">
              <a:solidFill>
                <a:srgbClr val="C00000"/>
              </a:solidFill>
              <a:latin typeface="Arial" panose="020B0604020202020204" pitchFamily="34" charset="0"/>
              <a:cs typeface="Arial" panose="020B0604020202020204" pitchFamily="34" charset="0"/>
            </a:endParaRPr>
          </a:p>
          <a:p>
            <a:pPr algn="l"/>
            <a:r>
              <a:rPr lang="en-GB" sz="2000" b="0" i="0" dirty="0">
                <a:solidFill>
                  <a:srgbClr val="2A2A2A"/>
                </a:solidFill>
                <a:effectLst/>
                <a:latin typeface="Arial" panose="020B0604020202020204" pitchFamily="34" charset="0"/>
              </a:rPr>
              <a:t>This session will cover the key aspects of professional curiosity and where necessary difficult safeguarding conversations. We will explore the behaviours that can support curious practice and barriers that can  prevent us from enquiring deeper.</a:t>
            </a:r>
          </a:p>
          <a:p>
            <a:pPr algn="l"/>
            <a:endParaRPr lang="en-GB" sz="2000" b="0" i="0" dirty="0">
              <a:solidFill>
                <a:srgbClr val="2A2A2A"/>
              </a:solidFill>
              <a:effectLst/>
              <a:latin typeface="Arial" panose="020B0604020202020204" pitchFamily="34" charset="0"/>
            </a:endParaRPr>
          </a:p>
          <a:p>
            <a:pPr algn="l"/>
            <a:r>
              <a:rPr lang="en-GB" sz="2000" b="0" i="0" dirty="0">
                <a:solidFill>
                  <a:srgbClr val="2A2A2A"/>
                </a:solidFill>
                <a:effectLst/>
                <a:latin typeface="Arial" panose="020B0604020202020204" pitchFamily="34" charset="0"/>
              </a:rPr>
              <a:t> We will:</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E</a:t>
            </a:r>
            <a:r>
              <a:rPr lang="en-GB" sz="2000" b="0" i="0" dirty="0">
                <a:solidFill>
                  <a:srgbClr val="2A2A2A"/>
                </a:solidFill>
                <a:effectLst/>
                <a:latin typeface="Arial" panose="020B0604020202020204" pitchFamily="34" charset="0"/>
              </a:rPr>
              <a:t>xplore the concept of professional curiosity and attempt to define this in the context of safeguarding</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C</a:t>
            </a:r>
            <a:r>
              <a:rPr lang="en-GB" sz="2000" b="0" i="0" dirty="0">
                <a:solidFill>
                  <a:srgbClr val="2A2A2A"/>
                </a:solidFill>
                <a:effectLst/>
                <a:latin typeface="Arial" panose="020B0604020202020204" pitchFamily="34" charset="0"/>
              </a:rPr>
              <a:t>onsider professional skills, attitudes and behaviours required to develop more curious practice</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U</a:t>
            </a:r>
            <a:r>
              <a:rPr lang="en-GB" sz="2000" b="0" i="0" dirty="0">
                <a:solidFill>
                  <a:srgbClr val="2A2A2A"/>
                </a:solidFill>
                <a:effectLst/>
                <a:latin typeface="Arial" panose="020B0604020202020204" pitchFamily="34" charset="0"/>
              </a:rPr>
              <a:t>nderstand  the barriers to curious practice and what can lead us to complacency</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R</a:t>
            </a:r>
            <a:r>
              <a:rPr lang="en-GB" sz="2000" b="0" i="0" dirty="0">
                <a:solidFill>
                  <a:srgbClr val="2A2A2A"/>
                </a:solidFill>
                <a:effectLst/>
                <a:latin typeface="Arial" panose="020B0604020202020204" pitchFamily="34" charset="0"/>
              </a:rPr>
              <a:t>eview learning from safeguarding adult reviews and research to improve our understanding of challenges we may face</a:t>
            </a:r>
          </a:p>
          <a:p>
            <a:pPr marL="285750" indent="-285750" algn="l">
              <a:buFont typeface="Arial" panose="020B0604020202020204" pitchFamily="34" charset="0"/>
              <a:buChar char="•"/>
            </a:pPr>
            <a:r>
              <a:rPr lang="en-GB" sz="2000" dirty="0">
                <a:solidFill>
                  <a:srgbClr val="2A2A2A"/>
                </a:solidFill>
                <a:latin typeface="Arial" panose="020B0604020202020204" pitchFamily="34" charset="0"/>
              </a:rPr>
              <a:t>L</a:t>
            </a:r>
            <a:r>
              <a:rPr lang="en-GB" sz="2000" b="0" i="0" dirty="0">
                <a:solidFill>
                  <a:srgbClr val="2A2A2A"/>
                </a:solidFill>
                <a:effectLst/>
                <a:latin typeface="Arial" panose="020B0604020202020204" pitchFamily="34" charset="0"/>
              </a:rPr>
              <a:t>ook at the challenges of difficult conversations for example avoidant behaviour or disguised compliance</a:t>
            </a:r>
          </a:p>
          <a:p>
            <a:pPr marL="285750" indent="-285750" algn="l">
              <a:buFont typeface="Arial" panose="020B0604020202020204" pitchFamily="34" charset="0"/>
              <a:buChar char="•"/>
            </a:pPr>
            <a:r>
              <a:rPr lang="en-GB" sz="2000" b="0" i="0" dirty="0">
                <a:solidFill>
                  <a:srgbClr val="2A2A2A"/>
                </a:solidFill>
                <a:effectLst/>
                <a:latin typeface="Arial" panose="020B0604020202020204" pitchFamily="34" charset="0"/>
              </a:rPr>
              <a:t>Learn to use strength-based questions and motivational interviewing approach</a:t>
            </a:r>
          </a:p>
          <a:p>
            <a:endParaRPr lang="en-GB" sz="2400" dirty="0">
              <a:latin typeface="Arial" panose="020B0604020202020204" pitchFamily="34" charset="0"/>
              <a:cs typeface="Arial" panose="020B0604020202020204" pitchFamily="34" charset="0"/>
            </a:endParaRPr>
          </a:p>
          <a:p>
            <a:pPr algn="ctr"/>
            <a:r>
              <a:rPr lang="en-GB" sz="2400" b="1" dirty="0">
                <a:latin typeface="Arial" panose="020B0604020202020204" pitchFamily="34" charset="0"/>
                <a:cs typeface="Arial" panose="020B0604020202020204" pitchFamily="34" charset="0"/>
              </a:rPr>
              <a:t>All sessions are 9:30am to 12noon </a:t>
            </a:r>
          </a:p>
          <a:p>
            <a:endParaRPr lang="en-GB" sz="2400" b="1" dirty="0">
              <a:solidFill>
                <a:srgbClr val="A80000"/>
              </a:solidFill>
              <a:latin typeface="Arial" panose="020B0604020202020204" pitchFamily="34" charset="0"/>
              <a:cs typeface="Arial" panose="020B0604020202020204" pitchFamily="34" charset="0"/>
            </a:endParaRPr>
          </a:p>
          <a:p>
            <a:endParaRPr lang="en-GB" sz="2400" b="1" dirty="0">
              <a:solidFill>
                <a:srgbClr val="A80000"/>
              </a:solidFill>
              <a:latin typeface="Arial" panose="020B0604020202020204" pitchFamily="34" charset="0"/>
              <a:cs typeface="Arial" panose="020B0604020202020204" pitchFamily="34" charset="0"/>
            </a:endParaRPr>
          </a:p>
          <a:p>
            <a:endParaRPr lang="en-GB" sz="2400" b="1" i="0" dirty="0">
              <a:effectLst/>
              <a:latin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latin typeface="Arial" panose="020B0604020202020204" pitchFamily="34" charset="0"/>
              <a:cs typeface="Arial" panose="020B0604020202020204" pitchFamily="34" charset="0"/>
            </a:endParaRPr>
          </a:p>
          <a:p>
            <a:endParaRPr lang="en-GB" sz="2400" b="1" dirty="0">
              <a:solidFill>
                <a:srgbClr val="C00000"/>
              </a:solidFill>
              <a:latin typeface="Arial" panose="020B0604020202020204" pitchFamily="34" charset="0"/>
              <a:cs typeface="Arial" panose="020B0604020202020204" pitchFamily="34" charset="0"/>
            </a:endParaRPr>
          </a:p>
        </p:txBody>
      </p:sp>
      <p:graphicFrame>
        <p:nvGraphicFramePr>
          <p:cNvPr id="3" name="Table 18">
            <a:extLst>
              <a:ext uri="{FF2B5EF4-FFF2-40B4-BE49-F238E27FC236}">
                <a16:creationId xmlns:a16="http://schemas.microsoft.com/office/drawing/2014/main" id="{5A442A63-D807-FFF5-B1AF-355C27F3A86E}"/>
              </a:ext>
            </a:extLst>
          </p:cNvPr>
          <p:cNvGraphicFramePr>
            <a:graphicFrameLocks noGrp="1"/>
          </p:cNvGraphicFramePr>
          <p:nvPr>
            <p:extLst>
              <p:ext uri="{D42A27DB-BD31-4B8C-83A1-F6EECF244321}">
                <p14:modId xmlns:p14="http://schemas.microsoft.com/office/powerpoint/2010/main" val="1077614140"/>
              </p:ext>
            </p:extLst>
          </p:nvPr>
        </p:nvGraphicFramePr>
        <p:xfrm>
          <a:off x="1704109" y="10547622"/>
          <a:ext cx="8749146" cy="1249680"/>
        </p:xfrm>
        <a:graphic>
          <a:graphicData uri="http://schemas.openxmlformats.org/drawingml/2006/table">
            <a:tbl>
              <a:tblPr firstRow="1" bandRow="1">
                <a:tableStyleId>{5C22544A-7EE6-4342-B048-85BDC9FD1C3A}</a:tableStyleId>
              </a:tblPr>
              <a:tblGrid>
                <a:gridCol w="4792146">
                  <a:extLst>
                    <a:ext uri="{9D8B030D-6E8A-4147-A177-3AD203B41FA5}">
                      <a16:colId xmlns:a16="http://schemas.microsoft.com/office/drawing/2014/main" val="2062508448"/>
                    </a:ext>
                  </a:extLst>
                </a:gridCol>
                <a:gridCol w="3957000">
                  <a:extLst>
                    <a:ext uri="{9D8B030D-6E8A-4147-A177-3AD203B41FA5}">
                      <a16:colId xmlns:a16="http://schemas.microsoft.com/office/drawing/2014/main" val="2750367952"/>
                    </a:ext>
                  </a:extLst>
                </a:gridCol>
              </a:tblGrid>
              <a:tr h="21844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14 October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793251818"/>
                  </a:ext>
                </a:extLst>
              </a:tr>
              <a:tr h="370840">
                <a:tc>
                  <a:txBody>
                    <a:bodyPr/>
                    <a:lstStyle/>
                    <a:p>
                      <a:r>
                        <a:rPr lang="en-GB" sz="2000" dirty="0">
                          <a:latin typeface="Arial" panose="020B0604020202020204" pitchFamily="34" charset="0"/>
                          <a:cs typeface="Arial" panose="020B0604020202020204" pitchFamily="34" charset="0"/>
                        </a:rPr>
                        <a:t>12 February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566424825"/>
                  </a:ext>
                </a:extLst>
              </a:tr>
            </a:tbl>
          </a:graphicData>
        </a:graphic>
      </p:graphicFrame>
      <p:sp>
        <p:nvSpPr>
          <p:cNvPr id="6" name="Rectangle: Rounded Corners 5">
            <a:extLst>
              <a:ext uri="{FF2B5EF4-FFF2-40B4-BE49-F238E27FC236}">
                <a16:creationId xmlns:a16="http://schemas.microsoft.com/office/drawing/2014/main" id="{3B1D4475-10F0-4209-92F3-C548ED8BAE10}"/>
              </a:ext>
            </a:extLst>
          </p:cNvPr>
          <p:cNvSpPr/>
          <p:nvPr/>
        </p:nvSpPr>
        <p:spPr>
          <a:xfrm>
            <a:off x="1917148" y="14862112"/>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HSCP/HSAB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20357937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D2BA0-103B-8DAD-171E-FF30189FF43C}"/>
              </a:ext>
            </a:extLst>
          </p:cNvPr>
          <p:cNvSpPr>
            <a:spLocks noGrp="1"/>
          </p:cNvSpPr>
          <p:nvPr>
            <p:ph type="title"/>
          </p:nvPr>
        </p:nvSpPr>
        <p:spPr/>
        <p:txBody>
          <a:bodyPr/>
          <a:lstStyle/>
          <a:p>
            <a:r>
              <a:rPr lang="en-GB" b="1" dirty="0">
                <a:latin typeface="Arial" panose="020B0604020202020204" pitchFamily="34" charset="0"/>
                <a:cs typeface="Arial" panose="020B0604020202020204" pitchFamily="34" charset="0"/>
              </a:rPr>
              <a:t>HSCP/HSAB L&amp;D </a:t>
            </a:r>
            <a:br>
              <a:rPr lang="en-GB" b="1" dirty="0">
                <a:latin typeface="Arial" panose="020B0604020202020204" pitchFamily="34" charset="0"/>
                <a:cs typeface="Arial" panose="020B0604020202020204" pitchFamily="34" charset="0"/>
              </a:rPr>
            </a:br>
            <a:r>
              <a:rPr lang="en-GB" b="1" dirty="0">
                <a:latin typeface="Arial" panose="020B0604020202020204" pitchFamily="34" charset="0"/>
                <a:cs typeface="Arial" panose="020B0604020202020204" pitchFamily="34" charset="0"/>
              </a:rPr>
              <a:t>PROGRAMME</a:t>
            </a:r>
            <a:endParaRPr lang="en-GB" dirty="0"/>
          </a:p>
        </p:txBody>
      </p:sp>
      <p:sp>
        <p:nvSpPr>
          <p:cNvPr id="5" name="TextBox 4">
            <a:extLst>
              <a:ext uri="{FF2B5EF4-FFF2-40B4-BE49-F238E27FC236}">
                <a16:creationId xmlns:a16="http://schemas.microsoft.com/office/drawing/2014/main" id="{4A3793CC-696C-937A-789A-BDAE68EAD7CD}"/>
              </a:ext>
            </a:extLst>
          </p:cNvPr>
          <p:cNvSpPr txBox="1"/>
          <p:nvPr/>
        </p:nvSpPr>
        <p:spPr>
          <a:xfrm>
            <a:off x="1122218" y="2535382"/>
            <a:ext cx="10162310" cy="14988719"/>
          </a:xfrm>
          <a:prstGeom prst="rect">
            <a:avLst/>
          </a:prstGeom>
          <a:noFill/>
        </p:spPr>
        <p:txBody>
          <a:bodyPr wrap="square">
            <a:spAutoFit/>
          </a:bodyPr>
          <a:lstStyle/>
          <a:p>
            <a:pPr algn="ctr"/>
            <a:endParaRPr lang="en-GB" sz="2800" b="1" dirty="0">
              <a:solidFill>
                <a:srgbClr val="A80000"/>
              </a:solidFill>
              <a:latin typeface="Arial" panose="020B0604020202020204" pitchFamily="34" charset="0"/>
              <a:cs typeface="Arial" panose="020B0604020202020204" pitchFamily="34" charset="0"/>
            </a:endParaRPr>
          </a:p>
          <a:p>
            <a:pPr algn="ctr"/>
            <a:r>
              <a:rPr lang="en-GB" sz="3200" b="1" dirty="0">
                <a:solidFill>
                  <a:srgbClr val="A80000"/>
                </a:solidFill>
                <a:latin typeface="Arial" panose="020B0604020202020204" pitchFamily="34" charset="0"/>
                <a:cs typeface="Arial" panose="020B0604020202020204" pitchFamily="34" charset="0"/>
              </a:rPr>
              <a:t>Safeguarding v’s safeguarding (BIG S little s)</a:t>
            </a:r>
          </a:p>
          <a:p>
            <a:pPr algn="ctr"/>
            <a:r>
              <a:rPr lang="en-GB" sz="3200" b="1" dirty="0">
                <a:solidFill>
                  <a:srgbClr val="A80000"/>
                </a:solidFill>
                <a:latin typeface="Arial" panose="020B0604020202020204" pitchFamily="34" charset="0"/>
                <a:cs typeface="Arial" panose="020B0604020202020204" pitchFamily="34" charset="0"/>
              </a:rPr>
              <a:t>17 November 2025 13.00 – 13.45pm</a:t>
            </a:r>
          </a:p>
          <a:p>
            <a:endParaRPr lang="en-GB" sz="2800" b="1" dirty="0">
              <a:solidFill>
                <a:srgbClr val="C00000"/>
              </a:solidFill>
              <a:latin typeface="Arial" panose="020B0604020202020204" pitchFamily="34" charset="0"/>
              <a:cs typeface="Arial" panose="020B0604020202020204" pitchFamily="34" charset="0"/>
            </a:endParaRPr>
          </a:p>
          <a:p>
            <a:r>
              <a:rPr lang="en-GB" sz="2400" b="1" dirty="0"/>
              <a:t>Course aim</a:t>
            </a:r>
            <a:endParaRPr lang="en-GB" sz="2400" dirty="0"/>
          </a:p>
          <a:p>
            <a:r>
              <a:rPr lang="en-GB" sz="2400" dirty="0"/>
              <a:t>This bite-size training session is suitable for anyone working with adults, who wants to increase their understanding of the term </a:t>
            </a:r>
            <a:r>
              <a:rPr lang="en-GB" sz="2400" i="1" dirty="0"/>
              <a:t>safeguarding </a:t>
            </a:r>
            <a:r>
              <a:rPr lang="en-GB" sz="2400" dirty="0"/>
              <a:t>and how this can impact decision-making when responding to individuals in need of support.</a:t>
            </a:r>
          </a:p>
          <a:p>
            <a:r>
              <a:rPr lang="en-GB" sz="2400" dirty="0"/>
              <a:t>The session will explore the distinction between a formal Safeguarding response under Section 42 of the Care Act 2014 (referred to as "Safeguarding with a capital 'S'") and the broader, more general approach to keeping people safe and ensuring their needs are met ("safeguarding with a small 's’”).</a:t>
            </a:r>
          </a:p>
          <a:p>
            <a:endParaRPr lang="en-GB" sz="2400" dirty="0"/>
          </a:p>
          <a:p>
            <a:r>
              <a:rPr lang="en-GB" sz="2400" b="1" dirty="0"/>
              <a:t>Learning outcomes</a:t>
            </a:r>
            <a:endParaRPr lang="en-GB" sz="2400" dirty="0"/>
          </a:p>
          <a:p>
            <a:r>
              <a:rPr lang="en-GB" sz="2400" dirty="0"/>
              <a:t>By the end of this course, participants will be able to:</a:t>
            </a:r>
          </a:p>
          <a:p>
            <a:pPr marL="342900" indent="-342900">
              <a:buFont typeface="Arial" panose="020B0604020202020204" pitchFamily="34" charset="0"/>
              <a:buChar char="•"/>
            </a:pPr>
            <a:r>
              <a:rPr lang="en-GB" sz="2400" dirty="0"/>
              <a:t>Understand between formal Safeguarding and general safeguarding practices aimed at promoting safety and well-being.</a:t>
            </a:r>
          </a:p>
          <a:p>
            <a:pPr marL="342900" indent="-342900">
              <a:buFont typeface="Arial" panose="020B0604020202020204" pitchFamily="34" charset="0"/>
              <a:buChar char="•"/>
            </a:pPr>
            <a:r>
              <a:rPr lang="en-GB" sz="2400" dirty="0"/>
              <a:t>Recognise situations where a formal Safeguarding referral is required versus when general support or intervention may be more appropriate.</a:t>
            </a:r>
          </a:p>
          <a:p>
            <a:pPr marL="342900" indent="-342900">
              <a:buFont typeface="Arial" panose="020B0604020202020204" pitchFamily="34" charset="0"/>
              <a:buChar char="•"/>
            </a:pPr>
            <a:r>
              <a:rPr lang="en-GB" sz="2400" dirty="0"/>
              <a:t>Use safeguarding principles to inform decision-making, applying professional judgement to respond appropriately and in a timely manner to concerns.</a:t>
            </a:r>
          </a:p>
          <a:p>
            <a:pPr marL="342900" indent="-342900">
              <a:buFont typeface="Arial" panose="020B0604020202020204" pitchFamily="34" charset="0"/>
              <a:buChar char="•"/>
            </a:pPr>
            <a:r>
              <a:rPr lang="en-GB" sz="2400" dirty="0"/>
              <a:t>Collaborate effectively with other professionals and agencies to ensure appropriate care and treatment is provided.</a:t>
            </a:r>
          </a:p>
          <a:p>
            <a:pPr marL="342900" indent="-342900">
              <a:buFont typeface="Arial" panose="020B0604020202020204" pitchFamily="34" charset="0"/>
              <a:buChar char="•"/>
            </a:pPr>
            <a:r>
              <a:rPr lang="en-GB" sz="2400" dirty="0"/>
              <a:t>Reflect on how awareness and communication of risk can influence safeguarding decisions.</a:t>
            </a:r>
          </a:p>
          <a:p>
            <a:endParaRPr lang="en-GB" sz="2400" dirty="0"/>
          </a:p>
          <a:p>
            <a:r>
              <a:rPr lang="en-GB" sz="2400" b="1" dirty="0"/>
              <a:t>Target audience</a:t>
            </a:r>
            <a:endParaRPr lang="en-GB" sz="2400" dirty="0"/>
          </a:p>
          <a:p>
            <a:r>
              <a:rPr lang="en-GB" sz="2400" dirty="0"/>
              <a:t>Any practitioner working with adults, including health, social, agencies (police, fire, ambulance) and/or voluntary sectors.</a:t>
            </a:r>
          </a:p>
          <a:p>
            <a:endParaRPr lang="en-GB" sz="2400" dirty="0"/>
          </a:p>
          <a:p>
            <a:endParaRPr lang="en-GB" sz="2000" dirty="0"/>
          </a:p>
          <a:p>
            <a:endParaRPr lang="en-GB" sz="2000" dirty="0"/>
          </a:p>
          <a:p>
            <a:endParaRPr lang="en-GB" sz="2000" dirty="0"/>
          </a:p>
          <a:p>
            <a:endParaRPr lang="en-GB" sz="2000" dirty="0"/>
          </a:p>
          <a:p>
            <a:endParaRPr lang="en-GB" sz="2000" b="1" dirty="0">
              <a:solidFill>
                <a:srgbClr val="A80000"/>
              </a:solidFill>
              <a:latin typeface="Arial" panose="020B0604020202020204" pitchFamily="34" charset="0"/>
              <a:cs typeface="Arial" panose="020B0604020202020204" pitchFamily="34" charset="0"/>
            </a:endParaRPr>
          </a:p>
          <a:p>
            <a:endParaRPr lang="en-GB" sz="2000" b="1" dirty="0">
              <a:solidFill>
                <a:srgbClr val="A80000"/>
              </a:solidFill>
              <a:latin typeface="Arial" panose="020B0604020202020204" pitchFamily="34" charset="0"/>
              <a:cs typeface="Arial" panose="020B0604020202020204" pitchFamily="34" charset="0"/>
            </a:endParaRPr>
          </a:p>
          <a:p>
            <a:endParaRPr lang="en-GB" sz="2000" b="1" i="0" dirty="0">
              <a:effectLst/>
              <a:latin typeface="Arial" panose="020B0604020202020204" pitchFamily="34" charset="0"/>
            </a:endParaRPr>
          </a:p>
          <a:p>
            <a:endParaRPr lang="en-GB" sz="2000" b="1" dirty="0">
              <a:latin typeface="Arial" panose="020B0604020202020204" pitchFamily="34" charset="0"/>
              <a:cs typeface="Arial" panose="020B0604020202020204" pitchFamily="34" charset="0"/>
            </a:endParaRPr>
          </a:p>
          <a:p>
            <a:endParaRPr lang="en-GB" sz="2000" b="1" dirty="0">
              <a:latin typeface="Arial" panose="020B0604020202020204" pitchFamily="34" charset="0"/>
              <a:cs typeface="Arial" panose="020B0604020202020204" pitchFamily="34" charset="0"/>
            </a:endParaRPr>
          </a:p>
          <a:p>
            <a:endParaRPr lang="en-GB" sz="2000" b="1" dirty="0">
              <a:latin typeface="Arial" panose="020B060402020202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3F197FA1-D508-4677-2654-7B55043FAB95}"/>
              </a:ext>
            </a:extLst>
          </p:cNvPr>
          <p:cNvSpPr/>
          <p:nvPr/>
        </p:nvSpPr>
        <p:spPr>
          <a:xfrm>
            <a:off x="1917148" y="14862112"/>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HSCP/HSAB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40367086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EDB2D2-6B42-4C37-9E1A-67D3BF4C2835}"/>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0" name="Arrow: Down 9">
            <a:extLst>
              <a:ext uri="{FF2B5EF4-FFF2-40B4-BE49-F238E27FC236}">
                <a16:creationId xmlns:a16="http://schemas.microsoft.com/office/drawing/2014/main" id="{443B4550-BC18-47F7-B7BD-00A040890129}"/>
              </a:ext>
            </a:extLst>
          </p:cNvPr>
          <p:cNvSpPr/>
          <p:nvPr/>
        </p:nvSpPr>
        <p:spPr>
          <a:xfrm>
            <a:off x="3422713" y="2413158"/>
            <a:ext cx="5600700" cy="12254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Booking</a:t>
            </a:r>
          </a:p>
          <a:p>
            <a:pPr algn="ctr"/>
            <a:r>
              <a:rPr lang="en-GB" sz="2400" b="1" dirty="0"/>
              <a:t>Conditions</a:t>
            </a:r>
          </a:p>
        </p:txBody>
      </p:sp>
      <p:sp>
        <p:nvSpPr>
          <p:cNvPr id="3" name="Rectangle: Rounded Corners 2">
            <a:extLst>
              <a:ext uri="{FF2B5EF4-FFF2-40B4-BE49-F238E27FC236}">
                <a16:creationId xmlns:a16="http://schemas.microsoft.com/office/drawing/2014/main" id="{B74DD1A1-AF3E-45E2-A2BC-1D019F4DDE11}"/>
              </a:ext>
            </a:extLst>
          </p:cNvPr>
          <p:cNvSpPr/>
          <p:nvPr/>
        </p:nvSpPr>
        <p:spPr>
          <a:xfrm>
            <a:off x="255208" y="3656672"/>
            <a:ext cx="11935711" cy="7930559"/>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chemeClr val="tx1"/>
                </a:solidFill>
                <a:latin typeface="Arial" panose="020B0604020202020204" pitchFamily="34" charset="0"/>
                <a:cs typeface="Arial" panose="020B0604020202020204" pitchFamily="34" charset="0"/>
              </a:rPr>
              <a:t>HSCP training </a:t>
            </a:r>
            <a:r>
              <a:rPr lang="en-GB" sz="1400" b="1" dirty="0">
                <a:solidFill>
                  <a:schemeClr val="tx1"/>
                </a:solidFill>
                <a:latin typeface="Arial" panose="020B0604020202020204" pitchFamily="34" charset="0"/>
                <a:cs typeface="Arial" panose="020B0604020202020204" pitchFamily="34" charset="0"/>
              </a:rPr>
              <a:t>courses</a:t>
            </a:r>
            <a:r>
              <a:rPr lang="en-GB" sz="1600" b="1" dirty="0">
                <a:solidFill>
                  <a:schemeClr val="tx1"/>
                </a:solidFill>
                <a:latin typeface="Arial" panose="020B0604020202020204" pitchFamily="34" charset="0"/>
                <a:cs typeface="Arial" panose="020B0604020202020204" pitchFamily="34" charset="0"/>
              </a:rPr>
              <a:t> and charges</a:t>
            </a:r>
            <a:br>
              <a:rPr lang="en-GB" sz="1600" b="1" dirty="0">
                <a:solidFill>
                  <a:schemeClr val="tx1"/>
                </a:solidFill>
                <a:latin typeface="Arial" panose="020B0604020202020204" pitchFamily="34" charset="0"/>
                <a:cs typeface="Arial" panose="020B0604020202020204" pitchFamily="34" charset="0"/>
              </a:rPr>
            </a:br>
            <a:endParaRPr lang="en-GB" sz="1600" b="1"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Our training courses build on the level 1 awareness sessions provided by agencies to their own staff.</a:t>
            </a:r>
            <a:br>
              <a:rPr lang="en-GB" sz="1600" dirty="0">
                <a:solidFill>
                  <a:schemeClr val="tx1"/>
                </a:solidFill>
                <a:latin typeface="Arial" panose="020B0604020202020204" pitchFamily="34" charset="0"/>
                <a:cs typeface="Arial" panose="020B0604020202020204" pitchFamily="34" charset="0"/>
              </a:rPr>
            </a:br>
            <a:br>
              <a:rPr lang="en-GB" sz="1600" dirty="0">
                <a:solidFill>
                  <a:schemeClr val="tx1"/>
                </a:solidFill>
                <a:latin typeface="Arial" panose="020B0604020202020204" pitchFamily="34" charset="0"/>
                <a:cs typeface="Arial" panose="020B0604020202020204" pitchFamily="34" charset="0"/>
              </a:rPr>
            </a:br>
            <a:r>
              <a:rPr lang="en-GB" sz="1600" dirty="0">
                <a:solidFill>
                  <a:schemeClr val="tx1"/>
                </a:solidFill>
                <a:latin typeface="Arial" panose="020B0604020202020204" pitchFamily="34" charset="0"/>
                <a:cs typeface="Arial" panose="020B0604020202020204" pitchFamily="34" charset="0"/>
              </a:rPr>
              <a:t>All learning events are run by knowledgeable trainers and experts in the field, so you can be sure that the content will be interesting, stimulating and reflects safeguarding best practice in Hertfordshire.</a:t>
            </a:r>
            <a:br>
              <a:rPr lang="en-GB" sz="1600" dirty="0">
                <a:solidFill>
                  <a:schemeClr val="tx1"/>
                </a:solidFill>
                <a:latin typeface="Arial" panose="020B0604020202020204" pitchFamily="34" charset="0"/>
                <a:cs typeface="Arial" panose="020B0604020202020204" pitchFamily="34" charset="0"/>
              </a:rPr>
            </a:br>
            <a:br>
              <a:rPr lang="en-GB" sz="1600" b="1" dirty="0">
                <a:solidFill>
                  <a:schemeClr val="tx1"/>
                </a:solidFill>
                <a:latin typeface="Arial" panose="020B0604020202020204" pitchFamily="34" charset="0"/>
                <a:cs typeface="Arial" panose="020B0604020202020204" pitchFamily="34" charset="0"/>
              </a:rPr>
            </a:br>
            <a:r>
              <a:rPr lang="en-GB" sz="1600" b="1" dirty="0">
                <a:solidFill>
                  <a:schemeClr val="tx1"/>
                </a:solidFill>
                <a:latin typeface="Arial" panose="020B0604020202020204" pitchFamily="34" charset="0"/>
                <a:cs typeface="Arial" panose="020B0604020202020204" pitchFamily="34" charset="0"/>
              </a:rPr>
              <a:t>Course Charges</a:t>
            </a:r>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There is a charge for all delegates from agencies that do not contribute to the HSCP or HSAB budget, including schools, district and borough councils, out of county providers and profit making private and independent organisations.</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full-day course is £75.00 per person</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half-day course is £50.00 per person</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The charge for a Lite Bite sessions is £30 per person </a:t>
            </a:r>
          </a:p>
          <a:p>
            <a:r>
              <a:rPr lang="en-GB" sz="1600" dirty="0">
                <a:solidFill>
                  <a:schemeClr val="tx1"/>
                </a:solidFill>
                <a:latin typeface="Arial" panose="020B0604020202020204" pitchFamily="34" charset="0"/>
                <a:cs typeface="Arial" panose="020B0604020202020204" pitchFamily="34" charset="0"/>
              </a:rPr>
              <a:t>Courses are free of charge to HSCP and HSAB contributory member agencies and the voluntary sector.</a:t>
            </a:r>
          </a:p>
          <a:p>
            <a:r>
              <a:rPr lang="en-GB" sz="1600" b="1" dirty="0">
                <a:solidFill>
                  <a:schemeClr val="tx1"/>
                </a:solidFill>
                <a:latin typeface="Arial" panose="020B0604020202020204" pitchFamily="34" charset="0"/>
                <a:cs typeface="Arial" panose="020B0604020202020204" pitchFamily="34" charset="0"/>
              </a:rPr>
              <a:t>Cancellation Charges</a:t>
            </a:r>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Cancellation charges apply to everyone including those who fall into the free of charge payment category. Charges are as follows: </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£75 per person per full-day course</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£50 per person per half-day course</a:t>
            </a:r>
          </a:p>
          <a:p>
            <a:pPr marL="285750" indent="-285750">
              <a:buFont typeface="Arial" panose="020B0604020202020204" pitchFamily="34" charset="0"/>
              <a:buChar char="•"/>
            </a:pPr>
            <a:r>
              <a:rPr lang="en-GB" sz="1600" dirty="0">
                <a:solidFill>
                  <a:schemeClr val="tx1"/>
                </a:solidFill>
                <a:latin typeface="Arial" panose="020B0604020202020204" pitchFamily="34" charset="0"/>
                <a:cs typeface="Arial" panose="020B0604020202020204" pitchFamily="34" charset="0"/>
              </a:rPr>
              <a:t>£30 per person per Lite Bite session</a:t>
            </a:r>
          </a:p>
          <a:p>
            <a:r>
              <a:rPr lang="en-GB" sz="1600" dirty="0">
                <a:solidFill>
                  <a:schemeClr val="tx1"/>
                </a:solidFill>
                <a:latin typeface="Arial" panose="020B0604020202020204" pitchFamily="34" charset="0"/>
                <a:cs typeface="Arial" panose="020B0604020202020204" pitchFamily="34" charset="0"/>
              </a:rPr>
              <a:t>Cancellation charges applied if delegates fail to attend on the day or fail to attend on the day or fail to cancel in writing at least 14days in advance of the course. </a:t>
            </a:r>
            <a:endParaRPr lang="en-GB" sz="16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3719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44E17-4591-49A9-6A2E-F14768D6F56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F1AE0C-4340-4169-DA66-A499D41C77BA}"/>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1" name="TextBox 10">
            <a:extLst>
              <a:ext uri="{FF2B5EF4-FFF2-40B4-BE49-F238E27FC236}">
                <a16:creationId xmlns:a16="http://schemas.microsoft.com/office/drawing/2014/main" id="{BC7740F9-C6CC-92A7-459C-0AB73869C011}"/>
              </a:ext>
            </a:extLst>
          </p:cNvPr>
          <p:cNvSpPr txBox="1"/>
          <p:nvPr/>
        </p:nvSpPr>
        <p:spPr>
          <a:xfrm>
            <a:off x="673100" y="3002682"/>
            <a:ext cx="10947400" cy="7048083"/>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Working with Mothers with Emotionally Unstable Personality Disorder (EUPD)</a:t>
            </a:r>
          </a:p>
          <a:p>
            <a:endParaRPr lang="en-GB" sz="14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Delivered by: </a:t>
            </a:r>
          </a:p>
          <a:p>
            <a:endParaRPr lang="en-GB" sz="16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The HPFT Community Perinatal Team: </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Dr Sarah Cohen, Consultant Perinatal Psychiatrist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Dr Shetal Patel, Clinical Perinatal Psychologist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Dr Natasha </a:t>
            </a:r>
            <a:r>
              <a:rPr lang="en-GB" sz="1600" dirty="0" err="1">
                <a:latin typeface="Arial" panose="020B0604020202020204" pitchFamily="34" charset="0"/>
                <a:cs typeface="Arial" panose="020B0604020202020204" pitchFamily="34" charset="0"/>
              </a:rPr>
              <a:t>Gray</a:t>
            </a:r>
            <a:r>
              <a:rPr lang="en-GB" sz="1600" dirty="0">
                <a:latin typeface="Arial" panose="020B0604020202020204" pitchFamily="34" charset="0"/>
                <a:cs typeface="Arial" panose="020B0604020202020204" pitchFamily="34" charset="0"/>
              </a:rPr>
              <a:t>, Parent-Infant Psychologist.</a:t>
            </a:r>
          </a:p>
          <a:p>
            <a:endParaRPr lang="en-GB" sz="1600"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Held over a </a:t>
            </a:r>
            <a:r>
              <a:rPr lang="en-GB" sz="1600" dirty="0">
                <a:solidFill>
                  <a:srgbClr val="FF0000"/>
                </a:solidFill>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2.5hr</a:t>
            </a:r>
            <a:r>
              <a:rPr lang="en-GB" sz="1600" dirty="0">
                <a:solidFill>
                  <a:srgbClr val="FF0000"/>
                </a:solidFill>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session (with a 10min break) starting at 9:30am, via MS Teams (equivalent to a half day training session)</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a:t>
            </a:r>
            <a:r>
              <a:rPr lang="en-GB" sz="1600" dirty="0">
                <a:latin typeface="Arial" panose="020B0604020202020204" pitchFamily="34" charset="0"/>
                <a:cs typeface="Arial" panose="020B0604020202020204" pitchFamily="34" charset="0"/>
              </a:rPr>
              <a:t>: </a:t>
            </a:r>
          </a:p>
          <a:p>
            <a:r>
              <a:rPr lang="en-GB" sz="1600" dirty="0">
                <a:latin typeface="Arial" panose="020B0604020202020204" pitchFamily="34" charset="0"/>
                <a:cs typeface="Arial" panose="020B0604020202020204" pitchFamily="34" charset="0"/>
              </a:rPr>
              <a:t>Non-mental health professionals who work with pregnant women and mothers who have Emotionally Unstable Personality Disorder, e.g. but not limited to Children's services practitioners; midwives and health visitors:</a:t>
            </a:r>
          </a:p>
          <a:p>
            <a:endParaRPr lang="en-GB" sz="16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Content</a:t>
            </a:r>
            <a:r>
              <a:rPr lang="en-GB" sz="1600" dirty="0">
                <a:latin typeface="Arial" panose="020B0604020202020204" pitchFamily="34" charset="0"/>
                <a:cs typeface="Arial" panose="020B0604020202020204" pitchFamily="34" charset="0"/>
              </a:rPr>
              <a:t>:</a:t>
            </a:r>
          </a:p>
          <a:p>
            <a:r>
              <a:rPr lang="en-GB" sz="1600" dirty="0">
                <a:latin typeface="Arial" panose="020B0604020202020204" pitchFamily="34" charset="0"/>
                <a:cs typeface="Arial" panose="020B0604020202020204" pitchFamily="34" charset="0"/>
              </a:rPr>
              <a:t>This course is to support staff who are working with families where parents (particularly the mother) has Emotionally Unstable Personality Disorder (EUPD).  To include:</a:t>
            </a:r>
          </a:p>
          <a:p>
            <a:endParaRPr lang="en-GB"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Why EUPD develops; how it manifests and the impact of EUPD on the family in the perinatal period.</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Risks that EUPD poses and risk assessment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Advice on working with mothers with EUPD to reduce risks</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Understanding and supporting the parent infant relationship when a parent has EUPD</a:t>
            </a:r>
          </a:p>
          <a:p>
            <a:endParaRPr lang="en-GB" sz="1400" b="1" dirty="0">
              <a:latin typeface="Arial" panose="020B0604020202020204" pitchFamily="34" charset="0"/>
              <a:cs typeface="Arial" panose="020B0604020202020204" pitchFamily="34" charset="0"/>
            </a:endParaRPr>
          </a:p>
        </p:txBody>
      </p:sp>
      <p:graphicFrame>
        <p:nvGraphicFramePr>
          <p:cNvPr id="8" name="Table 18">
            <a:extLst>
              <a:ext uri="{FF2B5EF4-FFF2-40B4-BE49-F238E27FC236}">
                <a16:creationId xmlns:a16="http://schemas.microsoft.com/office/drawing/2014/main" id="{297749DC-5CE0-FD18-E023-68BB0988F34C}"/>
              </a:ext>
            </a:extLst>
          </p:cNvPr>
          <p:cNvGraphicFramePr>
            <a:graphicFrameLocks noGrp="1"/>
          </p:cNvGraphicFramePr>
          <p:nvPr/>
        </p:nvGraphicFramePr>
        <p:xfrm>
          <a:off x="2082800" y="10098446"/>
          <a:ext cx="8128000" cy="87943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483194">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20 January 2026 9:30 – 1pm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549076294"/>
                  </a:ext>
                </a:extLst>
              </a:tr>
            </a:tbl>
          </a:graphicData>
        </a:graphic>
      </p:graphicFrame>
      <p:sp>
        <p:nvSpPr>
          <p:cNvPr id="9" name="Rectangle: Rounded Corners 8">
            <a:extLst>
              <a:ext uri="{FF2B5EF4-FFF2-40B4-BE49-F238E27FC236}">
                <a16:creationId xmlns:a16="http://schemas.microsoft.com/office/drawing/2014/main" id="{3B3AA838-BB2F-D8F2-7B41-F91B9BFCA0AE}"/>
              </a:ext>
            </a:extLst>
          </p:cNvPr>
          <p:cNvSpPr/>
          <p:nvPr/>
        </p:nvSpPr>
        <p:spPr>
          <a:xfrm>
            <a:off x="2032000" y="13411199"/>
            <a:ext cx="8128000" cy="716553"/>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
        <p:nvSpPr>
          <p:cNvPr id="7" name="Rectangle: Rounded Corners 6">
            <a:extLst>
              <a:ext uri="{FF2B5EF4-FFF2-40B4-BE49-F238E27FC236}">
                <a16:creationId xmlns:a16="http://schemas.microsoft.com/office/drawing/2014/main" id="{78E2985E-D7A5-DF6D-8FE1-A327453E9AF5}"/>
              </a:ext>
            </a:extLst>
          </p:cNvPr>
          <p:cNvSpPr/>
          <p:nvPr/>
        </p:nvSpPr>
        <p:spPr>
          <a:xfrm>
            <a:off x="2082800" y="14605159"/>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70003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E8305-7A6C-424B-82F1-47FA803EA2EE}"/>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0" name="TextBox 9">
            <a:extLst>
              <a:ext uri="{FF2B5EF4-FFF2-40B4-BE49-F238E27FC236}">
                <a16:creationId xmlns:a16="http://schemas.microsoft.com/office/drawing/2014/main" id="{A438658C-D5BB-44A2-85F6-90FA992CB670}"/>
              </a:ext>
            </a:extLst>
          </p:cNvPr>
          <p:cNvSpPr txBox="1"/>
          <p:nvPr/>
        </p:nvSpPr>
        <p:spPr>
          <a:xfrm>
            <a:off x="673100" y="3002682"/>
            <a:ext cx="10947400" cy="8802410"/>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Graded Care Profile – a tool to be used when on-going Neglect is a concern </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Held over a  3hr session (with a comfort break) 10am to 1pm, via MS Teams (equivalent to a half day training session)</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a:t>
            </a:r>
            <a:r>
              <a:rPr lang="en-GB" sz="1600" dirty="0">
                <a:latin typeface="Arial" panose="020B0604020202020204" pitchFamily="34" charset="0"/>
                <a:cs typeface="Arial" panose="020B0604020202020204" pitchFamily="34" charset="0"/>
              </a:rPr>
              <a:t>: appropriate for any professionals working directly with children and their families within the home or other settings (social workers, health visitors, school nurses, community nursery nurses, specialist children’s nurses, children centre workers, schools).</a:t>
            </a:r>
          </a:p>
          <a:p>
            <a:endParaRPr lang="en-GB" sz="1600" b="1"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Aim of the Course:</a:t>
            </a:r>
            <a:r>
              <a:rPr lang="en-GB" sz="1600" dirty="0">
                <a:latin typeface="Arial" panose="020B0604020202020204" pitchFamily="34" charset="0"/>
                <a:cs typeface="Arial" panose="020B0604020202020204" pitchFamily="34" charset="0"/>
              </a:rPr>
              <a:t> Understand the evidence based research behind the development of and use of the Graded Care Profile (GCP) tool kit, introduce the GCP tool kit, develop the skills to use the tool kit, understand the scoring system, consider how a GCP assessment is used in future service and support development for the children and their families.</a:t>
            </a:r>
          </a:p>
          <a:p>
            <a:r>
              <a:rPr lang="en-GB" sz="1600" dirty="0">
                <a:latin typeface="Arial" panose="020B0604020202020204" pitchFamily="34" charset="0"/>
                <a:cs typeface="Arial" panose="020B0604020202020204" pitchFamily="34" charset="0"/>
              </a:rPr>
              <a:t> </a:t>
            </a:r>
          </a:p>
          <a:p>
            <a:r>
              <a:rPr lang="en-GB" sz="1600" b="1" dirty="0">
                <a:latin typeface="Arial" panose="020B0604020202020204" pitchFamily="34" charset="0"/>
                <a:cs typeface="Arial" panose="020B0604020202020204" pitchFamily="34" charset="0"/>
              </a:rPr>
              <a:t>Attendance Criteria:</a:t>
            </a:r>
            <a:r>
              <a:rPr lang="en-GB" sz="1600" dirty="0">
                <a:latin typeface="Arial" panose="020B0604020202020204" pitchFamily="34" charset="0"/>
                <a:cs typeface="Arial" panose="020B0604020202020204" pitchFamily="34" charset="0"/>
              </a:rPr>
              <a:t> Basic/Stage 1 Safeguarding Children training should have been undertaken prior to accessing this training.</a:t>
            </a:r>
          </a:p>
          <a:p>
            <a:r>
              <a:rPr lang="en-GB" sz="1600" dirty="0">
                <a:latin typeface="Arial" panose="020B0604020202020204" pitchFamily="34" charset="0"/>
                <a:cs typeface="Arial" panose="020B0604020202020204" pitchFamily="34" charset="0"/>
              </a:rPr>
              <a:t> </a:t>
            </a:r>
          </a:p>
          <a:p>
            <a:r>
              <a:rPr lang="en-GB" sz="1600" b="1" dirty="0">
                <a:latin typeface="Arial" panose="020B0604020202020204" pitchFamily="34" charset="0"/>
                <a:cs typeface="Arial" panose="020B0604020202020204" pitchFamily="34" charset="0"/>
              </a:rPr>
              <a:t>Learning Outcomes: </a:t>
            </a:r>
            <a:endParaRPr lang="en-GB"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There will be a better understanding of the GCP tool and how to use it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Have an understanding how to adapt the way the GCP is used in regards to a family’s needs/ability to participate</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Have a better understanding of how to complete the tool kit using multi-agency input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The candidate will complete a GCP, the scoring and compile a future action plan to work with the family to reduce the risks/concerns</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The candidate will have a better understanding of when to step up their concerns using the GCP as additional evidence.</a:t>
            </a:r>
          </a:p>
          <a:p>
            <a:r>
              <a:rPr lang="en-GB" sz="1600" dirty="0">
                <a:latin typeface="Arial" panose="020B0604020202020204" pitchFamily="34" charset="0"/>
                <a:cs typeface="Arial" panose="020B0604020202020204" pitchFamily="34" charset="0"/>
              </a:rPr>
              <a:t> </a:t>
            </a:r>
          </a:p>
          <a:p>
            <a:r>
              <a:rPr lang="en-GB" sz="1600" b="1" dirty="0">
                <a:latin typeface="Arial" panose="020B0604020202020204" pitchFamily="34" charset="0"/>
                <a:cs typeface="Arial" panose="020B0604020202020204" pitchFamily="34" charset="0"/>
              </a:rPr>
              <a:t>*PRE-COURSE WORK*</a:t>
            </a:r>
          </a:p>
          <a:p>
            <a:r>
              <a:rPr lang="en-GB" sz="1600" dirty="0">
                <a:latin typeface="Arial" panose="020B0604020202020204" pitchFamily="34" charset="0"/>
                <a:cs typeface="Arial" panose="020B0604020202020204" pitchFamily="34" charset="0"/>
              </a:rPr>
              <a:t>Please see the 'Download Course Materials' link on your training account dashboard where, under the 'Pre-course' section, you will be able to access the pre-reading material for the training session and copies of all the documents necessary for the session.</a:t>
            </a:r>
          </a:p>
          <a:p>
            <a:r>
              <a:rPr lang="en-GB" sz="1600" dirty="0">
                <a:latin typeface="Arial" panose="020B0604020202020204" pitchFamily="34" charset="0"/>
                <a:cs typeface="Arial" panose="020B0604020202020204" pitchFamily="34" charset="0"/>
              </a:rPr>
              <a:t> </a:t>
            </a:r>
          </a:p>
          <a:p>
            <a:r>
              <a:rPr lang="en-GB" sz="1600" b="1" u="sng" dirty="0">
                <a:latin typeface="Arial" panose="020B0604020202020204" pitchFamily="34" charset="0"/>
                <a:cs typeface="Arial" panose="020B0604020202020204" pitchFamily="34" charset="0"/>
              </a:rPr>
              <a:t>Please note</a:t>
            </a:r>
            <a:r>
              <a:rPr lang="en-GB" sz="1600" b="1" dirty="0">
                <a:latin typeface="Arial" panose="020B0604020202020204" pitchFamily="34" charset="0"/>
                <a:cs typeface="Arial" panose="020B0604020202020204" pitchFamily="34" charset="0"/>
              </a:rPr>
              <a:t> – It is very important that the pre-course reading is undertaken by all delegates prior to attending the training as it will inform the most important parts of the session.</a:t>
            </a:r>
            <a:endParaRPr lang="en-GB" sz="1600"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11" name="Table 18">
            <a:extLst>
              <a:ext uri="{FF2B5EF4-FFF2-40B4-BE49-F238E27FC236}">
                <a16:creationId xmlns:a16="http://schemas.microsoft.com/office/drawing/2014/main" id="{FD691B42-29F8-4CAD-B04F-3DCE2509D540}"/>
              </a:ext>
            </a:extLst>
          </p:cNvPr>
          <p:cNvGraphicFramePr>
            <a:graphicFrameLocks noGrp="1"/>
          </p:cNvGraphicFramePr>
          <p:nvPr>
            <p:extLst>
              <p:ext uri="{D42A27DB-BD31-4B8C-83A1-F6EECF244321}">
                <p14:modId xmlns:p14="http://schemas.microsoft.com/office/powerpoint/2010/main" val="76349947"/>
              </p:ext>
            </p:extLst>
          </p:nvPr>
        </p:nvGraphicFramePr>
        <p:xfrm>
          <a:off x="1883664" y="11805092"/>
          <a:ext cx="8327136" cy="1324488"/>
        </p:xfrm>
        <a:graphic>
          <a:graphicData uri="http://schemas.openxmlformats.org/drawingml/2006/table">
            <a:tbl>
              <a:tblPr firstRow="1" bandRow="1">
                <a:tableStyleId>{5C22544A-7EE6-4342-B048-85BDC9FD1C3A}</a:tableStyleId>
              </a:tblPr>
              <a:tblGrid>
                <a:gridCol w="4163568">
                  <a:extLst>
                    <a:ext uri="{9D8B030D-6E8A-4147-A177-3AD203B41FA5}">
                      <a16:colId xmlns:a16="http://schemas.microsoft.com/office/drawing/2014/main" val="2062508448"/>
                    </a:ext>
                  </a:extLst>
                </a:gridCol>
                <a:gridCol w="4163568">
                  <a:extLst>
                    <a:ext uri="{9D8B030D-6E8A-4147-A177-3AD203B41FA5}">
                      <a16:colId xmlns:a16="http://schemas.microsoft.com/office/drawing/2014/main" val="2750367952"/>
                    </a:ext>
                  </a:extLst>
                </a:gridCol>
              </a:tblGrid>
              <a:tr h="532008">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370840">
                <a:tc>
                  <a:txBody>
                    <a:bodyPr/>
                    <a:lstStyle/>
                    <a:p>
                      <a:r>
                        <a:rPr lang="en-GB" sz="2000" dirty="0">
                          <a:latin typeface="Arial" panose="020B0604020202020204" pitchFamily="34" charset="0"/>
                          <a:cs typeface="Arial" panose="020B0604020202020204" pitchFamily="34" charset="0"/>
                        </a:rPr>
                        <a:t>1 December 2025</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362594854"/>
                  </a:ext>
                </a:extLst>
              </a:tr>
              <a:tr h="370840">
                <a:tc>
                  <a:txBody>
                    <a:bodyPr/>
                    <a:lstStyle/>
                    <a:p>
                      <a:r>
                        <a:rPr lang="en-GB" sz="2000" dirty="0">
                          <a:latin typeface="Arial" panose="020B0604020202020204" pitchFamily="34" charset="0"/>
                          <a:cs typeface="Arial" panose="020B0604020202020204" pitchFamily="34" charset="0"/>
                        </a:rPr>
                        <a:t>25 March 2026</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021655491"/>
                  </a:ext>
                </a:extLst>
              </a:tr>
            </a:tbl>
          </a:graphicData>
        </a:graphic>
      </p:graphicFrame>
      <p:sp>
        <p:nvSpPr>
          <p:cNvPr id="8" name="Rectangle: Rounded Corners 7">
            <a:extLst>
              <a:ext uri="{FF2B5EF4-FFF2-40B4-BE49-F238E27FC236}">
                <a16:creationId xmlns:a16="http://schemas.microsoft.com/office/drawing/2014/main" id="{AF130959-CFC2-43B0-9876-01716AB10B0F}"/>
              </a:ext>
            </a:extLst>
          </p:cNvPr>
          <p:cNvSpPr/>
          <p:nvPr/>
        </p:nvSpPr>
        <p:spPr>
          <a:xfrm>
            <a:off x="2032000" y="15138162"/>
            <a:ext cx="8128000" cy="8141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190626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E8305-7A6C-424B-82F1-47FA803EA2EE}"/>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9" name="Rectangle 8">
            <a:extLst>
              <a:ext uri="{FF2B5EF4-FFF2-40B4-BE49-F238E27FC236}">
                <a16:creationId xmlns:a16="http://schemas.microsoft.com/office/drawing/2014/main" id="{B2B09305-331B-4C25-BAAF-BF1576C836C1}"/>
              </a:ext>
            </a:extLst>
          </p:cNvPr>
          <p:cNvSpPr/>
          <p:nvPr/>
        </p:nvSpPr>
        <p:spPr>
          <a:xfrm>
            <a:off x="1244600" y="3395612"/>
            <a:ext cx="8905002" cy="1200329"/>
          </a:xfrm>
          <a:prstGeom prst="rect">
            <a:avLst/>
          </a:prstGeom>
        </p:spPr>
        <p:txBody>
          <a:bodyPr wrap="none">
            <a:spAutoFit/>
          </a:bodyPr>
          <a:lstStyle/>
          <a:p>
            <a:r>
              <a:rPr lang="en-GB" sz="3600" b="1" dirty="0">
                <a:latin typeface="Arial" panose="020B0604020202020204" pitchFamily="34" charset="0"/>
                <a:cs typeface="Arial" panose="020B0604020202020204" pitchFamily="34" charset="0"/>
              </a:rPr>
              <a:t>Understanding and Identifying Neglect, </a:t>
            </a:r>
          </a:p>
          <a:p>
            <a:r>
              <a:rPr lang="en-GB" sz="3600" b="1" dirty="0">
                <a:latin typeface="Arial" panose="020B0604020202020204" pitchFamily="34" charset="0"/>
                <a:cs typeface="Arial" panose="020B0604020202020204" pitchFamily="34" charset="0"/>
              </a:rPr>
              <a:t>with a Focus on Early Help </a:t>
            </a:r>
          </a:p>
        </p:txBody>
      </p:sp>
      <p:sp>
        <p:nvSpPr>
          <p:cNvPr id="7" name="TextBox 6">
            <a:extLst>
              <a:ext uri="{FF2B5EF4-FFF2-40B4-BE49-F238E27FC236}">
                <a16:creationId xmlns:a16="http://schemas.microsoft.com/office/drawing/2014/main" id="{369F78B7-76A7-4A1E-AA06-C048ED641277}"/>
              </a:ext>
            </a:extLst>
          </p:cNvPr>
          <p:cNvSpPr txBox="1"/>
          <p:nvPr/>
        </p:nvSpPr>
        <p:spPr>
          <a:xfrm>
            <a:off x="622300" y="5096514"/>
            <a:ext cx="10947400" cy="594008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Target audience</a:t>
            </a:r>
            <a:r>
              <a:rPr lang="en-GB" dirty="0">
                <a:latin typeface="Arial" panose="020B0604020202020204" pitchFamily="34" charset="0"/>
                <a:cs typeface="Arial" panose="020B0604020202020204" pitchFamily="34" charset="0"/>
              </a:rPr>
              <a:t>: Any professional working with children and their families </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Attendance criteria</a:t>
            </a:r>
            <a:r>
              <a:rPr lang="en-GB" dirty="0">
                <a:latin typeface="Arial" panose="020B0604020202020204" pitchFamily="34" charset="0"/>
                <a:cs typeface="Arial" panose="020B0604020202020204" pitchFamily="34" charset="0"/>
              </a:rPr>
              <a:t>: Participants will have already attended child protection awareness training and have an understanding of the signs and symptoms of child abuse.</a:t>
            </a: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Aim of the Course: </a:t>
            </a:r>
            <a:r>
              <a:rPr lang="en-GB" dirty="0">
                <a:latin typeface="Arial" panose="020B0604020202020204" pitchFamily="34" charset="0"/>
                <a:cs typeface="Arial" panose="020B0604020202020204" pitchFamily="34" charset="0"/>
              </a:rPr>
              <a:t>To provide professionals with a greater understanding of the concept of neglect and what current research tells us in relation to the abuse of children.</a:t>
            </a:r>
            <a:endParaRPr lang="en-GB" b="1"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Learning Outcomes:</a:t>
            </a: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By the end of the course, participants will to able to:  </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establish a working definition of neglect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recognise signs and symptoms in children and young people who are suffering, or may be suffering, neglect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explore the impact of neglect on child development</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make use of research and findings from Serious Case Reviews to inform practice</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gain understanding of the importance of a multi-agency approach to neglect</a:t>
            </a:r>
          </a:p>
          <a:p>
            <a:pPr marL="285750" indent="-285750">
              <a:buFont typeface="Wingdings" panose="05000000000000000000" pitchFamily="2" charset="2"/>
              <a:buChar char="Ø"/>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TIMINGS: 10am TO 12:15pm </a:t>
            </a:r>
          </a:p>
          <a:p>
            <a:endParaRPr lang="en-GB" sz="2000"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graphicFrame>
        <p:nvGraphicFramePr>
          <p:cNvPr id="5" name="Table 18">
            <a:extLst>
              <a:ext uri="{FF2B5EF4-FFF2-40B4-BE49-F238E27FC236}">
                <a16:creationId xmlns:a16="http://schemas.microsoft.com/office/drawing/2014/main" id="{13A42C3A-8A53-41C3-B44B-BC222F2FAF1D}"/>
              </a:ext>
            </a:extLst>
          </p:cNvPr>
          <p:cNvGraphicFramePr>
            <a:graphicFrameLocks noGrp="1"/>
          </p:cNvGraphicFramePr>
          <p:nvPr>
            <p:extLst>
              <p:ext uri="{D42A27DB-BD31-4B8C-83A1-F6EECF244321}">
                <p14:modId xmlns:p14="http://schemas.microsoft.com/office/powerpoint/2010/main" val="3726633650"/>
              </p:ext>
            </p:extLst>
          </p:nvPr>
        </p:nvGraphicFramePr>
        <p:xfrm>
          <a:off x="2032000" y="11804316"/>
          <a:ext cx="8750302" cy="2869598"/>
        </p:xfrm>
        <a:graphic>
          <a:graphicData uri="http://schemas.openxmlformats.org/drawingml/2006/table">
            <a:tbl>
              <a:tblPr firstRow="1" bandRow="1">
                <a:tableStyleId>{5C22544A-7EE6-4342-B048-85BDC9FD1C3A}</a:tableStyleId>
              </a:tblPr>
              <a:tblGrid>
                <a:gridCol w="4375151">
                  <a:extLst>
                    <a:ext uri="{9D8B030D-6E8A-4147-A177-3AD203B41FA5}">
                      <a16:colId xmlns:a16="http://schemas.microsoft.com/office/drawing/2014/main" val="2062508448"/>
                    </a:ext>
                  </a:extLst>
                </a:gridCol>
                <a:gridCol w="4375151">
                  <a:extLst>
                    <a:ext uri="{9D8B030D-6E8A-4147-A177-3AD203B41FA5}">
                      <a16:colId xmlns:a16="http://schemas.microsoft.com/office/drawing/2014/main" val="2750367952"/>
                    </a:ext>
                  </a:extLst>
                </a:gridCol>
              </a:tblGrid>
              <a:tr h="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Time</a:t>
                      </a:r>
                    </a:p>
                  </a:txBody>
                  <a:tcPr/>
                </a:tc>
                <a:extLst>
                  <a:ext uri="{0D108BD9-81ED-4DB2-BD59-A6C34878D82A}">
                    <a16:rowId xmlns:a16="http://schemas.microsoft.com/office/drawing/2014/main" val="1246928019"/>
                  </a:ext>
                </a:extLst>
              </a:tr>
              <a:tr h="482565">
                <a:tc>
                  <a:txBody>
                    <a:bodyPr/>
                    <a:lstStyle/>
                    <a:p>
                      <a:r>
                        <a:rPr lang="en-GB" sz="2000" dirty="0">
                          <a:latin typeface="Arial" panose="020B0604020202020204" pitchFamily="34" charset="0"/>
                          <a:cs typeface="Arial" panose="020B0604020202020204" pitchFamily="34" charset="0"/>
                        </a:rPr>
                        <a:t>25 November 2025  10:00 to 12:15pm</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020067800"/>
                  </a:ext>
                </a:extLst>
              </a:tr>
              <a:tr h="855679">
                <a:tc>
                  <a:txBody>
                    <a:bodyPr/>
                    <a:lstStyle/>
                    <a:p>
                      <a:r>
                        <a:rPr lang="en-GB" sz="2000" dirty="0">
                          <a:latin typeface="Arial" panose="020B0604020202020204" pitchFamily="34" charset="0"/>
                          <a:cs typeface="Arial" panose="020B0604020202020204" pitchFamily="34" charset="0"/>
                        </a:rPr>
                        <a:t>20 Jan 2026 10:00 to 12:15pm</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526268434"/>
                  </a:ext>
                </a:extLst>
              </a:tr>
              <a:tr h="855679">
                <a:tc>
                  <a:txBody>
                    <a:bodyPr/>
                    <a:lstStyle/>
                    <a:p>
                      <a:r>
                        <a:rPr lang="en-GB" sz="2000" dirty="0">
                          <a:latin typeface="Arial" panose="020B0604020202020204" pitchFamily="34" charset="0"/>
                          <a:cs typeface="Arial" panose="020B0604020202020204" pitchFamily="34" charset="0"/>
                        </a:rPr>
                        <a:t>26 March 2026 10:00 to 12:15pm</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562022897"/>
                  </a:ext>
                </a:extLst>
              </a:tr>
            </a:tbl>
          </a:graphicData>
        </a:graphic>
      </p:graphicFrame>
      <p:sp>
        <p:nvSpPr>
          <p:cNvPr id="8" name="Rectangle: Rounded Corners 7">
            <a:extLst>
              <a:ext uri="{FF2B5EF4-FFF2-40B4-BE49-F238E27FC236}">
                <a16:creationId xmlns:a16="http://schemas.microsoft.com/office/drawing/2014/main" id="{AF130959-CFC2-43B0-9876-01716AB10B0F}"/>
              </a:ext>
            </a:extLst>
          </p:cNvPr>
          <p:cNvSpPr/>
          <p:nvPr/>
        </p:nvSpPr>
        <p:spPr>
          <a:xfrm>
            <a:off x="2032000" y="15138162"/>
            <a:ext cx="8128000" cy="8141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web</a:t>
            </a:r>
            <a:r>
              <a:rPr lang="en-GB" sz="2400" b="1"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site</a:t>
            </a:r>
            <a:endParaRPr lang="en-GB" dirty="0"/>
          </a:p>
          <a:p>
            <a:pPr algn="ctr"/>
            <a:endParaRPr lang="en-GB" dirty="0"/>
          </a:p>
        </p:txBody>
      </p:sp>
    </p:spTree>
    <p:extLst>
      <p:ext uri="{BB962C8B-B14F-4D97-AF65-F5344CB8AC3E}">
        <p14:creationId xmlns:p14="http://schemas.microsoft.com/office/powerpoint/2010/main" val="29545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334844D-EF16-4DF3-BCF0-0B6527421A92}"/>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7" name="TextBox 16">
            <a:extLst>
              <a:ext uri="{FF2B5EF4-FFF2-40B4-BE49-F238E27FC236}">
                <a16:creationId xmlns:a16="http://schemas.microsoft.com/office/drawing/2014/main" id="{8FE4342B-F6FF-4B73-A2EF-7FE0FAED68F7}"/>
              </a:ext>
            </a:extLst>
          </p:cNvPr>
          <p:cNvSpPr txBox="1"/>
          <p:nvPr/>
        </p:nvSpPr>
        <p:spPr>
          <a:xfrm>
            <a:off x="868917" y="3128758"/>
            <a:ext cx="10947400" cy="5386090"/>
          </a:xfrm>
          <a:prstGeom prst="rect">
            <a:avLst/>
          </a:prstGeom>
          <a:noFill/>
        </p:spPr>
        <p:txBody>
          <a:bodyPr wrap="square" rtlCol="0">
            <a:spAutoFit/>
          </a:bodyPr>
          <a:lstStyle/>
          <a:p>
            <a:r>
              <a:rPr lang="en-GB" sz="3600" b="1" dirty="0">
                <a:latin typeface="Arial" panose="020B0604020202020204" pitchFamily="34" charset="0"/>
                <a:cs typeface="Arial" panose="020B0604020202020204" pitchFamily="34" charset="0"/>
              </a:rPr>
              <a:t>Safeguarding and Child Protection Multi Agency Course</a:t>
            </a:r>
            <a:endParaRPr lang="en-GB" sz="28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Starting at 10am - 2.45pm, via MS Teams (equivalent to a one day training session)</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Target audience</a:t>
            </a:r>
            <a:r>
              <a:rPr lang="en-GB" sz="1600" dirty="0">
                <a:latin typeface="Arial" panose="020B0604020202020204" pitchFamily="34" charset="0"/>
                <a:cs typeface="Arial" panose="020B0604020202020204" pitchFamily="34" charset="0"/>
              </a:rPr>
              <a:t>: Any professional working with children and their families </a:t>
            </a:r>
          </a:p>
          <a:p>
            <a:r>
              <a:rPr lang="en-GB" sz="1600" b="1" dirty="0">
                <a:latin typeface="Arial" panose="020B0604020202020204" pitchFamily="34" charset="0"/>
                <a:cs typeface="Arial" panose="020B0604020202020204" pitchFamily="34" charset="0"/>
              </a:rPr>
              <a:t>Attendance criteria</a:t>
            </a:r>
            <a:r>
              <a:rPr lang="en-GB" sz="1600" dirty="0">
                <a:latin typeface="Arial" panose="020B0604020202020204" pitchFamily="34" charset="0"/>
                <a:cs typeface="Arial" panose="020B0604020202020204" pitchFamily="34" charset="0"/>
              </a:rPr>
              <a:t>: Delegates must have completed Level 1 Safeguarding/Child Protection training within their own agency. </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Learning Outcomes:</a:t>
            </a:r>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By the end of the course, participants will: </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gain knowledge of what to do when participants suspect that a child is suffering abuse;</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be aware of the locally agreed procedures and the expectations of the participant’s role in safeguarding and promoting the welfare of children and the importance of working together to achieve this;</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have an understanding of key relevant legislation and statutory guidance in this area;</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consider the needs of the child across the continuum of care, from early help to child protection utilising the local thresholds document;</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refresh their practitioner knowledge of the key categories of harm and how these might be identified;</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look at what happens after the concern has been raised and acknowledged; and</a:t>
            </a:r>
          </a:p>
          <a:p>
            <a:pPr marL="285750" indent="-285750">
              <a:buFont typeface="Wingdings" panose="05000000000000000000" pitchFamily="2" charset="2"/>
              <a:buChar char="Ø"/>
            </a:pPr>
            <a:r>
              <a:rPr lang="en-GB" sz="1600" dirty="0">
                <a:latin typeface="Arial" panose="020B0604020202020204" pitchFamily="34" charset="0"/>
                <a:cs typeface="Arial" panose="020B0604020202020204" pitchFamily="34" charset="0"/>
              </a:rPr>
              <a:t>look beyond the referral at how concerns are addressed including the child protection conference process.</a:t>
            </a:r>
          </a:p>
        </p:txBody>
      </p:sp>
      <p:graphicFrame>
        <p:nvGraphicFramePr>
          <p:cNvPr id="18" name="Table 18">
            <a:extLst>
              <a:ext uri="{FF2B5EF4-FFF2-40B4-BE49-F238E27FC236}">
                <a16:creationId xmlns:a16="http://schemas.microsoft.com/office/drawing/2014/main" id="{F7368230-2F16-42E6-AF40-C1FD3C4FC587}"/>
              </a:ext>
            </a:extLst>
          </p:cNvPr>
          <p:cNvGraphicFramePr>
            <a:graphicFrameLocks noGrp="1"/>
          </p:cNvGraphicFramePr>
          <p:nvPr>
            <p:extLst>
              <p:ext uri="{D42A27DB-BD31-4B8C-83A1-F6EECF244321}">
                <p14:modId xmlns:p14="http://schemas.microsoft.com/office/powerpoint/2010/main" val="28002841"/>
              </p:ext>
            </p:extLst>
          </p:nvPr>
        </p:nvGraphicFramePr>
        <p:xfrm>
          <a:off x="2182091" y="8902030"/>
          <a:ext cx="7990609" cy="2616793"/>
        </p:xfrm>
        <a:graphic>
          <a:graphicData uri="http://schemas.openxmlformats.org/drawingml/2006/table">
            <a:tbl>
              <a:tblPr firstRow="1" bandRow="1">
                <a:tableStyleId>{5C22544A-7EE6-4342-B048-85BDC9FD1C3A}</a:tableStyleId>
              </a:tblPr>
              <a:tblGrid>
                <a:gridCol w="3926609">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838717">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92692">
                <a:tc>
                  <a:txBody>
                    <a:bodyPr/>
                    <a:lstStyle/>
                    <a:p>
                      <a:r>
                        <a:rPr lang="en-GB" sz="2000" dirty="0">
                          <a:latin typeface="Arial" panose="020B0604020202020204" pitchFamily="34" charset="0"/>
                          <a:cs typeface="Arial" panose="020B0604020202020204" pitchFamily="34" charset="0"/>
                        </a:rPr>
                        <a:t>22 October 2025</a:t>
                      </a:r>
                    </a:p>
                  </a:txBody>
                  <a:tcPr/>
                </a:tc>
                <a:tc>
                  <a:txBody>
                    <a:bodyPr/>
                    <a:lstStyle/>
                    <a:p>
                      <a:r>
                        <a:rPr lang="en-GB" sz="2000" dirty="0">
                          <a:latin typeface="Arial" panose="020B0604020202020204" pitchFamily="34" charset="0"/>
                          <a:cs typeface="Arial" panose="020B0604020202020204" pitchFamily="34" charset="0"/>
                        </a:rPr>
                        <a:t>Fully booked</a:t>
                      </a:r>
                    </a:p>
                  </a:txBody>
                  <a:tcPr/>
                </a:tc>
                <a:extLst>
                  <a:ext uri="{0D108BD9-81ED-4DB2-BD59-A6C34878D82A}">
                    <a16:rowId xmlns:a16="http://schemas.microsoft.com/office/drawing/2014/main" val="2533834997"/>
                  </a:ext>
                </a:extLst>
              </a:tr>
              <a:tr h="592692">
                <a:tc>
                  <a:txBody>
                    <a:bodyPr/>
                    <a:lstStyle/>
                    <a:p>
                      <a:r>
                        <a:rPr lang="en-GB" sz="2000" dirty="0">
                          <a:latin typeface="Arial" panose="020B0604020202020204" pitchFamily="34" charset="0"/>
                          <a:cs typeface="Arial" panose="020B0604020202020204" pitchFamily="34" charset="0"/>
                        </a:rPr>
                        <a:t>19 November 2025</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964207801"/>
                  </a:ext>
                </a:extLst>
              </a:tr>
              <a:tr h="592692">
                <a:tc>
                  <a:txBody>
                    <a:bodyPr/>
                    <a:lstStyle/>
                    <a:p>
                      <a:r>
                        <a:rPr lang="en-GB" sz="2000" dirty="0">
                          <a:latin typeface="Arial" panose="020B0604020202020204" pitchFamily="34" charset="0"/>
                          <a:cs typeface="Arial" panose="020B0604020202020204" pitchFamily="34" charset="0"/>
                        </a:rPr>
                        <a:t>11 December 2025</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415710016"/>
                  </a:ext>
                </a:extLst>
              </a:tr>
            </a:tbl>
          </a:graphicData>
        </a:graphic>
      </p:graphicFrame>
      <p:sp>
        <p:nvSpPr>
          <p:cNvPr id="10" name="Rectangle: Rounded Corners 9">
            <a:extLst>
              <a:ext uri="{FF2B5EF4-FFF2-40B4-BE49-F238E27FC236}">
                <a16:creationId xmlns:a16="http://schemas.microsoft.com/office/drawing/2014/main" id="{76D10DD3-2761-4D1D-8EBC-C3FD49960A86}"/>
              </a:ext>
            </a:extLst>
          </p:cNvPr>
          <p:cNvSpPr/>
          <p:nvPr/>
        </p:nvSpPr>
        <p:spPr>
          <a:xfrm>
            <a:off x="2019300" y="13843180"/>
            <a:ext cx="8128000" cy="8264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
        <p:nvSpPr>
          <p:cNvPr id="16" name="Rectangle: Rounded Corners 15">
            <a:extLst>
              <a:ext uri="{FF2B5EF4-FFF2-40B4-BE49-F238E27FC236}">
                <a16:creationId xmlns:a16="http://schemas.microsoft.com/office/drawing/2014/main" id="{413FFB8D-997B-4732-9355-D17DDBE19C3D}"/>
              </a:ext>
            </a:extLst>
          </p:cNvPr>
          <p:cNvSpPr/>
          <p:nvPr/>
        </p:nvSpPr>
        <p:spPr>
          <a:xfrm>
            <a:off x="2044701" y="14838218"/>
            <a:ext cx="8127999" cy="1082128"/>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Arial" panose="020B0604020202020204" pitchFamily="34" charset="0"/>
                <a:cs typeface="Arial" panose="020B0604020202020204" pitchFamily="34" charset="0"/>
              </a:rPr>
              <a:t>You can log onto the HSCP or HSAB booking systems and add your name to our waiting lists for any courses </a:t>
            </a:r>
          </a:p>
        </p:txBody>
      </p:sp>
    </p:spTree>
    <p:extLst>
      <p:ext uri="{BB962C8B-B14F-4D97-AF65-F5344CB8AC3E}">
        <p14:creationId xmlns:p14="http://schemas.microsoft.com/office/powerpoint/2010/main" val="1817682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586572-E87A-41A7-8831-7F705366642B}"/>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5" name="TextBox 14">
            <a:extLst>
              <a:ext uri="{FF2B5EF4-FFF2-40B4-BE49-F238E27FC236}">
                <a16:creationId xmlns:a16="http://schemas.microsoft.com/office/drawing/2014/main" id="{34376AD0-15A9-4714-87C1-6D6EA191E413}"/>
              </a:ext>
            </a:extLst>
          </p:cNvPr>
          <p:cNvSpPr txBox="1"/>
          <p:nvPr/>
        </p:nvSpPr>
        <p:spPr>
          <a:xfrm>
            <a:off x="605155" y="2590939"/>
            <a:ext cx="10947400" cy="7694414"/>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Physical Abuse in Children and Young People (Includes suspicious bruises/marks in children under 6 months)</a:t>
            </a:r>
          </a:p>
          <a:p>
            <a:endParaRPr lang="en-GB" sz="2800"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Held over a 2hr session starting at 10am, via MS Teams (equivalent to a half day training session)</a:t>
            </a:r>
          </a:p>
          <a:p>
            <a:r>
              <a:rPr lang="en-GB" b="1" dirty="0">
                <a:latin typeface="Arial" panose="020B0604020202020204" pitchFamily="34" charset="0"/>
                <a:cs typeface="Arial" panose="020B0604020202020204" pitchFamily="34" charset="0"/>
              </a:rPr>
              <a:t>Target audience</a:t>
            </a:r>
            <a:r>
              <a:rPr lang="en-GB" dirty="0">
                <a:latin typeface="Arial" panose="020B0604020202020204" pitchFamily="34" charset="0"/>
                <a:cs typeface="Arial" panose="020B0604020202020204" pitchFamily="34" charset="0"/>
              </a:rPr>
              <a:t>: Health Visitors, School Nurses, Social workers, Assistant Team Managers, Team Managers, Nursery Nurses, Child Care Workers, Children Centre Staff, Teachers, Police Officers, CAIU, Youth workers, Allied Health professionals, GPs</a:t>
            </a:r>
          </a:p>
          <a:p>
            <a:r>
              <a:rPr lang="en-GB" b="1" dirty="0">
                <a:latin typeface="Arial" panose="020B0604020202020204" pitchFamily="34" charset="0"/>
                <a:cs typeface="Arial" panose="020B0604020202020204" pitchFamily="34" charset="0"/>
              </a:rPr>
              <a:t>Aim of the Course</a:t>
            </a:r>
            <a:r>
              <a:rPr lang="en-GB" dirty="0">
                <a:latin typeface="Arial" panose="020B0604020202020204" pitchFamily="34" charset="0"/>
                <a:cs typeface="Arial" panose="020B0604020202020204" pitchFamily="34" charset="0"/>
              </a:rPr>
              <a:t>: To enable the multi-agency team to recognise and respond to physical abuse in children</a:t>
            </a:r>
          </a:p>
          <a:p>
            <a:r>
              <a:rPr lang="en-GB" b="1" dirty="0">
                <a:latin typeface="Arial" panose="020B0604020202020204" pitchFamily="34" charset="0"/>
                <a:cs typeface="Arial" panose="020B0604020202020204" pitchFamily="34" charset="0"/>
              </a:rPr>
              <a:t>Pre-course Work: </a:t>
            </a:r>
            <a:r>
              <a:rPr lang="en-GB" dirty="0">
                <a:latin typeface="Arial" panose="020B0604020202020204" pitchFamily="34" charset="0"/>
                <a:cs typeface="Arial" panose="020B0604020202020204" pitchFamily="34" charset="0"/>
              </a:rPr>
              <a:t>Please see the </a:t>
            </a:r>
            <a:r>
              <a:rPr lang="en-GB" b="1" dirty="0">
                <a:latin typeface="Arial" panose="020B0604020202020204" pitchFamily="34" charset="0"/>
                <a:cs typeface="Arial" panose="020B0604020202020204" pitchFamily="34" charset="0"/>
              </a:rPr>
              <a:t>'Download Course Materials'</a:t>
            </a:r>
            <a:r>
              <a:rPr lang="en-GB" dirty="0">
                <a:latin typeface="Arial" panose="020B0604020202020204" pitchFamily="34" charset="0"/>
                <a:cs typeface="Arial" panose="020B0604020202020204" pitchFamily="34" charset="0"/>
              </a:rPr>
              <a:t> link from our training website, under the </a:t>
            </a:r>
            <a:r>
              <a:rPr lang="en-GB" b="1" dirty="0">
                <a:latin typeface="Arial" panose="020B0604020202020204" pitchFamily="34" charset="0"/>
                <a:cs typeface="Arial" panose="020B0604020202020204" pitchFamily="34" charset="0"/>
              </a:rPr>
              <a:t>'Pre-course'</a:t>
            </a:r>
            <a:r>
              <a:rPr lang="en-GB" dirty="0">
                <a:latin typeface="Arial" panose="020B0604020202020204" pitchFamily="34" charset="0"/>
                <a:cs typeface="Arial" panose="020B0604020202020204" pitchFamily="34" charset="0"/>
              </a:rPr>
              <a:t> section, you will be able to access all the pre-reading materials and download the preparation worksheet.</a:t>
            </a:r>
          </a:p>
          <a:p>
            <a:r>
              <a:rPr lang="en-GB" b="1" dirty="0">
                <a:latin typeface="Arial" panose="020B0604020202020204" pitchFamily="34" charset="0"/>
                <a:cs typeface="Arial" panose="020B0604020202020204" pitchFamily="34" charset="0"/>
              </a:rPr>
              <a:t>Please note – </a:t>
            </a:r>
            <a:r>
              <a:rPr lang="en-GB" dirty="0">
                <a:latin typeface="Arial" panose="020B0604020202020204" pitchFamily="34" charset="0"/>
                <a:cs typeface="Arial" panose="020B0604020202020204" pitchFamily="34" charset="0"/>
              </a:rPr>
              <a:t>The documents for download are useful reading and tools for you and we recommend that you read these as part of your forward learning around physical abuse in children.</a:t>
            </a:r>
          </a:p>
          <a:p>
            <a:r>
              <a:rPr lang="en-GB" dirty="0">
                <a:latin typeface="Arial" panose="020B0604020202020204" pitchFamily="34" charset="0"/>
                <a:cs typeface="Arial" panose="020B0604020202020204" pitchFamily="34" charset="0"/>
              </a:rPr>
              <a:t>Please also download </a:t>
            </a:r>
            <a:r>
              <a:rPr lang="en-GB" b="1" dirty="0">
                <a:latin typeface="Arial" panose="020B0604020202020204" pitchFamily="34" charset="0"/>
                <a:cs typeface="Arial" panose="020B0604020202020204" pitchFamily="34" charset="0"/>
              </a:rPr>
              <a:t>the HSCP Policy </a:t>
            </a:r>
            <a:r>
              <a:rPr lang="en-GB" dirty="0">
                <a:latin typeface="Arial" panose="020B0604020202020204" pitchFamily="34" charset="0"/>
                <a:cs typeface="Arial" panose="020B0604020202020204" pitchFamily="34" charset="0"/>
                <a:hlinkClick r:id="rId2"/>
              </a:rPr>
              <a:t>‘Management of Suspicious bruises/ marks in infants under 6 months for all front line professionals’ </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b="1" dirty="0">
                <a:latin typeface="Arial" panose="020B0604020202020204" pitchFamily="34" charset="0"/>
                <a:cs typeface="Arial" panose="020B0604020202020204" pitchFamily="34" charset="0"/>
              </a:rPr>
              <a:t>Learning Outcomes:</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embed the practice of using the HSCP pathways for physical abuse</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raise awareness of Serious Case Reviews involving physical abuse of children</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broaden knowledge around assessment of bruising in small children</a:t>
            </a:r>
          </a:p>
          <a:p>
            <a:pPr marL="285750" indent="-285750">
              <a:buFont typeface="Wingdings" panose="05000000000000000000" pitchFamily="2" charset="2"/>
              <a:buChar char="Ø"/>
            </a:pPr>
            <a:r>
              <a:rPr lang="en-GB" dirty="0">
                <a:latin typeface="Arial" panose="020B0604020202020204" pitchFamily="34" charset="0"/>
                <a:cs typeface="Arial" panose="020B0604020202020204" pitchFamily="34" charset="0"/>
              </a:rPr>
              <a:t>To enable professionals to effectively respond and refer for children where physical abuse is suspected</a:t>
            </a:r>
          </a:p>
          <a:p>
            <a:pPr marL="285750" indent="-285750">
              <a:buFont typeface="Wingdings" panose="05000000000000000000" pitchFamily="2" charset="2"/>
              <a:buChar char="Ø"/>
            </a:pPr>
            <a:endParaRPr lang="en-GB"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18" name="Table 18">
            <a:extLst>
              <a:ext uri="{FF2B5EF4-FFF2-40B4-BE49-F238E27FC236}">
                <a16:creationId xmlns:a16="http://schemas.microsoft.com/office/drawing/2014/main" id="{F7368230-2F16-42E6-AF40-C1FD3C4FC587}"/>
              </a:ext>
            </a:extLst>
          </p:cNvPr>
          <p:cNvGraphicFramePr>
            <a:graphicFrameLocks noGrp="1"/>
          </p:cNvGraphicFramePr>
          <p:nvPr>
            <p:extLst>
              <p:ext uri="{D42A27DB-BD31-4B8C-83A1-F6EECF244321}">
                <p14:modId xmlns:p14="http://schemas.microsoft.com/office/powerpoint/2010/main" val="1745438150"/>
              </p:ext>
            </p:extLst>
          </p:nvPr>
        </p:nvGraphicFramePr>
        <p:xfrm>
          <a:off x="1001485" y="10294037"/>
          <a:ext cx="10218058" cy="1039443"/>
        </p:xfrm>
        <a:graphic>
          <a:graphicData uri="http://schemas.openxmlformats.org/drawingml/2006/table">
            <a:tbl>
              <a:tblPr firstRow="1" bandRow="1">
                <a:tableStyleId>{5C22544A-7EE6-4342-B048-85BDC9FD1C3A}</a:tableStyleId>
              </a:tblPr>
              <a:tblGrid>
                <a:gridCol w="5109029">
                  <a:extLst>
                    <a:ext uri="{9D8B030D-6E8A-4147-A177-3AD203B41FA5}">
                      <a16:colId xmlns:a16="http://schemas.microsoft.com/office/drawing/2014/main" val="2062508448"/>
                    </a:ext>
                  </a:extLst>
                </a:gridCol>
                <a:gridCol w="5109029">
                  <a:extLst>
                    <a:ext uri="{9D8B030D-6E8A-4147-A177-3AD203B41FA5}">
                      <a16:colId xmlns:a16="http://schemas.microsoft.com/office/drawing/2014/main" val="2750367952"/>
                    </a:ext>
                  </a:extLst>
                </a:gridCol>
              </a:tblGrid>
              <a:tr h="218440">
                <a:tc>
                  <a:txBody>
                    <a:bodyPr/>
                    <a:lstStyle/>
                    <a:p>
                      <a:r>
                        <a:rPr lang="en-GB" dirty="0">
                          <a:latin typeface="Arial" panose="020B0604020202020204" pitchFamily="34" charset="0"/>
                          <a:cs typeface="Arial" panose="020B0604020202020204" pitchFamily="34" charset="0"/>
                        </a:rPr>
                        <a:t>Date</a:t>
                      </a:r>
                    </a:p>
                  </a:txBody>
                  <a:tcPr/>
                </a:tc>
                <a:tc>
                  <a:txBody>
                    <a:bodyPr/>
                    <a:lstStyle/>
                    <a:p>
                      <a:r>
                        <a:rPr lang="en-GB" dirty="0">
                          <a:latin typeface="Arial" panose="020B0604020202020204" pitchFamily="34" charset="0"/>
                          <a:cs typeface="Arial" panose="020B0604020202020204" pitchFamily="34" charset="0"/>
                        </a:rPr>
                        <a:t>Availability</a:t>
                      </a:r>
                    </a:p>
                  </a:txBody>
                  <a:tcPr/>
                </a:tc>
                <a:extLst>
                  <a:ext uri="{0D108BD9-81ED-4DB2-BD59-A6C34878D82A}">
                    <a16:rowId xmlns:a16="http://schemas.microsoft.com/office/drawing/2014/main" val="1246928019"/>
                  </a:ext>
                </a:extLst>
              </a:tr>
              <a:tr h="582243">
                <a:tc>
                  <a:txBody>
                    <a:bodyPr/>
                    <a:lstStyle/>
                    <a:p>
                      <a:r>
                        <a:rPr lang="en-GB" sz="2000" dirty="0">
                          <a:latin typeface="Arial" panose="020B0604020202020204" pitchFamily="34" charset="0"/>
                          <a:cs typeface="Arial" panose="020B0604020202020204" pitchFamily="34" charset="0"/>
                        </a:rPr>
                        <a:t>18 November 2025 09:30 to 11:30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2492559197"/>
                  </a:ext>
                </a:extLst>
              </a:tr>
            </a:tbl>
          </a:graphicData>
        </a:graphic>
      </p:graphicFrame>
      <p:sp>
        <p:nvSpPr>
          <p:cNvPr id="10" name="Rectangle: Rounded Corners 9">
            <a:extLst>
              <a:ext uri="{FF2B5EF4-FFF2-40B4-BE49-F238E27FC236}">
                <a16:creationId xmlns:a16="http://schemas.microsoft.com/office/drawing/2014/main" id="{64A49AC9-6AC3-472A-BB8B-BD211A392E34}"/>
              </a:ext>
            </a:extLst>
          </p:cNvPr>
          <p:cNvSpPr/>
          <p:nvPr/>
        </p:nvSpPr>
        <p:spPr>
          <a:xfrm>
            <a:off x="2162628" y="14069485"/>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See page below to book onto the Lunch &amp; Learn</a:t>
            </a:r>
          </a:p>
          <a:p>
            <a:pPr algn="ctr"/>
            <a:r>
              <a:rPr lang="en-GB" sz="2400" b="1" dirty="0">
                <a:solidFill>
                  <a:schemeClr val="bg1"/>
                </a:solidFill>
              </a:rPr>
              <a:t>Sessions on the Bruising Policy  </a:t>
            </a:r>
            <a:endParaRPr lang="en-GB" dirty="0"/>
          </a:p>
          <a:p>
            <a:pPr algn="ctr"/>
            <a:endParaRPr lang="en-GB" dirty="0"/>
          </a:p>
        </p:txBody>
      </p:sp>
    </p:spTree>
    <p:extLst>
      <p:ext uri="{BB962C8B-B14F-4D97-AF65-F5344CB8AC3E}">
        <p14:creationId xmlns:p14="http://schemas.microsoft.com/office/powerpoint/2010/main" val="1195797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E586572-E87A-41A7-8831-7F705366642B}"/>
              </a:ext>
            </a:extLst>
          </p:cNvPr>
          <p:cNvSpPr>
            <a:spLocks noGrp="1"/>
          </p:cNvSpPr>
          <p:nvPr>
            <p:ph type="title"/>
          </p:nvPr>
        </p:nvSpPr>
        <p:spPr/>
        <p:txBody>
          <a:bodyPr/>
          <a:lstStyle/>
          <a:p>
            <a:r>
              <a:rPr lang="en-GB" dirty="0">
                <a:latin typeface="Arial Black" panose="020B0A04020102020204" pitchFamily="34" charset="0"/>
              </a:rPr>
              <a:t>HSCP/HSAB L&amp;D </a:t>
            </a:r>
            <a:br>
              <a:rPr lang="en-GB" dirty="0">
                <a:latin typeface="Arial Black" panose="020B0A04020102020204" pitchFamily="34" charset="0"/>
              </a:rPr>
            </a:br>
            <a:r>
              <a:rPr lang="en-GB" dirty="0">
                <a:latin typeface="Arial Black" panose="020B0A04020102020204" pitchFamily="34" charset="0"/>
              </a:rPr>
              <a:t>PROGRAMME</a:t>
            </a:r>
            <a:endParaRPr lang="en-GB" dirty="0"/>
          </a:p>
        </p:txBody>
      </p:sp>
      <p:sp>
        <p:nvSpPr>
          <p:cNvPr id="12" name="TextBox 11">
            <a:extLst>
              <a:ext uri="{FF2B5EF4-FFF2-40B4-BE49-F238E27FC236}">
                <a16:creationId xmlns:a16="http://schemas.microsoft.com/office/drawing/2014/main" id="{EC6EC489-2C02-44F8-91FF-C6B486D6B448}"/>
              </a:ext>
            </a:extLst>
          </p:cNvPr>
          <p:cNvSpPr txBox="1"/>
          <p:nvPr/>
        </p:nvSpPr>
        <p:spPr>
          <a:xfrm>
            <a:off x="605155" y="2939294"/>
            <a:ext cx="10947400" cy="9048631"/>
          </a:xfrm>
          <a:prstGeom prst="rect">
            <a:avLst/>
          </a:prstGeom>
          <a:noFill/>
        </p:spPr>
        <p:txBody>
          <a:bodyPr wrap="square" rtlCol="0">
            <a:spAutoFit/>
          </a:bodyPr>
          <a:lstStyle/>
          <a:p>
            <a:r>
              <a:rPr lang="en-GB" sz="4000" b="1" dirty="0">
                <a:latin typeface="Arial" panose="020B0604020202020204" pitchFamily="34" charset="0"/>
                <a:cs typeface="Arial" panose="020B0604020202020204" pitchFamily="34" charset="0"/>
              </a:rPr>
              <a:t>Child Protection Conference Training</a:t>
            </a:r>
            <a:r>
              <a:rPr lang="en-GB" sz="2800" b="1" dirty="0">
                <a:latin typeface="Arial" panose="020B0604020202020204" pitchFamily="34" charset="0"/>
                <a:cs typeface="Arial" panose="020B0604020202020204" pitchFamily="34" charset="0"/>
              </a:rPr>
              <a:t>	</a:t>
            </a:r>
          </a:p>
          <a:p>
            <a:r>
              <a:rPr lang="en-GB" sz="2800" b="1" dirty="0">
                <a:latin typeface="Arial" panose="020B0604020202020204" pitchFamily="34" charset="0"/>
                <a:cs typeface="Arial" panose="020B0604020202020204" pitchFamily="34" charset="0"/>
              </a:rPr>
              <a:t>	</a:t>
            </a:r>
            <a:endParaRPr lang="en-GB" sz="4000" b="1"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Held over a 1hr 45min session , via MS Teams (equivalent to a half day training session)</a:t>
            </a:r>
          </a:p>
          <a:p>
            <a:r>
              <a:rPr lang="en-GB" sz="2000" b="1" dirty="0">
                <a:latin typeface="Arial" panose="020B0604020202020204" pitchFamily="34" charset="0"/>
                <a:cs typeface="Arial" panose="020B0604020202020204" pitchFamily="34" charset="0"/>
              </a:rPr>
              <a:t>Target audience</a:t>
            </a:r>
            <a:r>
              <a:rPr lang="en-GB" sz="2000" dirty="0">
                <a:latin typeface="Arial" panose="020B0604020202020204" pitchFamily="34" charset="0"/>
                <a:cs typeface="Arial" panose="020B0604020202020204" pitchFamily="34" charset="0"/>
              </a:rPr>
              <a:t>: Health Services (GPs, health visitors, midwives, school nurses), School staff, Early Help staff, Probation, Children’s Services staff (domestic abuse practitioners, mental health practitioners), Community Adolescent Mental Health Service, Community Mental Health Team, Adult services, Children’s Centre staff.</a:t>
            </a:r>
          </a:p>
          <a:p>
            <a:r>
              <a:rPr lang="en-GB" sz="2000" b="1" dirty="0">
                <a:latin typeface="Arial" panose="020B0604020202020204" pitchFamily="34" charset="0"/>
                <a:cs typeface="Arial" panose="020B0604020202020204" pitchFamily="34" charset="0"/>
              </a:rPr>
              <a:t>Attendance Criteria: </a:t>
            </a:r>
            <a:r>
              <a:rPr lang="en-GB" sz="2000" dirty="0">
                <a:latin typeface="Arial" panose="020B0604020202020204" pitchFamily="34" charset="0"/>
                <a:cs typeface="Arial" panose="020B0604020202020204" pitchFamily="34" charset="0"/>
              </a:rPr>
              <a:t>Delegates must have completed mandatory Basic/Stage 1 Safeguarding/Child Protection training within their own agency. </a:t>
            </a:r>
          </a:p>
          <a:p>
            <a:r>
              <a:rPr lang="en-GB" sz="2000" b="1" dirty="0">
                <a:latin typeface="Arial" panose="020B0604020202020204" pitchFamily="34" charset="0"/>
                <a:cs typeface="Arial" panose="020B0604020202020204" pitchFamily="34" charset="0"/>
              </a:rPr>
              <a:t>Aim of the Course</a:t>
            </a:r>
            <a:r>
              <a:rPr lang="en-GB" sz="2000" dirty="0">
                <a:latin typeface="Arial" panose="020B0604020202020204" pitchFamily="34" charset="0"/>
                <a:cs typeface="Arial" panose="020B0604020202020204" pitchFamily="34" charset="0"/>
              </a:rPr>
              <a:t>: To learn about the structure and processes associated with a Child Protection conference and the methods and responsibilities of those involved.</a:t>
            </a:r>
          </a:p>
          <a:p>
            <a:endParaRPr lang="en-GB" sz="2000" dirty="0">
              <a:latin typeface="Arial" panose="020B0604020202020204" pitchFamily="34" charset="0"/>
              <a:cs typeface="Arial" panose="020B0604020202020204" pitchFamily="34" charset="0"/>
            </a:endParaRPr>
          </a:p>
          <a:p>
            <a:r>
              <a:rPr lang="en-GB" sz="2000" b="1" dirty="0">
                <a:latin typeface="Arial" panose="020B0604020202020204" pitchFamily="34" charset="0"/>
                <a:cs typeface="Arial" panose="020B0604020202020204" pitchFamily="34" charset="0"/>
              </a:rPr>
              <a:t>Learning Outcomes: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Information on the conference style and structure</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Children’s views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What is expected of you – your role and responsibilities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The role of the Child Protection Conference Chair</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Reports to conferences – how to write them, where to send them and what should be included.</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Timescales.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Decision making process.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Outcomes of a plan, process of monitoring progresses</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Differences between Child in Need and Child Protection</a:t>
            </a:r>
          </a:p>
          <a:p>
            <a:pPr marL="285750" indent="-285750">
              <a:buFont typeface="Wingdings" panose="05000000000000000000" pitchFamily="2" charset="2"/>
              <a:buChar char="Ø"/>
            </a:pPr>
            <a:r>
              <a:rPr lang="en-GB" sz="2000" dirty="0">
                <a:latin typeface="Arial" panose="020B0604020202020204" pitchFamily="34" charset="0"/>
                <a:cs typeface="Arial" panose="020B0604020202020204" pitchFamily="34" charset="0"/>
              </a:rPr>
              <a:t>Child protection process beyond the conference</a:t>
            </a:r>
          </a:p>
          <a:p>
            <a:pPr marL="285750" indent="-285750">
              <a:buFont typeface="Wingdings" panose="05000000000000000000" pitchFamily="2" charset="2"/>
              <a:buChar char="Ø"/>
            </a:pPr>
            <a:endParaRPr lang="en-GB"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GB"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GB" sz="2000" dirty="0">
              <a:latin typeface="Arial" panose="020B0604020202020204" pitchFamily="34" charset="0"/>
              <a:cs typeface="Arial" panose="020B0604020202020204" pitchFamily="34" charset="0"/>
            </a:endParaRPr>
          </a:p>
          <a:p>
            <a:endParaRPr lang="en-GB" sz="1400" b="1" dirty="0">
              <a:latin typeface="Arial" panose="020B0604020202020204" pitchFamily="34" charset="0"/>
              <a:cs typeface="Arial" panose="020B0604020202020204" pitchFamily="34" charset="0"/>
            </a:endParaRPr>
          </a:p>
        </p:txBody>
      </p:sp>
      <p:graphicFrame>
        <p:nvGraphicFramePr>
          <p:cNvPr id="11" name="Table 18">
            <a:extLst>
              <a:ext uri="{FF2B5EF4-FFF2-40B4-BE49-F238E27FC236}">
                <a16:creationId xmlns:a16="http://schemas.microsoft.com/office/drawing/2014/main" id="{B790BD14-D558-420D-B944-3C579913DC7D}"/>
              </a:ext>
            </a:extLst>
          </p:cNvPr>
          <p:cNvGraphicFramePr>
            <a:graphicFrameLocks noGrp="1"/>
          </p:cNvGraphicFramePr>
          <p:nvPr>
            <p:extLst>
              <p:ext uri="{D42A27DB-BD31-4B8C-83A1-F6EECF244321}">
                <p14:modId xmlns:p14="http://schemas.microsoft.com/office/powerpoint/2010/main" val="2078012649"/>
              </p:ext>
            </p:extLst>
          </p:nvPr>
        </p:nvGraphicFramePr>
        <p:xfrm>
          <a:off x="2162628" y="11232828"/>
          <a:ext cx="8128000" cy="118872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62508448"/>
                    </a:ext>
                  </a:extLst>
                </a:gridCol>
                <a:gridCol w="4064000">
                  <a:extLst>
                    <a:ext uri="{9D8B030D-6E8A-4147-A177-3AD203B41FA5}">
                      <a16:colId xmlns:a16="http://schemas.microsoft.com/office/drawing/2014/main" val="2750367952"/>
                    </a:ext>
                  </a:extLst>
                </a:gridCol>
              </a:tblGrid>
              <a:tr h="0">
                <a:tc>
                  <a:txBody>
                    <a:bodyPr/>
                    <a:lstStyle/>
                    <a:p>
                      <a:r>
                        <a:rPr lang="en-GB" sz="2000" dirty="0">
                          <a:latin typeface="Arial" panose="020B0604020202020204" pitchFamily="34" charset="0"/>
                          <a:cs typeface="Arial" panose="020B0604020202020204" pitchFamily="34" charset="0"/>
                        </a:rPr>
                        <a:t>Dates</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139723045"/>
                  </a:ext>
                </a:extLst>
              </a:tr>
              <a:tr h="370840">
                <a:tc>
                  <a:txBody>
                    <a:bodyPr/>
                    <a:lstStyle/>
                    <a:p>
                      <a:r>
                        <a:rPr lang="en-GB" sz="2000" dirty="0">
                          <a:latin typeface="Arial" panose="020B0604020202020204" pitchFamily="34" charset="0"/>
                          <a:cs typeface="Arial" panose="020B0604020202020204" pitchFamily="34" charset="0"/>
                        </a:rPr>
                        <a:t>20 Nov 2025 10:00 to 11:45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1504982675"/>
                  </a:ext>
                </a:extLst>
              </a:tr>
              <a:tr h="370840">
                <a:tc>
                  <a:txBody>
                    <a:bodyPr/>
                    <a:lstStyle/>
                    <a:p>
                      <a:r>
                        <a:rPr lang="en-GB" sz="2000" dirty="0">
                          <a:latin typeface="Arial" panose="020B0604020202020204" pitchFamily="34" charset="0"/>
                          <a:cs typeface="Arial" panose="020B0604020202020204" pitchFamily="34" charset="0"/>
                        </a:rPr>
                        <a:t>27 Mar 2026 10:00 to 11:45 am</a:t>
                      </a:r>
                    </a:p>
                  </a:txBody>
                  <a:tcPr/>
                </a:tc>
                <a:tc>
                  <a:txBody>
                    <a:bodyPr/>
                    <a:lstStyle/>
                    <a:p>
                      <a:r>
                        <a:rPr lang="en-GB" sz="2000" dirty="0">
                          <a:latin typeface="Arial" panose="020B0604020202020204" pitchFamily="34" charset="0"/>
                          <a:cs typeface="Arial" panose="020B0604020202020204" pitchFamily="34" charset="0"/>
                        </a:rPr>
                        <a:t>Places available</a:t>
                      </a:r>
                    </a:p>
                  </a:txBody>
                  <a:tcPr/>
                </a:tc>
                <a:extLst>
                  <a:ext uri="{0D108BD9-81ED-4DB2-BD59-A6C34878D82A}">
                    <a16:rowId xmlns:a16="http://schemas.microsoft.com/office/drawing/2014/main" val="3669111561"/>
                  </a:ext>
                </a:extLst>
              </a:tr>
            </a:tbl>
          </a:graphicData>
        </a:graphic>
      </p:graphicFrame>
      <p:sp>
        <p:nvSpPr>
          <p:cNvPr id="8" name="Rectangle: Rounded Corners 7">
            <a:extLst>
              <a:ext uri="{FF2B5EF4-FFF2-40B4-BE49-F238E27FC236}">
                <a16:creationId xmlns:a16="http://schemas.microsoft.com/office/drawing/2014/main" id="{37991B50-4D31-4733-A049-1A10A0464117}"/>
              </a:ext>
            </a:extLst>
          </p:cNvPr>
          <p:cNvSpPr/>
          <p:nvPr/>
        </p:nvSpPr>
        <p:spPr>
          <a:xfrm>
            <a:off x="2162628" y="14583796"/>
            <a:ext cx="8128000" cy="11429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1"/>
                </a:solidFill>
              </a:rPr>
              <a:t>For bookings, please visit the HSCP </a:t>
            </a:r>
            <a:r>
              <a:rPr lang="en-GB" sz="2400" b="1"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website</a:t>
            </a:r>
            <a:endParaRPr lang="en-GB" dirty="0"/>
          </a:p>
          <a:p>
            <a:pPr algn="ctr"/>
            <a:endParaRPr lang="en-GB" dirty="0"/>
          </a:p>
        </p:txBody>
      </p:sp>
    </p:spTree>
    <p:extLst>
      <p:ext uri="{BB962C8B-B14F-4D97-AF65-F5344CB8AC3E}">
        <p14:creationId xmlns:p14="http://schemas.microsoft.com/office/powerpoint/2010/main" val="367316989"/>
      </p:ext>
    </p:extLst>
  </p:cSld>
  <p:clrMapOvr>
    <a:masterClrMapping/>
  </p:clrMapOvr>
</p:sld>
</file>

<file path=ppt/theme/theme1.xml><?xml version="1.0" encoding="utf-8"?>
<a:theme xmlns:a="http://schemas.openxmlformats.org/drawingml/2006/main" name="L&amp;D Bulleti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amp;D Bulletin" id="{90147E13-BED7-408B-937C-D4118C8DF734}" vid="{BA8A86FF-70D2-49A4-A201-4AE6ED390B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L&amp;D Bulletin</Template>
  <TotalTime>42209</TotalTime>
  <Words>7447</Words>
  <Application>Microsoft Office PowerPoint</Application>
  <PresentationFormat>Custom</PresentationFormat>
  <Paragraphs>808</Paragraphs>
  <Slides>32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Arial Black</vt:lpstr>
      <vt:lpstr>Calibri</vt:lpstr>
      <vt:lpstr>Calibri Light</vt:lpstr>
      <vt:lpstr>Wingdings</vt:lpstr>
      <vt:lpstr>L&amp;D Bulletin</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lpstr>HSCP/HSAB L&amp;D  PROGRAMME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L&amp;D Programme August 2020</dc:title>
  <dc:creator>Elizabeth Peters</dc:creator>
  <cp:lastModifiedBy>Elizabeth Peters</cp:lastModifiedBy>
  <cp:revision>543</cp:revision>
  <dcterms:created xsi:type="dcterms:W3CDTF">2020-05-19T08:36:46Z</dcterms:created>
  <dcterms:modified xsi:type="dcterms:W3CDTF">2025-10-09T08:58:31Z</dcterms:modified>
</cp:coreProperties>
</file>