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5"/>
  </p:notesMasterIdLst>
  <p:sldIdLst>
    <p:sldId id="261" r:id="rId5"/>
    <p:sldId id="289" r:id="rId6"/>
    <p:sldId id="290" r:id="rId7"/>
    <p:sldId id="271" r:id="rId8"/>
    <p:sldId id="284" r:id="rId9"/>
    <p:sldId id="287" r:id="rId10"/>
    <p:sldId id="273" r:id="rId11"/>
    <p:sldId id="274" r:id="rId12"/>
    <p:sldId id="276" r:id="rId13"/>
    <p:sldId id="277" r:id="rId14"/>
    <p:sldId id="278" r:id="rId15"/>
    <p:sldId id="279" r:id="rId16"/>
    <p:sldId id="280" r:id="rId17"/>
    <p:sldId id="291" r:id="rId18"/>
    <p:sldId id="285" r:id="rId19"/>
    <p:sldId id="293" r:id="rId20"/>
    <p:sldId id="283" r:id="rId21"/>
    <p:sldId id="275" r:id="rId22"/>
    <p:sldId id="292" r:id="rId23"/>
    <p:sldId id="294"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46E"/>
    <a:srgbClr val="ED8B13"/>
    <a:srgbClr val="04A7CE"/>
    <a:srgbClr val="33CC33"/>
    <a:srgbClr val="000000"/>
    <a:srgbClr val="43556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954D61-7BEF-4DF6-9CFA-E9DDF7092330}" v="23" dt="2025-02-28T12:56:40.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88" autoAdjust="0"/>
    <p:restoredTop sz="72199" autoAdjust="0"/>
  </p:normalViewPr>
  <p:slideViewPr>
    <p:cSldViewPr snapToGrid="0" snapToObjects="1">
      <p:cViewPr varScale="1">
        <p:scale>
          <a:sx n="56" d="100"/>
          <a:sy n="56" d="100"/>
        </p:scale>
        <p:origin x="893" y="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4" d="100"/>
          <a:sy n="54" d="100"/>
        </p:scale>
        <p:origin x="2563" y="-22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Jacqueline (HERTFORDSHIRE COMMUNITY NHS TRUST)" userId="795c7286-7a77-4a70-b97c-ea31f5dee235" providerId="ADAL" clId="{22954D61-7BEF-4DF6-9CFA-E9DDF7092330}"/>
    <pc:docChg chg="undo redo custSel addSld delSld modSld sldOrd">
      <pc:chgData name="GREEN, Jacqueline (HERTFORDSHIRE COMMUNITY NHS TRUST)" userId="795c7286-7a77-4a70-b97c-ea31f5dee235" providerId="ADAL" clId="{22954D61-7BEF-4DF6-9CFA-E9DDF7092330}" dt="2025-02-28T13:12:51.648" v="1561" actId="255"/>
      <pc:docMkLst>
        <pc:docMk/>
      </pc:docMkLst>
      <pc:sldChg chg="addSp modSp mod modNotesTx">
        <pc:chgData name="GREEN, Jacqueline (HERTFORDSHIRE COMMUNITY NHS TRUST)" userId="795c7286-7a77-4a70-b97c-ea31f5dee235" providerId="ADAL" clId="{22954D61-7BEF-4DF6-9CFA-E9DDF7092330}" dt="2025-02-28T12:53:44.252" v="1273" actId="6549"/>
        <pc:sldMkLst>
          <pc:docMk/>
          <pc:sldMk cId="1186834972" sldId="273"/>
        </pc:sldMkLst>
        <pc:picChg chg="add mod">
          <ac:chgData name="GREEN, Jacqueline (HERTFORDSHIRE COMMUNITY NHS TRUST)" userId="795c7286-7a77-4a70-b97c-ea31f5dee235" providerId="ADAL" clId="{22954D61-7BEF-4DF6-9CFA-E9DDF7092330}" dt="2025-02-28T12:09:56.814" v="18" actId="14100"/>
          <ac:picMkLst>
            <pc:docMk/>
            <pc:sldMk cId="1186834972" sldId="273"/>
            <ac:picMk id="7" creationId="{E9E10D4B-D0B7-5F9A-AEC9-F2634DFD1379}"/>
          </ac:picMkLst>
        </pc:picChg>
        <pc:picChg chg="mod">
          <ac:chgData name="GREEN, Jacqueline (HERTFORDSHIRE COMMUNITY NHS TRUST)" userId="795c7286-7a77-4a70-b97c-ea31f5dee235" providerId="ADAL" clId="{22954D61-7BEF-4DF6-9CFA-E9DDF7092330}" dt="2025-02-28T12:09:35.570" v="15" actId="14100"/>
          <ac:picMkLst>
            <pc:docMk/>
            <pc:sldMk cId="1186834972" sldId="273"/>
            <ac:picMk id="14" creationId="{F097A9C6-3FC4-EF3E-9641-019F9A907BCD}"/>
          </ac:picMkLst>
        </pc:picChg>
      </pc:sldChg>
      <pc:sldChg chg="delSp modSp mod modNotesTx">
        <pc:chgData name="GREEN, Jacqueline (HERTFORDSHIRE COMMUNITY NHS TRUST)" userId="795c7286-7a77-4a70-b97c-ea31f5dee235" providerId="ADAL" clId="{22954D61-7BEF-4DF6-9CFA-E9DDF7092330}" dt="2025-02-28T12:27:10.012" v="164" actId="1076"/>
        <pc:sldMkLst>
          <pc:docMk/>
          <pc:sldMk cId="530616357" sldId="274"/>
        </pc:sldMkLst>
        <pc:spChg chg="mod">
          <ac:chgData name="GREEN, Jacqueline (HERTFORDSHIRE COMMUNITY NHS TRUST)" userId="795c7286-7a77-4a70-b97c-ea31f5dee235" providerId="ADAL" clId="{22954D61-7BEF-4DF6-9CFA-E9DDF7092330}" dt="2025-02-28T12:26:54.063" v="157" actId="20577"/>
          <ac:spMkLst>
            <pc:docMk/>
            <pc:sldMk cId="530616357" sldId="274"/>
            <ac:spMk id="2" creationId="{0D9685E9-5777-53A5-D97D-35EC467FC912}"/>
          </ac:spMkLst>
        </pc:spChg>
        <pc:spChg chg="del mod">
          <ac:chgData name="GREEN, Jacqueline (HERTFORDSHIRE COMMUNITY NHS TRUST)" userId="795c7286-7a77-4a70-b97c-ea31f5dee235" providerId="ADAL" clId="{22954D61-7BEF-4DF6-9CFA-E9DDF7092330}" dt="2025-02-28T12:26:44.188" v="146" actId="478"/>
          <ac:spMkLst>
            <pc:docMk/>
            <pc:sldMk cId="530616357" sldId="274"/>
            <ac:spMk id="3" creationId="{AA80ECDE-4B37-10FA-274E-131B426012A2}"/>
          </ac:spMkLst>
        </pc:spChg>
        <pc:spChg chg="mod">
          <ac:chgData name="GREEN, Jacqueline (HERTFORDSHIRE COMMUNITY NHS TRUST)" userId="795c7286-7a77-4a70-b97c-ea31f5dee235" providerId="ADAL" clId="{22954D61-7BEF-4DF6-9CFA-E9DDF7092330}" dt="2025-02-28T12:27:10.012" v="164" actId="1076"/>
          <ac:spMkLst>
            <pc:docMk/>
            <pc:sldMk cId="530616357" sldId="274"/>
            <ac:spMk id="5" creationId="{091BC519-2174-D14E-4A80-5CE57D1571A7}"/>
          </ac:spMkLst>
        </pc:spChg>
        <pc:picChg chg="mod">
          <ac:chgData name="GREEN, Jacqueline (HERTFORDSHIRE COMMUNITY NHS TRUST)" userId="795c7286-7a77-4a70-b97c-ea31f5dee235" providerId="ADAL" clId="{22954D61-7BEF-4DF6-9CFA-E9DDF7092330}" dt="2025-02-28T12:26:46.507" v="147" actId="1076"/>
          <ac:picMkLst>
            <pc:docMk/>
            <pc:sldMk cId="530616357" sldId="274"/>
            <ac:picMk id="10" creationId="{DB591DFA-F747-A184-0ABD-604D77F4A35C}"/>
          </ac:picMkLst>
        </pc:picChg>
      </pc:sldChg>
      <pc:sldChg chg="modNotesTx">
        <pc:chgData name="GREEN, Jacqueline (HERTFORDSHIRE COMMUNITY NHS TRUST)" userId="795c7286-7a77-4a70-b97c-ea31f5dee235" providerId="ADAL" clId="{22954D61-7BEF-4DF6-9CFA-E9DDF7092330}" dt="2025-02-28T12:56:12.483" v="1423" actId="20577"/>
        <pc:sldMkLst>
          <pc:docMk/>
          <pc:sldMk cId="1916751481" sldId="275"/>
        </pc:sldMkLst>
      </pc:sldChg>
      <pc:sldChg chg="addSp delSp modSp mod modNotesTx">
        <pc:chgData name="GREEN, Jacqueline (HERTFORDSHIRE COMMUNITY NHS TRUST)" userId="795c7286-7a77-4a70-b97c-ea31f5dee235" providerId="ADAL" clId="{22954D61-7BEF-4DF6-9CFA-E9DDF7092330}" dt="2025-02-28T12:40:42.033" v="358" actId="20577"/>
        <pc:sldMkLst>
          <pc:docMk/>
          <pc:sldMk cId="1965227419" sldId="276"/>
        </pc:sldMkLst>
        <pc:picChg chg="add mod">
          <ac:chgData name="GREEN, Jacqueline (HERTFORDSHIRE COMMUNITY NHS TRUST)" userId="795c7286-7a77-4a70-b97c-ea31f5dee235" providerId="ADAL" clId="{22954D61-7BEF-4DF6-9CFA-E9DDF7092330}" dt="2025-02-28T12:37:40.967" v="172" actId="1076"/>
          <ac:picMkLst>
            <pc:docMk/>
            <pc:sldMk cId="1965227419" sldId="276"/>
            <ac:picMk id="4" creationId="{2CEFCBF4-7E79-798C-9D3C-0574A3FEAA34}"/>
          </ac:picMkLst>
        </pc:picChg>
        <pc:picChg chg="mod">
          <ac:chgData name="GREEN, Jacqueline (HERTFORDSHIRE COMMUNITY NHS TRUST)" userId="795c7286-7a77-4a70-b97c-ea31f5dee235" providerId="ADAL" clId="{22954D61-7BEF-4DF6-9CFA-E9DDF7092330}" dt="2025-02-28T12:38:24.769" v="175" actId="14100"/>
          <ac:picMkLst>
            <pc:docMk/>
            <pc:sldMk cId="1965227419" sldId="276"/>
            <ac:picMk id="5" creationId="{2B2938DF-164C-8BBD-39B2-101AC17655BD}"/>
          </ac:picMkLst>
        </pc:picChg>
        <pc:picChg chg="add mod">
          <ac:chgData name="GREEN, Jacqueline (HERTFORDSHIRE COMMUNITY NHS TRUST)" userId="795c7286-7a77-4a70-b97c-ea31f5dee235" providerId="ADAL" clId="{22954D61-7BEF-4DF6-9CFA-E9DDF7092330}" dt="2025-02-28T12:39:51.988" v="179" actId="14100"/>
          <ac:picMkLst>
            <pc:docMk/>
            <pc:sldMk cId="1965227419" sldId="276"/>
            <ac:picMk id="7" creationId="{30815924-7CF9-BAE2-1A79-134B41635A38}"/>
          </ac:picMkLst>
        </pc:picChg>
        <pc:picChg chg="mod">
          <ac:chgData name="GREEN, Jacqueline (HERTFORDSHIRE COMMUNITY NHS TRUST)" userId="795c7286-7a77-4a70-b97c-ea31f5dee235" providerId="ADAL" clId="{22954D61-7BEF-4DF6-9CFA-E9DDF7092330}" dt="2025-02-28T12:37:51.890" v="174" actId="1076"/>
          <ac:picMkLst>
            <pc:docMk/>
            <pc:sldMk cId="1965227419" sldId="276"/>
            <ac:picMk id="10" creationId="{A23A1720-2AFA-F647-E555-2829F7F16621}"/>
          </ac:picMkLst>
        </pc:picChg>
        <pc:picChg chg="del">
          <ac:chgData name="GREEN, Jacqueline (HERTFORDSHIRE COMMUNITY NHS TRUST)" userId="795c7286-7a77-4a70-b97c-ea31f5dee235" providerId="ADAL" clId="{22954D61-7BEF-4DF6-9CFA-E9DDF7092330}" dt="2025-02-28T12:39:27.130" v="176" actId="478"/>
          <ac:picMkLst>
            <pc:docMk/>
            <pc:sldMk cId="1965227419" sldId="276"/>
            <ac:picMk id="15" creationId="{A2154F58-2DE8-F6E8-8803-4721AE69DE65}"/>
          </ac:picMkLst>
        </pc:picChg>
      </pc:sldChg>
      <pc:sldChg chg="addSp delSp modSp mod">
        <pc:chgData name="GREEN, Jacqueline (HERTFORDSHIRE COMMUNITY NHS TRUST)" userId="795c7286-7a77-4a70-b97c-ea31f5dee235" providerId="ADAL" clId="{22954D61-7BEF-4DF6-9CFA-E9DDF7092330}" dt="2025-02-28T12:42:51.727" v="376" actId="14100"/>
        <pc:sldMkLst>
          <pc:docMk/>
          <pc:sldMk cId="2065734913" sldId="277"/>
        </pc:sldMkLst>
        <pc:spChg chg="mod">
          <ac:chgData name="GREEN, Jacqueline (HERTFORDSHIRE COMMUNITY NHS TRUST)" userId="795c7286-7a77-4a70-b97c-ea31f5dee235" providerId="ADAL" clId="{22954D61-7BEF-4DF6-9CFA-E9DDF7092330}" dt="2025-02-28T12:42:47.077" v="375" actId="255"/>
          <ac:spMkLst>
            <pc:docMk/>
            <pc:sldMk cId="2065734913" sldId="277"/>
            <ac:spMk id="2" creationId="{BCE9E9FD-D8F4-0818-96CD-D2D0AEFF9977}"/>
          </ac:spMkLst>
        </pc:spChg>
        <pc:spChg chg="mod">
          <ac:chgData name="GREEN, Jacqueline (HERTFORDSHIRE COMMUNITY NHS TRUST)" userId="795c7286-7a77-4a70-b97c-ea31f5dee235" providerId="ADAL" clId="{22954D61-7BEF-4DF6-9CFA-E9DDF7092330}" dt="2025-02-28T12:42:32.818" v="373" actId="1076"/>
          <ac:spMkLst>
            <pc:docMk/>
            <pc:sldMk cId="2065734913" sldId="277"/>
            <ac:spMk id="10" creationId="{DFA0CA4A-0076-62AE-3649-69ED29F6D1F9}"/>
          </ac:spMkLst>
        </pc:spChg>
        <pc:picChg chg="add mod">
          <ac:chgData name="GREEN, Jacqueline (HERTFORDSHIRE COMMUNITY NHS TRUST)" userId="795c7286-7a77-4a70-b97c-ea31f5dee235" providerId="ADAL" clId="{22954D61-7BEF-4DF6-9CFA-E9DDF7092330}" dt="2025-02-28T12:42:51.727" v="376" actId="14100"/>
          <ac:picMkLst>
            <pc:docMk/>
            <pc:sldMk cId="2065734913" sldId="277"/>
            <ac:picMk id="4" creationId="{624B2465-44C3-897A-CA8F-622587BE41B6}"/>
          </ac:picMkLst>
        </pc:picChg>
        <pc:picChg chg="del">
          <ac:chgData name="GREEN, Jacqueline (HERTFORDSHIRE COMMUNITY NHS TRUST)" userId="795c7286-7a77-4a70-b97c-ea31f5dee235" providerId="ADAL" clId="{22954D61-7BEF-4DF6-9CFA-E9DDF7092330}" dt="2025-02-28T12:42:07.417" v="365" actId="478"/>
          <ac:picMkLst>
            <pc:docMk/>
            <pc:sldMk cId="2065734913" sldId="277"/>
            <ac:picMk id="5" creationId="{34226C85-4EF0-136E-DF69-DC5A6D0C8351}"/>
          </ac:picMkLst>
        </pc:picChg>
        <pc:picChg chg="del">
          <ac:chgData name="GREEN, Jacqueline (HERTFORDSHIRE COMMUNITY NHS TRUST)" userId="795c7286-7a77-4a70-b97c-ea31f5dee235" providerId="ADAL" clId="{22954D61-7BEF-4DF6-9CFA-E9DDF7092330}" dt="2025-02-28T12:41:10.004" v="359" actId="478"/>
          <ac:picMkLst>
            <pc:docMk/>
            <pc:sldMk cId="2065734913" sldId="277"/>
            <ac:picMk id="6" creationId="{F0E2130F-D93D-77F2-5524-2A0BBDCB20B9}"/>
          </ac:picMkLst>
        </pc:picChg>
        <pc:picChg chg="add mod">
          <ac:chgData name="GREEN, Jacqueline (HERTFORDSHIRE COMMUNITY NHS TRUST)" userId="795c7286-7a77-4a70-b97c-ea31f5dee235" providerId="ADAL" clId="{22954D61-7BEF-4DF6-9CFA-E9DDF7092330}" dt="2025-02-28T12:42:18.512" v="370" actId="14100"/>
          <ac:picMkLst>
            <pc:docMk/>
            <pc:sldMk cId="2065734913" sldId="277"/>
            <ac:picMk id="8" creationId="{8CD8B9AC-1277-40C0-9DC3-C21CF0C23EEB}"/>
          </ac:picMkLst>
        </pc:picChg>
      </pc:sldChg>
      <pc:sldChg chg="modSp mod">
        <pc:chgData name="GREEN, Jacqueline (HERTFORDSHIRE COMMUNITY NHS TRUST)" userId="795c7286-7a77-4a70-b97c-ea31f5dee235" providerId="ADAL" clId="{22954D61-7BEF-4DF6-9CFA-E9DDF7092330}" dt="2025-02-28T12:43:31.059" v="379" actId="1076"/>
        <pc:sldMkLst>
          <pc:docMk/>
          <pc:sldMk cId="931247522" sldId="278"/>
        </pc:sldMkLst>
        <pc:picChg chg="mod">
          <ac:chgData name="GREEN, Jacqueline (HERTFORDSHIRE COMMUNITY NHS TRUST)" userId="795c7286-7a77-4a70-b97c-ea31f5dee235" providerId="ADAL" clId="{22954D61-7BEF-4DF6-9CFA-E9DDF7092330}" dt="2025-02-28T12:43:23.997" v="378" actId="1076"/>
          <ac:picMkLst>
            <pc:docMk/>
            <pc:sldMk cId="931247522" sldId="278"/>
            <ac:picMk id="9" creationId="{3136F012-2623-7E79-B273-65C5A31F1F15}"/>
          </ac:picMkLst>
        </pc:picChg>
        <pc:picChg chg="mod">
          <ac:chgData name="GREEN, Jacqueline (HERTFORDSHIRE COMMUNITY NHS TRUST)" userId="795c7286-7a77-4a70-b97c-ea31f5dee235" providerId="ADAL" clId="{22954D61-7BEF-4DF6-9CFA-E9DDF7092330}" dt="2025-02-28T12:43:31.059" v="379" actId="1076"/>
          <ac:picMkLst>
            <pc:docMk/>
            <pc:sldMk cId="931247522" sldId="278"/>
            <ac:picMk id="11" creationId="{D37103BA-A3D8-1CD1-EFC8-732987EAB804}"/>
          </ac:picMkLst>
        </pc:picChg>
      </pc:sldChg>
      <pc:sldChg chg="addSp delSp modSp mod modNotesTx">
        <pc:chgData name="GREEN, Jacqueline (HERTFORDSHIRE COMMUNITY NHS TRUST)" userId="795c7286-7a77-4a70-b97c-ea31f5dee235" providerId="ADAL" clId="{22954D61-7BEF-4DF6-9CFA-E9DDF7092330}" dt="2025-02-28T12:48:06.596" v="605" actId="14100"/>
        <pc:sldMkLst>
          <pc:docMk/>
          <pc:sldMk cId="3072545232" sldId="279"/>
        </pc:sldMkLst>
        <pc:spChg chg="add mod">
          <ac:chgData name="GREEN, Jacqueline (HERTFORDSHIRE COMMUNITY NHS TRUST)" userId="795c7286-7a77-4a70-b97c-ea31f5dee235" providerId="ADAL" clId="{22954D61-7BEF-4DF6-9CFA-E9DDF7092330}" dt="2025-02-28T12:47:36.678" v="602" actId="20577"/>
          <ac:spMkLst>
            <pc:docMk/>
            <pc:sldMk cId="3072545232" sldId="279"/>
            <ac:spMk id="2" creationId="{6EB24220-E732-753F-1BB9-A542A1E805CA}"/>
          </ac:spMkLst>
        </pc:spChg>
        <pc:spChg chg="mod">
          <ac:chgData name="GREEN, Jacqueline (HERTFORDSHIRE COMMUNITY NHS TRUST)" userId="795c7286-7a77-4a70-b97c-ea31f5dee235" providerId="ADAL" clId="{22954D61-7BEF-4DF6-9CFA-E9DDF7092330}" dt="2025-02-28T12:46:49.433" v="586" actId="255"/>
          <ac:spMkLst>
            <pc:docMk/>
            <pc:sldMk cId="3072545232" sldId="279"/>
            <ac:spMk id="3" creationId="{78D91B99-8C1E-47C9-50B3-3C85685584F0}"/>
          </ac:spMkLst>
        </pc:spChg>
        <pc:spChg chg="mod">
          <ac:chgData name="GREEN, Jacqueline (HERTFORDSHIRE COMMUNITY NHS TRUST)" userId="795c7286-7a77-4a70-b97c-ea31f5dee235" providerId="ADAL" clId="{22954D61-7BEF-4DF6-9CFA-E9DDF7092330}" dt="2025-02-28T12:47:58.164" v="603" actId="1076"/>
          <ac:spMkLst>
            <pc:docMk/>
            <pc:sldMk cId="3072545232" sldId="279"/>
            <ac:spMk id="5" creationId="{79642F02-941D-534D-7913-2C2E1284FE60}"/>
          </ac:spMkLst>
        </pc:spChg>
        <pc:spChg chg="del mod">
          <ac:chgData name="GREEN, Jacqueline (HERTFORDSHIRE COMMUNITY NHS TRUST)" userId="795c7286-7a77-4a70-b97c-ea31f5dee235" providerId="ADAL" clId="{22954D61-7BEF-4DF6-9CFA-E9DDF7092330}" dt="2025-02-28T12:46:34.513" v="584" actId="478"/>
          <ac:spMkLst>
            <pc:docMk/>
            <pc:sldMk cId="3072545232" sldId="279"/>
            <ac:spMk id="6" creationId="{EEDFC933-E32D-99CD-3A55-A2A22A60E43F}"/>
          </ac:spMkLst>
        </pc:spChg>
        <pc:picChg chg="mod">
          <ac:chgData name="GREEN, Jacqueline (HERTFORDSHIRE COMMUNITY NHS TRUST)" userId="795c7286-7a77-4a70-b97c-ea31f5dee235" providerId="ADAL" clId="{22954D61-7BEF-4DF6-9CFA-E9DDF7092330}" dt="2025-02-28T12:45:51.916" v="579" actId="1076"/>
          <ac:picMkLst>
            <pc:docMk/>
            <pc:sldMk cId="3072545232" sldId="279"/>
            <ac:picMk id="7" creationId="{DF9C2EC3-8E3B-B34C-56A8-A5CE1406180C}"/>
          </ac:picMkLst>
        </pc:picChg>
        <pc:picChg chg="mod">
          <ac:chgData name="GREEN, Jacqueline (HERTFORDSHIRE COMMUNITY NHS TRUST)" userId="795c7286-7a77-4a70-b97c-ea31f5dee235" providerId="ADAL" clId="{22954D61-7BEF-4DF6-9CFA-E9DDF7092330}" dt="2025-02-28T12:48:06.596" v="605" actId="14100"/>
          <ac:picMkLst>
            <pc:docMk/>
            <pc:sldMk cId="3072545232" sldId="279"/>
            <ac:picMk id="11" creationId="{A3DD62D8-CD5E-5DF8-5A45-6E952BEC6F66}"/>
          </ac:picMkLst>
        </pc:picChg>
      </pc:sldChg>
      <pc:sldChg chg="modNotesTx">
        <pc:chgData name="GREEN, Jacqueline (HERTFORDSHIRE COMMUNITY NHS TRUST)" userId="795c7286-7a77-4a70-b97c-ea31f5dee235" providerId="ADAL" clId="{22954D61-7BEF-4DF6-9CFA-E9DDF7092330}" dt="2025-02-28T12:54:20.741" v="1412" actId="20577"/>
        <pc:sldMkLst>
          <pc:docMk/>
          <pc:sldMk cId="1387356452" sldId="283"/>
        </pc:sldMkLst>
      </pc:sldChg>
      <pc:sldChg chg="modSp mod modNotesTx">
        <pc:chgData name="GREEN, Jacqueline (HERTFORDSHIRE COMMUNITY NHS TRUST)" userId="795c7286-7a77-4a70-b97c-ea31f5dee235" providerId="ADAL" clId="{22954D61-7BEF-4DF6-9CFA-E9DDF7092330}" dt="2025-02-28T12:52:21.040" v="1057" actId="20577"/>
        <pc:sldMkLst>
          <pc:docMk/>
          <pc:sldMk cId="3856398237" sldId="284"/>
        </pc:sldMkLst>
        <pc:spChg chg="mod">
          <ac:chgData name="GREEN, Jacqueline (HERTFORDSHIRE COMMUNITY NHS TRUST)" userId="795c7286-7a77-4a70-b97c-ea31f5dee235" providerId="ADAL" clId="{22954D61-7BEF-4DF6-9CFA-E9DDF7092330}" dt="2025-02-28T12:22:29.723" v="137" actId="5793"/>
          <ac:spMkLst>
            <pc:docMk/>
            <pc:sldMk cId="3856398237" sldId="284"/>
            <ac:spMk id="15" creationId="{5F852EA9-B2E3-1D5A-A968-87BB42CBCEA9}"/>
          </ac:spMkLst>
        </pc:spChg>
      </pc:sldChg>
      <pc:sldChg chg="modSp modNotesTx">
        <pc:chgData name="GREEN, Jacqueline (HERTFORDSHIRE COMMUNITY NHS TRUST)" userId="795c7286-7a77-4a70-b97c-ea31f5dee235" providerId="ADAL" clId="{22954D61-7BEF-4DF6-9CFA-E9DDF7092330}" dt="2025-02-28T12:50:18.107" v="922"/>
        <pc:sldMkLst>
          <pc:docMk/>
          <pc:sldMk cId="2200326777" sldId="291"/>
        </pc:sldMkLst>
        <pc:picChg chg="mod">
          <ac:chgData name="GREEN, Jacqueline (HERTFORDSHIRE COMMUNITY NHS TRUST)" userId="795c7286-7a77-4a70-b97c-ea31f5dee235" providerId="ADAL" clId="{22954D61-7BEF-4DF6-9CFA-E9DDF7092330}" dt="2025-02-28T12:49:50.828" v="898" actId="14100"/>
          <ac:picMkLst>
            <pc:docMk/>
            <pc:sldMk cId="2200326777" sldId="291"/>
            <ac:picMk id="1026" creationId="{F1334C62-67F2-2C7A-CB70-E978157790AE}"/>
          </ac:picMkLst>
        </pc:picChg>
        <pc:picChg chg="mod">
          <ac:chgData name="GREEN, Jacqueline (HERTFORDSHIRE COMMUNITY NHS TRUST)" userId="795c7286-7a77-4a70-b97c-ea31f5dee235" providerId="ADAL" clId="{22954D61-7BEF-4DF6-9CFA-E9DDF7092330}" dt="2025-02-28T12:49:54.511" v="899" actId="14100"/>
          <ac:picMkLst>
            <pc:docMk/>
            <pc:sldMk cId="2200326777" sldId="291"/>
            <ac:picMk id="1028" creationId="{6B244CBC-8473-0D07-C633-0B1C6031B0E1}"/>
          </ac:picMkLst>
        </pc:picChg>
      </pc:sldChg>
      <pc:sldChg chg="modSp mod modNotesTx">
        <pc:chgData name="GREEN, Jacqueline (HERTFORDSHIRE COMMUNITY NHS TRUST)" userId="795c7286-7a77-4a70-b97c-ea31f5dee235" providerId="ADAL" clId="{22954D61-7BEF-4DF6-9CFA-E9DDF7092330}" dt="2025-02-28T12:52:04.517" v="1056" actId="20577"/>
        <pc:sldMkLst>
          <pc:docMk/>
          <pc:sldMk cId="3931892400" sldId="293"/>
        </pc:sldMkLst>
        <pc:spChg chg="mod">
          <ac:chgData name="GREEN, Jacqueline (HERTFORDSHIRE COMMUNITY NHS TRUST)" userId="795c7286-7a77-4a70-b97c-ea31f5dee235" providerId="ADAL" clId="{22954D61-7BEF-4DF6-9CFA-E9DDF7092330}" dt="2025-02-28T12:50:55.551" v="935" actId="20577"/>
          <ac:spMkLst>
            <pc:docMk/>
            <pc:sldMk cId="3931892400" sldId="293"/>
            <ac:spMk id="2" creationId="{1255D7CE-C2C3-D11B-B945-51CBD099A77C}"/>
          </ac:spMkLst>
        </pc:spChg>
        <pc:picChg chg="mod">
          <ac:chgData name="GREEN, Jacqueline (HERTFORDSHIRE COMMUNITY NHS TRUST)" userId="795c7286-7a77-4a70-b97c-ea31f5dee235" providerId="ADAL" clId="{22954D61-7BEF-4DF6-9CFA-E9DDF7092330}" dt="2025-02-28T12:51:31.740" v="937" actId="14100"/>
          <ac:picMkLst>
            <pc:docMk/>
            <pc:sldMk cId="3931892400" sldId="293"/>
            <ac:picMk id="34" creationId="{C3A59FC2-601F-EAF9-A16A-2D86F50AFB47}"/>
          </ac:picMkLst>
        </pc:picChg>
      </pc:sldChg>
      <pc:sldChg chg="delSp modSp new mod ord">
        <pc:chgData name="GREEN, Jacqueline (HERTFORDSHIRE COMMUNITY NHS TRUST)" userId="795c7286-7a77-4a70-b97c-ea31f5dee235" providerId="ADAL" clId="{22954D61-7BEF-4DF6-9CFA-E9DDF7092330}" dt="2025-02-28T13:12:51.648" v="1561" actId="255"/>
        <pc:sldMkLst>
          <pc:docMk/>
          <pc:sldMk cId="146291635" sldId="294"/>
        </pc:sldMkLst>
        <pc:spChg chg="mod">
          <ac:chgData name="GREEN, Jacqueline (HERTFORDSHIRE COMMUNITY NHS TRUST)" userId="795c7286-7a77-4a70-b97c-ea31f5dee235" providerId="ADAL" clId="{22954D61-7BEF-4DF6-9CFA-E9DDF7092330}" dt="2025-02-28T13:11:26.382" v="1552" actId="1076"/>
          <ac:spMkLst>
            <pc:docMk/>
            <pc:sldMk cId="146291635" sldId="294"/>
            <ac:spMk id="2" creationId="{C46B9EE1-DDCF-D716-0992-FAA1C631BB31}"/>
          </ac:spMkLst>
        </pc:spChg>
        <pc:spChg chg="mod">
          <ac:chgData name="GREEN, Jacqueline (HERTFORDSHIRE COMMUNITY NHS TRUST)" userId="795c7286-7a77-4a70-b97c-ea31f5dee235" providerId="ADAL" clId="{22954D61-7BEF-4DF6-9CFA-E9DDF7092330}" dt="2025-02-28T13:12:51.648" v="1561" actId="255"/>
          <ac:spMkLst>
            <pc:docMk/>
            <pc:sldMk cId="146291635" sldId="294"/>
            <ac:spMk id="3" creationId="{5313D071-E4AA-BE2B-CFD7-FC6145C628A2}"/>
          </ac:spMkLst>
        </pc:spChg>
        <pc:spChg chg="del mod">
          <ac:chgData name="GREEN, Jacqueline (HERTFORDSHIRE COMMUNITY NHS TRUST)" userId="795c7286-7a77-4a70-b97c-ea31f5dee235" providerId="ADAL" clId="{22954D61-7BEF-4DF6-9CFA-E9DDF7092330}" dt="2025-02-28T12:58:01.296" v="1454" actId="478"/>
          <ac:spMkLst>
            <pc:docMk/>
            <pc:sldMk cId="146291635" sldId="294"/>
            <ac:spMk id="4" creationId="{FC03465B-AED7-E286-63BE-ABF88BB5206D}"/>
          </ac:spMkLst>
        </pc:spChg>
      </pc:sldChg>
      <pc:sldChg chg="del">
        <pc:chgData name="GREEN, Jacqueline (HERTFORDSHIRE COMMUNITY NHS TRUST)" userId="795c7286-7a77-4a70-b97c-ea31f5dee235" providerId="ADAL" clId="{22954D61-7BEF-4DF6-9CFA-E9DDF7092330}" dt="2025-02-28T12:18:16.219" v="19" actId="2696"/>
        <pc:sldMkLst>
          <pc:docMk/>
          <pc:sldMk cId="3086049553"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70D1346-6BD7-894B-AB60-30B17F574EB7}" type="datetimeFigureOut">
              <a:rPr lang="en-US" smtClean="0"/>
              <a:t>2/28/2025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70AAD5B-FC61-2E43-B246-A6588C9985AF}" type="slidenum">
              <a:rPr lang="en-US" smtClean="0"/>
              <a:t>‹#›</a:t>
            </a:fld>
            <a:endParaRPr lang="en-US"/>
          </a:p>
        </p:txBody>
      </p:sp>
    </p:spTree>
    <p:extLst>
      <p:ext uri="{BB962C8B-B14F-4D97-AF65-F5344CB8AC3E}">
        <p14:creationId xmlns:p14="http://schemas.microsoft.com/office/powerpoint/2010/main" val="30687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lullabytrust.org.uk/safer-sleep-advice/mattresses-and-bedd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suoccf8D1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lullabytrust.org.uk/baby-safety/safer-sleep-information/babys-airwa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basisonline.org.uk/co-sleeping-and-sids/"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basisonline.org.uk/infant-sleep-info-app/"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ullabytrust.org.uk/wp-content/uploads/Safer-Sleep-from-Day-One-A-Professionals-Guide.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NO2vbtjNk2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1</a:t>
            </a:fld>
            <a:endParaRPr lang="en-US" dirty="0"/>
          </a:p>
        </p:txBody>
      </p:sp>
    </p:spTree>
    <p:extLst>
      <p:ext uri="{BB962C8B-B14F-4D97-AF65-F5344CB8AC3E}">
        <p14:creationId xmlns:p14="http://schemas.microsoft.com/office/powerpoint/2010/main" val="942168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hlinkClick r:id="rId3"/>
              </a:rPr>
              <a:t>Additional information </a:t>
            </a:r>
          </a:p>
          <a:p>
            <a:pPr marL="0" indent="0">
              <a:buNone/>
            </a:pPr>
            <a:r>
              <a:rPr lang="en-GB" sz="1200" dirty="0">
                <a:hlinkClick r:id="rId3"/>
              </a:rPr>
              <a:t>https://youtu.be/cM2RX2SAV4M</a:t>
            </a:r>
          </a:p>
          <a:p>
            <a:r>
              <a:rPr lang="en-GB" sz="1200" dirty="0">
                <a:hlinkClick r:id="rId3"/>
              </a:rPr>
              <a:t>https://www.lullabytrust.org.uk/safer-sleep-advice/mattresses-and-bedding/</a:t>
            </a:r>
            <a:endParaRPr lang="en-GB" sz="1200" dirty="0"/>
          </a:p>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10</a:t>
            </a:fld>
            <a:endParaRPr lang="en-US"/>
          </a:p>
        </p:txBody>
      </p:sp>
    </p:spTree>
    <p:extLst>
      <p:ext uri="{BB962C8B-B14F-4D97-AF65-F5344CB8AC3E}">
        <p14:creationId xmlns:p14="http://schemas.microsoft.com/office/powerpoint/2010/main" val="2739386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0AAD5B-FC61-2E43-B246-A6588C9985AF}" type="slidenum">
              <a:rPr lang="en-US" smtClean="0"/>
              <a:t>11</a:t>
            </a:fld>
            <a:endParaRPr lang="en-US"/>
          </a:p>
        </p:txBody>
      </p:sp>
    </p:spTree>
    <p:extLst>
      <p:ext uri="{BB962C8B-B14F-4D97-AF65-F5344CB8AC3E}">
        <p14:creationId xmlns:p14="http://schemas.microsoft.com/office/powerpoint/2010/main" val="214707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pages are taken from the co-sleeping leaflet.</a:t>
            </a:r>
          </a:p>
          <a:p>
            <a:r>
              <a:rPr lang="en-GB" dirty="0"/>
              <a:t>Let’s watch the co-sleeping video. </a:t>
            </a:r>
          </a:p>
          <a:p>
            <a:pPr marL="0" indent="0">
              <a:buNone/>
            </a:pPr>
            <a:r>
              <a:rPr lang="en-GB" sz="1200" dirty="0">
                <a:hlinkClick r:id="rId3"/>
              </a:rPr>
              <a:t>https://www.youtube.com/watch?v=suoccf8D1ns</a:t>
            </a:r>
            <a:endParaRPr lang="en-GB" sz="1200" dirty="0"/>
          </a:p>
          <a:p>
            <a:endParaRPr lang="en-GB"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12</a:t>
            </a:fld>
            <a:endParaRPr lang="en-US"/>
          </a:p>
        </p:txBody>
      </p:sp>
    </p:spTree>
    <p:extLst>
      <p:ext uri="{BB962C8B-B14F-4D97-AF65-F5344CB8AC3E}">
        <p14:creationId xmlns:p14="http://schemas.microsoft.com/office/powerpoint/2010/main" val="4118229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0AAD5B-FC61-2E43-B246-A6588C9985AF}" type="slidenum">
              <a:rPr lang="en-US" smtClean="0"/>
              <a:t>13</a:t>
            </a:fld>
            <a:endParaRPr lang="en-US"/>
          </a:p>
        </p:txBody>
      </p:sp>
    </p:spTree>
    <p:extLst>
      <p:ext uri="{BB962C8B-B14F-4D97-AF65-F5344CB8AC3E}">
        <p14:creationId xmlns:p14="http://schemas.microsoft.com/office/powerpoint/2010/main" val="1189362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Lullaby Trust have a whole section in their baby hub about protecting baby’s airway – their breathing tube.  This is very informative and empowering for parents, it helps them understand why the messages we are providing are so important. </a:t>
            </a:r>
          </a:p>
          <a:p>
            <a:r>
              <a:rPr lang="en-GB" dirty="0"/>
              <a:t>Watch the video:</a:t>
            </a:r>
          </a:p>
          <a:p>
            <a:r>
              <a:rPr lang="en-GB" sz="1800" u="sng"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Baby’s airway | The Lullaby Trust</a:t>
            </a:r>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14</a:t>
            </a:fld>
            <a:endParaRPr lang="en-US"/>
          </a:p>
        </p:txBody>
      </p:sp>
    </p:spTree>
    <p:extLst>
      <p:ext uri="{BB962C8B-B14F-4D97-AF65-F5344CB8AC3E}">
        <p14:creationId xmlns:p14="http://schemas.microsoft.com/office/powerpoint/2010/main" val="2551645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0AAD5B-FC61-2E43-B246-A6588C9985AF}" type="slidenum">
              <a:rPr lang="en-US" smtClean="0"/>
              <a:t>15</a:t>
            </a:fld>
            <a:endParaRPr lang="en-US"/>
          </a:p>
        </p:txBody>
      </p:sp>
    </p:spTree>
    <p:extLst>
      <p:ext uri="{BB962C8B-B14F-4D97-AF65-F5344CB8AC3E}">
        <p14:creationId xmlns:p14="http://schemas.microsoft.com/office/powerpoint/2010/main" val="262527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whole section in the baby hub where parents and you can learn all about baby product sleep safety.</a:t>
            </a:r>
          </a:p>
        </p:txBody>
      </p:sp>
      <p:sp>
        <p:nvSpPr>
          <p:cNvPr id="4" name="Slide Number Placeholder 3"/>
          <p:cNvSpPr>
            <a:spLocks noGrp="1"/>
          </p:cNvSpPr>
          <p:nvPr>
            <p:ph type="sldNum" sz="quarter" idx="5"/>
          </p:nvPr>
        </p:nvSpPr>
        <p:spPr/>
        <p:txBody>
          <a:bodyPr/>
          <a:lstStyle/>
          <a:p>
            <a:fld id="{370AAD5B-FC61-2E43-B246-A6588C9985AF}" type="slidenum">
              <a:rPr lang="en-US" smtClean="0"/>
              <a:t>16</a:t>
            </a:fld>
            <a:endParaRPr lang="en-US"/>
          </a:p>
        </p:txBody>
      </p:sp>
    </p:spTree>
    <p:extLst>
      <p:ext uri="{BB962C8B-B14F-4D97-AF65-F5344CB8AC3E}">
        <p14:creationId xmlns:p14="http://schemas.microsoft.com/office/powerpoint/2010/main" val="573580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the information provided – this is all about premature and low birthweight babies who are much more at risk of SIDS.</a:t>
            </a:r>
          </a:p>
        </p:txBody>
      </p:sp>
      <p:sp>
        <p:nvSpPr>
          <p:cNvPr id="4" name="Slide Number Placeholder 3"/>
          <p:cNvSpPr>
            <a:spLocks noGrp="1"/>
          </p:cNvSpPr>
          <p:nvPr>
            <p:ph type="sldNum" sz="quarter" idx="5"/>
          </p:nvPr>
        </p:nvSpPr>
        <p:spPr/>
        <p:txBody>
          <a:bodyPr/>
          <a:lstStyle/>
          <a:p>
            <a:fld id="{370AAD5B-FC61-2E43-B246-A6588C9985AF}" type="slidenum">
              <a:rPr lang="en-US" smtClean="0"/>
              <a:t>17</a:t>
            </a:fld>
            <a:endParaRPr lang="en-US"/>
          </a:p>
        </p:txBody>
      </p:sp>
    </p:spTree>
    <p:extLst>
      <p:ext uri="{BB962C8B-B14F-4D97-AF65-F5344CB8AC3E}">
        <p14:creationId xmlns:p14="http://schemas.microsoft.com/office/powerpoint/2010/main" val="1307255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Risk assessment tools are already available to look at – BASIS bed sharing quiz </a:t>
            </a:r>
          </a:p>
          <a:p>
            <a:r>
              <a:rPr lang="en-GB" dirty="0"/>
              <a:t>Lullaby Trust Baby Check app to risk assess health of baby / unwell baby </a:t>
            </a:r>
          </a:p>
          <a:p>
            <a:r>
              <a:rPr lang="en-GB" dirty="0"/>
              <a:t>Both have advice to follow.</a:t>
            </a:r>
          </a:p>
          <a:p>
            <a:pPr marL="0" indent="0">
              <a:buNone/>
            </a:pPr>
            <a:r>
              <a:rPr lang="en-GB" sz="1200" dirty="0">
                <a:hlinkClick r:id="rId3"/>
              </a:rPr>
              <a:t>https://www.basisonline.org.uk/co-sleeping-and-sids/</a:t>
            </a:r>
            <a:endParaRPr lang="en-GB" sz="1200" dirty="0"/>
          </a:p>
          <a:p>
            <a:pPr marL="0" indent="0">
              <a:buNone/>
            </a:pPr>
            <a:r>
              <a:rPr lang="en-GB" sz="1200" b="1" dirty="0"/>
              <a:t>New BASIS app </a:t>
            </a:r>
            <a:r>
              <a:rPr lang="en-GB" sz="1200" dirty="0"/>
              <a:t>to support knowledge – includes ‘Bed Sharing Quiz’</a:t>
            </a:r>
          </a:p>
          <a:p>
            <a:pPr marL="0" indent="0">
              <a:buNone/>
            </a:pPr>
            <a:r>
              <a:rPr lang="en-GB" sz="1200" dirty="0">
                <a:hlinkClick r:id="rId4"/>
              </a:rPr>
              <a:t>https://www.basisonline.org.uk/infant-sleep-info-app/</a:t>
            </a:r>
            <a:endParaRPr lang="en-GB" sz="1200" dirty="0"/>
          </a:p>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18</a:t>
            </a:fld>
            <a:endParaRPr lang="en-US"/>
          </a:p>
        </p:txBody>
      </p:sp>
    </p:spTree>
    <p:extLst>
      <p:ext uri="{BB962C8B-B14F-4D97-AF65-F5344CB8AC3E}">
        <p14:creationId xmlns:p14="http://schemas.microsoft.com/office/powerpoint/2010/main" val="314201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20</a:t>
            </a:fld>
            <a:endParaRPr lang="en-US"/>
          </a:p>
        </p:txBody>
      </p:sp>
    </p:spTree>
    <p:extLst>
      <p:ext uri="{BB962C8B-B14F-4D97-AF65-F5344CB8AC3E}">
        <p14:creationId xmlns:p14="http://schemas.microsoft.com/office/powerpoint/2010/main" val="275029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Safer sleep is a key part of our role; advice starts in the antenatal period and we continue discussing sleep safety as infants develop and look at their changing needs.</a:t>
            </a:r>
          </a:p>
        </p:txBody>
      </p:sp>
      <p:sp>
        <p:nvSpPr>
          <p:cNvPr id="4" name="Slide Number Placeholder 3"/>
          <p:cNvSpPr>
            <a:spLocks noGrp="1"/>
          </p:cNvSpPr>
          <p:nvPr>
            <p:ph type="sldNum" sz="quarter" idx="5"/>
          </p:nvPr>
        </p:nvSpPr>
        <p:spPr/>
        <p:txBody>
          <a:bodyPr/>
          <a:lstStyle/>
          <a:p>
            <a:fld id="{370AAD5B-FC61-2E43-B246-A6588C9985AF}" type="slidenum">
              <a:rPr lang="en-US" smtClean="0"/>
              <a:t>2</a:t>
            </a:fld>
            <a:endParaRPr lang="en-US"/>
          </a:p>
        </p:txBody>
      </p:sp>
    </p:spTree>
    <p:extLst>
      <p:ext uri="{BB962C8B-B14F-4D97-AF65-F5344CB8AC3E}">
        <p14:creationId xmlns:p14="http://schemas.microsoft.com/office/powerpoint/2010/main" val="414309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C3C3C"/>
                </a:solidFill>
                <a:effectLst/>
                <a:latin typeface="Rouna"/>
              </a:rPr>
              <a:t>(SIDS) is the sudden and unexplained death of an infant where no cause is found after detailed postmortem.</a:t>
            </a:r>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3</a:t>
            </a:fld>
            <a:endParaRPr lang="en-US"/>
          </a:p>
        </p:txBody>
      </p:sp>
    </p:spTree>
    <p:extLst>
      <p:ext uri="{BB962C8B-B14F-4D97-AF65-F5344CB8AC3E}">
        <p14:creationId xmlns:p14="http://schemas.microsoft.com/office/powerpoint/2010/main" val="35767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baseline="0" dirty="0">
                <a:solidFill>
                  <a:srgbClr val="000000"/>
                </a:solidFill>
                <a:latin typeface="Arial" panose="020B0604020202020204" pitchFamily="34" charset="0"/>
              </a:rPr>
              <a:t>SIDS deaths per annum</a:t>
            </a:r>
          </a:p>
          <a:p>
            <a:r>
              <a:rPr lang="en-GB" sz="1200" b="0" i="0" u="none" strike="noStrike" baseline="0" dirty="0">
                <a:solidFill>
                  <a:srgbClr val="000000"/>
                </a:solidFill>
                <a:latin typeface="Arial" panose="020B0604020202020204" pitchFamily="34" charset="0"/>
              </a:rPr>
              <a:t>2013 252</a:t>
            </a:r>
          </a:p>
          <a:p>
            <a:r>
              <a:rPr lang="en-GB" sz="1200" b="0" i="0" u="none" strike="noStrike" baseline="0" dirty="0">
                <a:solidFill>
                  <a:srgbClr val="000000"/>
                </a:solidFill>
                <a:latin typeface="Arial" panose="020B0604020202020204" pitchFamily="34" charset="0"/>
              </a:rPr>
              <a:t>2014 217</a:t>
            </a:r>
          </a:p>
          <a:p>
            <a:r>
              <a:rPr lang="en-GB" sz="1200" b="0" i="0" u="none" strike="noStrike" baseline="0" dirty="0">
                <a:solidFill>
                  <a:srgbClr val="000000"/>
                </a:solidFill>
                <a:latin typeface="Arial" panose="020B0604020202020204" pitchFamily="34" charset="0"/>
              </a:rPr>
              <a:t>2015 191</a:t>
            </a:r>
          </a:p>
          <a:p>
            <a:r>
              <a:rPr lang="en-GB" sz="1200" b="1" i="0" u="none" strike="noStrike" baseline="0" dirty="0">
                <a:solidFill>
                  <a:srgbClr val="000000"/>
                </a:solidFill>
                <a:latin typeface="Arial" panose="020B0604020202020204" pitchFamily="34" charset="0"/>
              </a:rPr>
              <a:t>2016 219 </a:t>
            </a:r>
          </a:p>
          <a:p>
            <a:r>
              <a:rPr lang="en-GB" sz="1200" b="0" i="0" u="none" strike="noStrike" baseline="0" dirty="0">
                <a:solidFill>
                  <a:srgbClr val="000000"/>
                </a:solidFill>
                <a:latin typeface="Arial" panose="020B0604020202020204" pitchFamily="34" charset="0"/>
              </a:rPr>
              <a:t>2018 213</a:t>
            </a:r>
          </a:p>
          <a:p>
            <a:r>
              <a:rPr lang="en-GB" sz="1200" b="0" i="0" u="none" strike="noStrike" baseline="0" dirty="0">
                <a:solidFill>
                  <a:srgbClr val="000000"/>
                </a:solidFill>
                <a:latin typeface="Arial" panose="020B0604020202020204" pitchFamily="34" charset="0"/>
              </a:rPr>
              <a:t>2019 170</a:t>
            </a:r>
          </a:p>
          <a:p>
            <a:r>
              <a:rPr lang="en-GB" sz="1200" b="0" i="0" u="none" strike="noStrike" baseline="0" dirty="0">
                <a:solidFill>
                  <a:srgbClr val="000000"/>
                </a:solidFill>
                <a:latin typeface="Arial" panose="020B0604020202020204" pitchFamily="34" charset="0"/>
              </a:rPr>
              <a:t>2022 171</a:t>
            </a:r>
          </a:p>
          <a:p>
            <a:endParaRPr lang="en-GB" sz="1200" b="0" i="0" u="none" strike="noStrike" baseline="0" dirty="0">
              <a:solidFill>
                <a:srgbClr val="000000"/>
              </a:solidFill>
              <a:latin typeface="Arial" panose="020B0604020202020204" pitchFamily="34" charset="0"/>
            </a:endParaRPr>
          </a:p>
          <a:p>
            <a:r>
              <a:rPr lang="en-GB" sz="1200" b="0" i="0" u="none" strike="noStrike" baseline="0" dirty="0">
                <a:solidFill>
                  <a:srgbClr val="000000"/>
                </a:solidFill>
                <a:latin typeface="Arial" panose="020B0604020202020204" pitchFamily="34" charset="0"/>
              </a:rPr>
              <a:t>Lullaby Trust currently state that 189 babies die each year of SIDS. 91% happens in the first 6 months of life. </a:t>
            </a:r>
          </a:p>
          <a:p>
            <a:endParaRPr lang="en-GB" sz="12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a:solidFill>
                  <a:srgbClr val="000000"/>
                </a:solidFill>
                <a:latin typeface="Arial" panose="020B0604020202020204" pitchFamily="34" charset="0"/>
              </a:rPr>
              <a:t>In 2023 the Lullaby Trust surveyed 3400 parents and 90% of them said they co-slept with their baby at some point, yet only 40% said they had been given safer co-sleep advice by health professionals. We know this might not have been their intention, in fact the Lullaby Trust survey said that only 9% of parents planned to co-sleep before their baby’s were born but when new parents are exhausted and the baby is not sleeping it is so easy for a parent to take the baby downstairs to give their partner a break and fall asleep on the sofa.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baseline="0" dirty="0">
              <a:solidFill>
                <a:srgbClr val="000000"/>
              </a:solidFill>
              <a:latin typeface="Arial" panose="020B0604020202020204" pitchFamily="34" charset="0"/>
            </a:endParaRPr>
          </a:p>
          <a:p>
            <a:r>
              <a:rPr lang="en-GB" sz="1200" b="1" i="0" u="none" strike="noStrike" baseline="0" dirty="0">
                <a:solidFill>
                  <a:srgbClr val="000000"/>
                </a:solidFill>
                <a:latin typeface="Arial" panose="020B0604020202020204" pitchFamily="34" charset="0"/>
              </a:rPr>
              <a:t>Our practice at the time was to advise all parents that the safest place for their babies to sleep was on their back, in their own cots.  We only discussed and advised on co-sleeping where a parent informed us this is what they were doing.</a:t>
            </a:r>
            <a:endParaRPr lang="en-GB" sz="12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70AAD5B-FC61-2E43-B246-A6588C9985AF}" type="slidenum">
              <a:rPr lang="en-US" smtClean="0"/>
              <a:t>4</a:t>
            </a:fld>
            <a:endParaRPr lang="en-US" dirty="0"/>
          </a:p>
        </p:txBody>
      </p:sp>
    </p:spTree>
    <p:extLst>
      <p:ext uri="{BB962C8B-B14F-4D97-AF65-F5344CB8AC3E}">
        <p14:creationId xmlns:p14="http://schemas.microsoft.com/office/powerpoint/2010/main" val="2775968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Outcome of the project: recommendations were made to improve the consistency and accuracy of the messages regarding safer sleep.</a:t>
            </a:r>
          </a:p>
          <a:p>
            <a:r>
              <a:rPr lang="en-GB" dirty="0"/>
              <a:t>Families where English is not their first language: offer interpreters and consider additional signposting to Lullaby trust - use videos in family language if available</a:t>
            </a:r>
          </a:p>
          <a:p>
            <a:r>
              <a:rPr lang="en-GB" dirty="0"/>
              <a:t>Our own website  Health for under 5’s already links directly to Lullaby Trust, and this website has an automatic translation app installed.</a:t>
            </a:r>
          </a:p>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5</a:t>
            </a:fld>
            <a:endParaRPr lang="en-US" dirty="0"/>
          </a:p>
        </p:txBody>
      </p:sp>
    </p:spTree>
    <p:extLst>
      <p:ext uri="{BB962C8B-B14F-4D97-AF65-F5344CB8AC3E}">
        <p14:creationId xmlns:p14="http://schemas.microsoft.com/office/powerpoint/2010/main" val="179000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we just wanted to highlight this particular Lullaby Trust leaflet which is easy to read, lots of pictures. In the right hand box a video that can be used when communicating with families who do not speak English and whose literacy levels are low.</a:t>
            </a:r>
          </a:p>
          <a:p>
            <a:endParaRPr lang="en-GB" dirty="0"/>
          </a:p>
          <a:p>
            <a:r>
              <a:rPr lang="en-GB" dirty="0"/>
              <a:t>We won’t have time to show you all the videos, we have selected some to watch today but it would be very useful if you had a look on the website for yourselves. </a:t>
            </a:r>
          </a:p>
        </p:txBody>
      </p:sp>
      <p:sp>
        <p:nvSpPr>
          <p:cNvPr id="4" name="Slide Number Placeholder 3"/>
          <p:cNvSpPr>
            <a:spLocks noGrp="1"/>
          </p:cNvSpPr>
          <p:nvPr>
            <p:ph type="sldNum" sz="quarter" idx="5"/>
          </p:nvPr>
        </p:nvSpPr>
        <p:spPr/>
        <p:txBody>
          <a:bodyPr/>
          <a:lstStyle/>
          <a:p>
            <a:fld id="{370AAD5B-FC61-2E43-B246-A6588C9985AF}" type="slidenum">
              <a:rPr lang="en-US" smtClean="0"/>
              <a:t>6</a:t>
            </a:fld>
            <a:endParaRPr lang="en-US" dirty="0"/>
          </a:p>
        </p:txBody>
      </p:sp>
    </p:spTree>
    <p:extLst>
      <p:ext uri="{BB962C8B-B14F-4D97-AF65-F5344CB8AC3E}">
        <p14:creationId xmlns:p14="http://schemas.microsoft.com/office/powerpoint/2010/main" val="3602906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275" y="7543800"/>
            <a:ext cx="5695633" cy="1142008"/>
          </a:xfrm>
        </p:spPr>
        <p:txBody>
          <a:bodyPr/>
          <a:lstStyle/>
          <a:p>
            <a:r>
              <a:rPr lang="en-GB" dirty="0"/>
              <a:t>Another recommendation following the review was about the education of staff – their roles and responsibilities when we deliver safer sleep messages. What are we aiming for? Support parents to make their own decisions? Change behaviour? Only give information? </a:t>
            </a:r>
          </a:p>
          <a:p>
            <a:r>
              <a:rPr lang="en-GB" dirty="0"/>
              <a:t>We aim to see the sleeping environment (which we always have), we want parents to feel they can openly talk about co-sleeping or other sleeping arrangements they have, so we can discuss risks with them and advise how to provide safer sleep for their baby. Maybe they co-sleep out of exhaustion, lack of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should be non-judgemental and conversational. Collaborate with parents to help them make a plan to ensure their baby is as safe as possible.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Whenever we have safer sleep conversations with parents we always signpost to the Lullaby Trust website to reiterate our messages and for additional information.</a:t>
            </a:r>
          </a:p>
          <a:p>
            <a:endParaRPr lang="en-GB" dirty="0"/>
          </a:p>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7</a:t>
            </a:fld>
            <a:endParaRPr lang="en-US"/>
          </a:p>
        </p:txBody>
      </p:sp>
      <p:sp>
        <p:nvSpPr>
          <p:cNvPr id="5" name="TextBox 4">
            <a:extLst>
              <a:ext uri="{FF2B5EF4-FFF2-40B4-BE49-F238E27FC236}">
                <a16:creationId xmlns:a16="http://schemas.microsoft.com/office/drawing/2014/main" id="{E2E5EE2F-2781-585B-1810-46805D8DB8DE}"/>
              </a:ext>
            </a:extLst>
          </p:cNvPr>
          <p:cNvSpPr txBox="1"/>
          <p:nvPr/>
        </p:nvSpPr>
        <p:spPr>
          <a:xfrm>
            <a:off x="422275" y="5624944"/>
            <a:ext cx="4592638" cy="6463308"/>
          </a:xfrm>
          <a:prstGeom prst="rect">
            <a:avLst/>
          </a:prstGeom>
          <a:noFill/>
        </p:spPr>
        <p:txBody>
          <a:bodyPr wrap="square" rtlCol="0">
            <a:spAutoFit/>
          </a:bodyPr>
          <a:lstStyle/>
          <a:p>
            <a:r>
              <a:rPr lang="en-GB" u="sng" baseline="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Another recommendation was about educating our staff roles and </a:t>
            </a:r>
            <a:r>
              <a:rPr lang="en-GB" u="sng" baseline="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responsibilities when we deliver our messages. EG support parents to make their own decisions, change behaviour, only give information. </a:t>
            </a:r>
          </a:p>
          <a:p>
            <a:r>
              <a:rPr lang="en-GB" u="sng" baseline="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 what we aim to do is see the sleeping environment, which we always have and we want parents to feel able to open up about co-sleeping so we can discuss how to do it safely.  This should be a conversation, we can ask parents why they choose co-sleeping, in a non-judgemental manner – is it exhaustion or choice and then provide all the information regarding the risks, how to do it safely and then help them make a plan if they want to change.  </a:t>
            </a:r>
          </a:p>
          <a:p>
            <a:endParaRPr lang="en-GB" u="sng" baseline="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GB" u="sng" baseline="0" dirty="0">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Lullaby Trust have just last week updated all of their website, their logos are changing and this is what they will look like.  The messages are not changing but they want to include more about </a:t>
            </a:r>
          </a:p>
        </p:txBody>
      </p:sp>
    </p:spTree>
    <p:extLst>
      <p:ext uri="{BB962C8B-B14F-4D97-AF65-F5344CB8AC3E}">
        <p14:creationId xmlns:p14="http://schemas.microsoft.com/office/powerpoint/2010/main" val="39846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 is a picture of the Lullaby Trust leaflet.</a:t>
            </a:r>
          </a:p>
          <a:p>
            <a:r>
              <a:rPr lang="en-GB" dirty="0"/>
              <a:t>Let’s start by looking at our safer sleep messages in this little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https://www.youtube.com/watch?v=NO2vbtjNk2c</a:t>
            </a:r>
            <a:endParaRPr lang="en-GB" dirty="0"/>
          </a:p>
          <a:p>
            <a:endParaRPr lang="en-GB" dirty="0"/>
          </a:p>
        </p:txBody>
      </p:sp>
      <p:sp>
        <p:nvSpPr>
          <p:cNvPr id="4" name="Slide Number Placeholder 3"/>
          <p:cNvSpPr>
            <a:spLocks noGrp="1"/>
          </p:cNvSpPr>
          <p:nvPr>
            <p:ph type="sldNum" sz="quarter" idx="5"/>
          </p:nvPr>
        </p:nvSpPr>
        <p:spPr/>
        <p:txBody>
          <a:bodyPr/>
          <a:lstStyle/>
          <a:p>
            <a:fld id="{370AAD5B-FC61-2E43-B246-A6588C9985AF}" type="slidenum">
              <a:rPr lang="en-US" smtClean="0"/>
              <a:t>8</a:t>
            </a:fld>
            <a:endParaRPr lang="en-US"/>
          </a:p>
        </p:txBody>
      </p:sp>
    </p:spTree>
    <p:extLst>
      <p:ext uri="{BB962C8B-B14F-4D97-AF65-F5344CB8AC3E}">
        <p14:creationId xmlns:p14="http://schemas.microsoft.com/office/powerpoint/2010/main" val="182794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Lullaby Trust match a lot of the resources for parents and professionals.  These can help as an aid when having conversations and assessing risk. </a:t>
            </a:r>
          </a:p>
        </p:txBody>
      </p:sp>
      <p:sp>
        <p:nvSpPr>
          <p:cNvPr id="4" name="Slide Number Placeholder 3"/>
          <p:cNvSpPr>
            <a:spLocks noGrp="1"/>
          </p:cNvSpPr>
          <p:nvPr>
            <p:ph type="sldNum" sz="quarter" idx="5"/>
          </p:nvPr>
        </p:nvSpPr>
        <p:spPr/>
        <p:txBody>
          <a:bodyPr/>
          <a:lstStyle/>
          <a:p>
            <a:fld id="{370AAD5B-FC61-2E43-B246-A6588C9985AF}" type="slidenum">
              <a:rPr lang="en-US" smtClean="0"/>
              <a:t>9</a:t>
            </a:fld>
            <a:endParaRPr lang="en-US"/>
          </a:p>
        </p:txBody>
      </p:sp>
    </p:spTree>
    <p:extLst>
      <p:ext uri="{BB962C8B-B14F-4D97-AF65-F5344CB8AC3E}">
        <p14:creationId xmlns:p14="http://schemas.microsoft.com/office/powerpoint/2010/main" val="3328621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8764" y="1122363"/>
            <a:ext cx="10169236" cy="2387600"/>
          </a:xfrm>
        </p:spPr>
        <p:txBody>
          <a:bodyPr anchor="b"/>
          <a:lstStyle>
            <a:lvl1pPr algn="l">
              <a:defRPr sz="6000" b="1">
                <a:solidFill>
                  <a:srgbClr val="AC146E"/>
                </a:solidFill>
              </a:defRPr>
            </a:lvl1pPr>
          </a:lstStyle>
          <a:p>
            <a:r>
              <a:rPr lang="en-US" dirty="0"/>
              <a:t>Click to edit Master title style</a:t>
            </a:r>
          </a:p>
        </p:txBody>
      </p:sp>
      <p:sp>
        <p:nvSpPr>
          <p:cNvPr id="3" name="Subtitle 2"/>
          <p:cNvSpPr>
            <a:spLocks noGrp="1"/>
          </p:cNvSpPr>
          <p:nvPr>
            <p:ph type="subTitle" idx="1"/>
          </p:nvPr>
        </p:nvSpPr>
        <p:spPr>
          <a:xfrm>
            <a:off x="5386646" y="3926240"/>
            <a:ext cx="646730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322811" y="6173787"/>
            <a:ext cx="2743200" cy="365125"/>
          </a:xfrm>
          <a:prstGeom prst="rect">
            <a:avLst/>
          </a:prstGeom>
        </p:spPr>
        <p:txBody>
          <a:bodyPr/>
          <a:lstStyle/>
          <a:p>
            <a:fld id="{C764DE79-268F-4C1A-8933-263129D2AF90}" type="datetimeFigureOut">
              <a:rPr lang="en-US" dirty="0"/>
              <a:t>2/28/2025</a:t>
            </a:fld>
            <a:endParaRPr lang="en-US" dirty="0"/>
          </a:p>
        </p:txBody>
      </p:sp>
      <p:sp>
        <p:nvSpPr>
          <p:cNvPr id="5" name="Footer Placeholder 4"/>
          <p:cNvSpPr>
            <a:spLocks noGrp="1"/>
          </p:cNvSpPr>
          <p:nvPr>
            <p:ph type="ftr" sz="quarter" idx="11"/>
          </p:nvPr>
        </p:nvSpPr>
        <p:spPr>
          <a:xfrm>
            <a:off x="4038600" y="6173786"/>
            <a:ext cx="4114800" cy="365125"/>
          </a:xfrm>
          <a:prstGeom prst="rect">
            <a:avLst/>
          </a:prstGeom>
        </p:spPr>
        <p:txBody>
          <a:bodyPr/>
          <a:lstStyle/>
          <a:p>
            <a:endParaRPr lang="en-US" dirty="0"/>
          </a:p>
        </p:txBody>
      </p:sp>
    </p:spTree>
    <p:extLst>
      <p:ext uri="{BB962C8B-B14F-4D97-AF65-F5344CB8AC3E}">
        <p14:creationId xmlns:p14="http://schemas.microsoft.com/office/powerpoint/2010/main" val="130909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F3399F11-EFA8-483E-AF71-0A3BFF8FA15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0449" y="556953"/>
            <a:ext cx="11365200" cy="1080000"/>
          </a:xfrm>
        </p:spPr>
        <p:txBody>
          <a:bodyPr>
            <a:normAutofit/>
          </a:bodyPr>
          <a:lstStyle>
            <a:lvl1pPr>
              <a:defRPr sz="3600" b="1">
                <a:solidFill>
                  <a:srgbClr val="AC146E"/>
                </a:solidFill>
              </a:defRPr>
            </a:lvl1pPr>
          </a:lstStyle>
          <a:p>
            <a:r>
              <a:rPr lang="en-US" dirty="0"/>
              <a:t>Click to edit Master title style</a:t>
            </a:r>
          </a:p>
        </p:txBody>
      </p:sp>
      <p:sp>
        <p:nvSpPr>
          <p:cNvPr id="3" name="Content Placeholder 2"/>
          <p:cNvSpPr>
            <a:spLocks noGrp="1"/>
          </p:cNvSpPr>
          <p:nvPr>
            <p:ph idx="1"/>
          </p:nvPr>
        </p:nvSpPr>
        <p:spPr>
          <a:xfrm>
            <a:off x="490451" y="1825625"/>
            <a:ext cx="11363498" cy="4475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0267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0451" y="1709738"/>
            <a:ext cx="10856999" cy="2852737"/>
          </a:xfrm>
        </p:spPr>
        <p:txBody>
          <a:bodyPr anchor="b"/>
          <a:lstStyle>
            <a:lvl1pPr>
              <a:defRPr sz="6000" b="0">
                <a:solidFill>
                  <a:srgbClr val="AC146E"/>
                </a:solidFill>
              </a:defRPr>
            </a:lvl1pPr>
          </a:lstStyle>
          <a:p>
            <a:r>
              <a:rPr lang="en-US" dirty="0"/>
              <a:t>Click to edit Master title style</a:t>
            </a:r>
          </a:p>
        </p:txBody>
      </p:sp>
      <p:sp>
        <p:nvSpPr>
          <p:cNvPr id="3" name="Text Placeholder 2"/>
          <p:cNvSpPr>
            <a:spLocks noGrp="1"/>
          </p:cNvSpPr>
          <p:nvPr>
            <p:ph type="body" idx="1"/>
          </p:nvPr>
        </p:nvSpPr>
        <p:spPr>
          <a:xfrm>
            <a:off x="490451" y="4589463"/>
            <a:ext cx="1085699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8461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1D6F7CC2-BE4D-40BB-AC21-FB112AA98A6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8763" y="556953"/>
            <a:ext cx="11355936" cy="1080000"/>
          </a:xfrm>
        </p:spPr>
        <p:txBody>
          <a:bodyPr/>
          <a:lstStyle>
            <a:lvl1pPr>
              <a:defRPr b="1">
                <a:solidFill>
                  <a:srgbClr val="AC146E"/>
                </a:solidFill>
              </a:defRPr>
            </a:lvl1pPr>
          </a:lstStyle>
          <a:p>
            <a:r>
              <a:rPr lang="en-US" dirty="0"/>
              <a:t>Click to edit Master title style</a:t>
            </a:r>
          </a:p>
        </p:txBody>
      </p:sp>
      <p:sp>
        <p:nvSpPr>
          <p:cNvPr id="3" name="Content Placeholder 2"/>
          <p:cNvSpPr>
            <a:spLocks noGrp="1"/>
          </p:cNvSpPr>
          <p:nvPr>
            <p:ph sz="half" idx="1"/>
          </p:nvPr>
        </p:nvSpPr>
        <p:spPr>
          <a:xfrm>
            <a:off x="498764" y="1778925"/>
            <a:ext cx="5616000" cy="45221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8699" y="1778926"/>
            <a:ext cx="5616000" cy="45221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261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E6ECBFF6-CE0D-49B9-B0AC-F88F0706E15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0651" y="559385"/>
            <a:ext cx="11363297" cy="1080000"/>
          </a:xfrm>
        </p:spPr>
        <p:txBody>
          <a:bodyPr/>
          <a:lstStyle>
            <a:lvl1pPr>
              <a:defRPr b="1">
                <a:solidFill>
                  <a:srgbClr val="AC146E"/>
                </a:solidFill>
              </a:defRPr>
            </a:lvl1pPr>
          </a:lstStyle>
          <a:p>
            <a:r>
              <a:rPr lang="en-US" dirty="0"/>
              <a:t>Click to edit Master title style</a:t>
            </a:r>
          </a:p>
        </p:txBody>
      </p:sp>
      <p:sp>
        <p:nvSpPr>
          <p:cNvPr id="3" name="Text Placeholder 2"/>
          <p:cNvSpPr>
            <a:spLocks noGrp="1"/>
          </p:cNvSpPr>
          <p:nvPr>
            <p:ph type="body" idx="1"/>
          </p:nvPr>
        </p:nvSpPr>
        <p:spPr>
          <a:xfrm>
            <a:off x="490652" y="1780919"/>
            <a:ext cx="5616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0652" y="2505075"/>
            <a:ext cx="5616000" cy="37935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37948" y="1780919"/>
            <a:ext cx="5616000" cy="72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37948" y="2505075"/>
            <a:ext cx="5616000" cy="37935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60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3CA18942-D5EC-4AAD-BFD7-3E0B4554E59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8764" y="556953"/>
            <a:ext cx="11363498" cy="1080000"/>
          </a:xfrm>
        </p:spPr>
        <p:txBody>
          <a:bodyPr/>
          <a:lstStyle>
            <a:lvl1pPr>
              <a:defRPr b="1">
                <a:solidFill>
                  <a:srgbClr val="AC146E"/>
                </a:solidFill>
              </a:defRPr>
            </a:lvl1pPr>
          </a:lstStyle>
          <a:p>
            <a:r>
              <a:rPr lang="en-US" dirty="0"/>
              <a:t>Click to edit Master title style</a:t>
            </a:r>
          </a:p>
        </p:txBody>
      </p:sp>
    </p:spTree>
    <p:extLst>
      <p:ext uri="{BB962C8B-B14F-4D97-AF65-F5344CB8AC3E}">
        <p14:creationId xmlns:p14="http://schemas.microsoft.com/office/powerpoint/2010/main" val="136484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340B660B-0E91-41CC-93C8-AB375C34D7E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1371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6B16E0D5-635E-4BB3-A130-2A1ADB8D58A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490450" y="548640"/>
            <a:ext cx="4522123" cy="1508760"/>
          </a:xfrm>
        </p:spPr>
        <p:txBody>
          <a:bodyPr anchor="b"/>
          <a:lstStyle>
            <a:lvl1pPr>
              <a:defRPr sz="3200" b="1">
                <a:solidFill>
                  <a:srgbClr val="AC146E"/>
                </a:solidFill>
              </a:defRPr>
            </a:lvl1pPr>
          </a:lstStyle>
          <a:p>
            <a:r>
              <a:rPr lang="en-US" dirty="0"/>
              <a:t>Click to edit Master title style</a:t>
            </a:r>
          </a:p>
        </p:txBody>
      </p:sp>
      <p:sp>
        <p:nvSpPr>
          <p:cNvPr id="3" name="Content Placeholder 2"/>
          <p:cNvSpPr>
            <a:spLocks noGrp="1"/>
          </p:cNvSpPr>
          <p:nvPr>
            <p:ph idx="1"/>
          </p:nvPr>
        </p:nvSpPr>
        <p:spPr>
          <a:xfrm>
            <a:off x="5183188" y="548641"/>
            <a:ext cx="6679074" cy="576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90451" y="2057399"/>
            <a:ext cx="4522123" cy="425124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062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F9AF2805-530E-4796-9FDE-3E90AA997C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p:cNvSpPr>
            <a:spLocks noGrp="1" noChangeAspect="1"/>
          </p:cNvSpPr>
          <p:nvPr>
            <p:ph type="pic" idx="1"/>
          </p:nvPr>
        </p:nvSpPr>
        <p:spPr>
          <a:xfrm>
            <a:off x="5183187" y="548640"/>
            <a:ext cx="6670761" cy="5759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itle 1">
            <a:extLst>
              <a:ext uri="{FF2B5EF4-FFF2-40B4-BE49-F238E27FC236}">
                <a16:creationId xmlns:a16="http://schemas.microsoft.com/office/drawing/2014/main" id="{63A90323-5580-46A6-84B4-2CAC685C583B}"/>
              </a:ext>
            </a:extLst>
          </p:cNvPr>
          <p:cNvSpPr>
            <a:spLocks noGrp="1"/>
          </p:cNvSpPr>
          <p:nvPr>
            <p:ph type="title"/>
          </p:nvPr>
        </p:nvSpPr>
        <p:spPr>
          <a:xfrm>
            <a:off x="490450" y="548640"/>
            <a:ext cx="4522123" cy="1508760"/>
          </a:xfrm>
        </p:spPr>
        <p:txBody>
          <a:bodyPr anchor="b"/>
          <a:lstStyle>
            <a:lvl1pPr>
              <a:defRPr sz="3200" b="1">
                <a:solidFill>
                  <a:srgbClr val="AC146E"/>
                </a:solidFill>
              </a:defRPr>
            </a:lvl1pPr>
          </a:lstStyle>
          <a:p>
            <a:r>
              <a:rPr lang="en-US" dirty="0"/>
              <a:t>Click to edit Master title style</a:t>
            </a:r>
          </a:p>
        </p:txBody>
      </p:sp>
      <p:sp>
        <p:nvSpPr>
          <p:cNvPr id="10" name="Text Placeholder 3">
            <a:extLst>
              <a:ext uri="{FF2B5EF4-FFF2-40B4-BE49-F238E27FC236}">
                <a16:creationId xmlns:a16="http://schemas.microsoft.com/office/drawing/2014/main" id="{52672AAE-FC84-434A-9F52-144200BC4E14}"/>
              </a:ext>
            </a:extLst>
          </p:cNvPr>
          <p:cNvSpPr>
            <a:spLocks noGrp="1"/>
          </p:cNvSpPr>
          <p:nvPr>
            <p:ph type="body" sz="half" idx="2"/>
          </p:nvPr>
        </p:nvSpPr>
        <p:spPr>
          <a:xfrm>
            <a:off x="490451" y="2057399"/>
            <a:ext cx="4522123" cy="425124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99666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FC677883-3709-42E8-9E86-A4170B790A86}"/>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p:cNvSpPr>
            <a:spLocks noGrp="1"/>
          </p:cNvSpPr>
          <p:nvPr>
            <p:ph type="title"/>
          </p:nvPr>
        </p:nvSpPr>
        <p:spPr>
          <a:xfrm>
            <a:off x="498764" y="556953"/>
            <a:ext cx="11355184" cy="1080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98763" y="1825625"/>
            <a:ext cx="11355185" cy="42094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6637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3600" b="1" kern="1200">
          <a:solidFill>
            <a:srgbClr val="AC146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lullabytrust.org.uk/safer-sleep-advice/mattresses-and-beddi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hyperlink" Target="https://www.lullabytrust.org.uk/" TargetMode="External"/><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30.png"/><Relationship Id="rId5" Type="http://schemas.openxmlformats.org/officeDocument/2006/relationships/image" Target="../media/image37.png"/><Relationship Id="rId15" Type="http://schemas.openxmlformats.org/officeDocument/2006/relationships/hyperlink" Target="https://healthforunder5s.co.uk/?set-location=13" TargetMode="External"/><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hyperlink" Target="https://www.basisonline.org.uk/infant-sleep-info-ap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YQ0g3YwL8do" TargetMode="External"/><Relationship Id="rId13" Type="http://schemas.openxmlformats.org/officeDocument/2006/relationships/hyperlink" Target="https://www.lullabytrust.org.uk/wp-content/uploads/Safer-sleep-from-day-one.pdf" TargetMode="External"/><Relationship Id="rId3" Type="http://schemas.openxmlformats.org/officeDocument/2006/relationships/hyperlink" Target="https://www.lullabytrust.org.uk/" TargetMode="External"/><Relationship Id="rId7" Type="http://schemas.openxmlformats.org/officeDocument/2006/relationships/hyperlink" Target="https://www.lullabytrust.org.uk/wp-content/uploads/2025/01/ABCs-of-safer-sleep-poster-A4.pdf" TargetMode="External"/><Relationship Id="rId12" Type="http://schemas.openxmlformats.org/officeDocument/2006/relationships/hyperlink" Target="https://www.lullabytrust.org.uk/wp-content/uploads/Safer-Sleep-from-Day-One-A-Professionals-Guide.pdf" TargetMode="External"/><Relationship Id="rId2" Type="http://schemas.openxmlformats.org/officeDocument/2006/relationships/notesSlide" Target="../notesSlides/notesSlide19.xml"/><Relationship Id="rId16" Type="http://schemas.openxmlformats.org/officeDocument/2006/relationships/hyperlink" Target="https://www.unicef.org.uk/babyfriendly/wp-content/uploads/sites/2/2018/08/Conversations-in-the-postnatal-period-Postnatal-signature-sheet.pdf" TargetMode="External"/><Relationship Id="rId1" Type="http://schemas.openxmlformats.org/officeDocument/2006/relationships/slideLayout" Target="../slideLayouts/slideLayout4.xml"/><Relationship Id="rId6" Type="http://schemas.openxmlformats.org/officeDocument/2006/relationships/hyperlink" Target="https://www.lullabytrust.org.uk/baby-safety/safer-sleep-information/babys-airway/" TargetMode="External"/><Relationship Id="rId11" Type="http://schemas.openxmlformats.org/officeDocument/2006/relationships/hyperlink" Target="https://www.lullabytrust.org.uk/baby-safety/" TargetMode="External"/><Relationship Id="rId5" Type="http://schemas.openxmlformats.org/officeDocument/2006/relationships/hyperlink" Target="https://www.youtube.com/watch?v=suoccf8D1ns" TargetMode="External"/><Relationship Id="rId15" Type="http://schemas.openxmlformats.org/officeDocument/2006/relationships/hyperlink" Target="https://www.unicef.org.uk/babyfriendly/wp-content/uploads/sites/2/2018/08/Conversations-in-pregnancy-Antenatal-signature-sheet.pdf" TargetMode="External"/><Relationship Id="rId10" Type="http://schemas.openxmlformats.org/officeDocument/2006/relationships/hyperlink" Target="https://www.lullabytrust.org.uk/professionals-hub/video-resources/" TargetMode="External"/><Relationship Id="rId4" Type="http://schemas.openxmlformats.org/officeDocument/2006/relationships/hyperlink" Target="https://www.youtube.com/watch?v=NO2vbtjNk2c" TargetMode="External"/><Relationship Id="rId9" Type="http://schemas.openxmlformats.org/officeDocument/2006/relationships/hyperlink" Target="https://www.lullabytrust.org.uk/wp-content/uploads/2025/01/Professionals-guide.pdf" TargetMode="External"/><Relationship Id="rId14" Type="http://schemas.openxmlformats.org/officeDocument/2006/relationships/hyperlink" Target="https://www.lullabytrust.org.uk/wp-content/uploads/Safer-sleep-for-babies-a-guide-for-parents-web.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healthforunder5s.co.uk/sections/baby/safer-sleep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ullabytrust.org.uk/professionals/publication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cid:image001.png@01DB88F5.A428E470"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mvNN5KJctA"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lullabytrust.org.uk/wp-content/uploads/Safer-sleep-for-babies-a-guide-for-parents-web.pdf" TargetMode="External"/><Relationship Id="rId5" Type="http://schemas.openxmlformats.org/officeDocument/2006/relationships/hyperlink" Target="https://www.youtube.com/watch?v=CsT_i7OgCbA&amp;t=60s" TargetMode="External"/><Relationship Id="rId4" Type="http://schemas.openxmlformats.org/officeDocument/2006/relationships/hyperlink" Target="https://www.youtube.com/watch?v=FPiyEc0Xrp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9289-7122-4B98-BA61-82B3259B3CA5}"/>
              </a:ext>
            </a:extLst>
          </p:cNvPr>
          <p:cNvSpPr>
            <a:spLocks noGrp="1"/>
          </p:cNvSpPr>
          <p:nvPr>
            <p:ph type="ctrTitle"/>
          </p:nvPr>
        </p:nvSpPr>
        <p:spPr/>
        <p:txBody>
          <a:bodyPr>
            <a:normAutofit/>
          </a:bodyPr>
          <a:lstStyle/>
          <a:p>
            <a:r>
              <a:rPr lang="en-GB" dirty="0"/>
              <a:t>Safer Sleep: </a:t>
            </a:r>
            <a:br>
              <a:rPr lang="en-GB" dirty="0"/>
            </a:br>
            <a:r>
              <a:rPr lang="en-GB" dirty="0"/>
              <a:t>Lite bite conversations </a:t>
            </a:r>
            <a:endParaRPr lang="en-GB" sz="4900" dirty="0"/>
          </a:p>
        </p:txBody>
      </p:sp>
      <p:sp>
        <p:nvSpPr>
          <p:cNvPr id="3" name="Subtitle 2">
            <a:extLst>
              <a:ext uri="{FF2B5EF4-FFF2-40B4-BE49-F238E27FC236}">
                <a16:creationId xmlns:a16="http://schemas.microsoft.com/office/drawing/2014/main" id="{41700B6C-54B1-449F-8B21-25CF997D0346}"/>
              </a:ext>
            </a:extLst>
          </p:cNvPr>
          <p:cNvSpPr>
            <a:spLocks noGrp="1"/>
          </p:cNvSpPr>
          <p:nvPr>
            <p:ph type="subTitle" idx="1"/>
          </p:nvPr>
        </p:nvSpPr>
        <p:spPr>
          <a:xfrm>
            <a:off x="481053" y="3834089"/>
            <a:ext cx="5597236" cy="2387600"/>
          </a:xfrm>
        </p:spPr>
        <p:txBody>
          <a:bodyPr>
            <a:normAutofit/>
          </a:bodyPr>
          <a:lstStyle/>
          <a:p>
            <a:endParaRPr lang="en-GB" dirty="0"/>
          </a:p>
          <a:p>
            <a:endParaRPr lang="en-GB" dirty="0"/>
          </a:p>
          <a:p>
            <a:endParaRPr lang="en-GB" dirty="0"/>
          </a:p>
        </p:txBody>
      </p:sp>
      <p:pic>
        <p:nvPicPr>
          <p:cNvPr id="5" name="Picture 4">
            <a:extLst>
              <a:ext uri="{FF2B5EF4-FFF2-40B4-BE49-F238E27FC236}">
                <a16:creationId xmlns:a16="http://schemas.microsoft.com/office/drawing/2014/main" id="{E1DCBAA6-A355-A32F-B20C-B1CEB012DBBE}"/>
              </a:ext>
            </a:extLst>
          </p:cNvPr>
          <p:cNvPicPr>
            <a:picLocks noChangeAspect="1"/>
          </p:cNvPicPr>
          <p:nvPr/>
        </p:nvPicPr>
        <p:blipFill>
          <a:blip r:embed="rId3"/>
          <a:stretch>
            <a:fillRect/>
          </a:stretch>
        </p:blipFill>
        <p:spPr>
          <a:xfrm>
            <a:off x="399875" y="173869"/>
            <a:ext cx="1682642" cy="890093"/>
          </a:xfrm>
          <a:prstGeom prst="rect">
            <a:avLst/>
          </a:prstGeom>
        </p:spPr>
      </p:pic>
      <p:sp>
        <p:nvSpPr>
          <p:cNvPr id="4" name="TextBox 3">
            <a:extLst>
              <a:ext uri="{FF2B5EF4-FFF2-40B4-BE49-F238E27FC236}">
                <a16:creationId xmlns:a16="http://schemas.microsoft.com/office/drawing/2014/main" id="{A284F63E-B619-E5CA-B5CB-BB0681813023}"/>
              </a:ext>
            </a:extLst>
          </p:cNvPr>
          <p:cNvSpPr txBox="1"/>
          <p:nvPr/>
        </p:nvSpPr>
        <p:spPr>
          <a:xfrm>
            <a:off x="6242756" y="4176889"/>
            <a:ext cx="5147733" cy="646331"/>
          </a:xfrm>
          <a:prstGeom prst="rect">
            <a:avLst/>
          </a:prstGeom>
          <a:noFill/>
        </p:spPr>
        <p:txBody>
          <a:bodyPr wrap="square" rtlCol="0">
            <a:spAutoFit/>
          </a:bodyPr>
          <a:lstStyle/>
          <a:p>
            <a:r>
              <a:rPr lang="en-GB" dirty="0"/>
              <a:t>Michaela Pedgrift – Senior Education Lead, HCT</a:t>
            </a:r>
          </a:p>
          <a:p>
            <a:r>
              <a:rPr lang="en-GB" dirty="0"/>
              <a:t>Jacqui Green – Education Lead, HCT</a:t>
            </a:r>
          </a:p>
        </p:txBody>
      </p:sp>
      <p:sp>
        <p:nvSpPr>
          <p:cNvPr id="6" name="TextBox 5">
            <a:extLst>
              <a:ext uri="{FF2B5EF4-FFF2-40B4-BE49-F238E27FC236}">
                <a16:creationId xmlns:a16="http://schemas.microsoft.com/office/drawing/2014/main" id="{6A8859EB-66C5-6AE4-56EB-7F2D7F27E441}"/>
              </a:ext>
            </a:extLst>
          </p:cNvPr>
          <p:cNvSpPr txBox="1"/>
          <p:nvPr/>
        </p:nvSpPr>
        <p:spPr>
          <a:xfrm>
            <a:off x="7992533" y="5260622"/>
            <a:ext cx="2867378" cy="369332"/>
          </a:xfrm>
          <a:prstGeom prst="rect">
            <a:avLst/>
          </a:prstGeom>
          <a:noFill/>
        </p:spPr>
        <p:txBody>
          <a:bodyPr wrap="square" rtlCol="0">
            <a:spAutoFit/>
          </a:bodyPr>
          <a:lstStyle/>
          <a:p>
            <a:r>
              <a:rPr lang="en-GB" dirty="0"/>
              <a:t>26</a:t>
            </a:r>
            <a:r>
              <a:rPr lang="en-GB" baseline="30000" dirty="0"/>
              <a:t>th</a:t>
            </a:r>
            <a:r>
              <a:rPr lang="en-GB" dirty="0"/>
              <a:t> Feb 2025</a:t>
            </a:r>
          </a:p>
        </p:txBody>
      </p:sp>
    </p:spTree>
    <p:extLst>
      <p:ext uri="{BB962C8B-B14F-4D97-AF65-F5344CB8AC3E}">
        <p14:creationId xmlns:p14="http://schemas.microsoft.com/office/powerpoint/2010/main" val="72678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FA0CA4A-0076-62AE-3649-69ED29F6D1F9}"/>
              </a:ext>
            </a:extLst>
          </p:cNvPr>
          <p:cNvSpPr>
            <a:spLocks noGrp="1"/>
          </p:cNvSpPr>
          <p:nvPr>
            <p:ph type="body" sz="quarter" idx="3"/>
          </p:nvPr>
        </p:nvSpPr>
        <p:spPr>
          <a:xfrm>
            <a:off x="6649257" y="-85831"/>
            <a:ext cx="3943934" cy="535334"/>
          </a:xfrm>
        </p:spPr>
        <p:txBody>
          <a:bodyPr>
            <a:normAutofit/>
          </a:bodyPr>
          <a:lstStyle/>
          <a:p>
            <a:r>
              <a:rPr lang="en-GB" sz="2000" dirty="0"/>
              <a:t>Professional guide</a:t>
            </a:r>
          </a:p>
        </p:txBody>
      </p:sp>
      <p:sp>
        <p:nvSpPr>
          <p:cNvPr id="11" name="Content Placeholder 10">
            <a:extLst>
              <a:ext uri="{FF2B5EF4-FFF2-40B4-BE49-F238E27FC236}">
                <a16:creationId xmlns:a16="http://schemas.microsoft.com/office/drawing/2014/main" id="{6DB30F02-BA6F-87C9-86A7-99CA7B3F8D9F}"/>
              </a:ext>
            </a:extLst>
          </p:cNvPr>
          <p:cNvSpPr>
            <a:spLocks noGrp="1"/>
          </p:cNvSpPr>
          <p:nvPr>
            <p:ph sz="quarter" idx="4"/>
          </p:nvPr>
        </p:nvSpPr>
        <p:spPr>
          <a:xfrm>
            <a:off x="6237948" y="1306588"/>
            <a:ext cx="5616000" cy="5458196"/>
          </a:xfrm>
        </p:spPr>
        <p:txBody>
          <a:bodyPr>
            <a:normAutofit/>
          </a:bodyPr>
          <a:lstStyle/>
          <a:p>
            <a:pPr marL="0" indent="0" algn="l" fontAlgn="base">
              <a:buNone/>
            </a:pPr>
            <a:endParaRPr lang="en-GB" dirty="0">
              <a:solidFill>
                <a:srgbClr val="2A2F33"/>
              </a:solidFill>
              <a:latin typeface="inherit"/>
            </a:endParaRPr>
          </a:p>
          <a:p>
            <a:pPr marL="0" indent="0" algn="l" fontAlgn="base">
              <a:buNone/>
            </a:pPr>
            <a:endParaRPr lang="en-GB" dirty="0">
              <a:solidFill>
                <a:srgbClr val="2A2F33"/>
              </a:solidFill>
              <a:latin typeface="inherit"/>
            </a:endParaRPr>
          </a:p>
          <a:p>
            <a:pPr marL="0" indent="0" algn="l" fontAlgn="base">
              <a:buNone/>
            </a:pPr>
            <a:endParaRPr lang="en-GB" dirty="0">
              <a:solidFill>
                <a:srgbClr val="2A2F33"/>
              </a:solidFill>
              <a:latin typeface="inherit"/>
            </a:endParaRPr>
          </a:p>
          <a:p>
            <a:pPr marL="0" indent="0" algn="l" fontAlgn="base">
              <a:buNone/>
            </a:pPr>
            <a:endParaRPr lang="en-GB" dirty="0">
              <a:solidFill>
                <a:srgbClr val="2A2F33"/>
              </a:solidFill>
              <a:latin typeface="inherit"/>
            </a:endParaRPr>
          </a:p>
          <a:p>
            <a:pPr marL="0" indent="0" algn="l" fontAlgn="base">
              <a:buNone/>
            </a:pPr>
            <a:endParaRPr lang="en-GB" dirty="0">
              <a:solidFill>
                <a:srgbClr val="2A2F33"/>
              </a:solidFill>
              <a:latin typeface="inherit"/>
            </a:endParaRPr>
          </a:p>
          <a:p>
            <a:pPr marL="0" indent="0" algn="l" fontAlgn="base">
              <a:buNone/>
            </a:pPr>
            <a:endParaRPr lang="en-GB" dirty="0">
              <a:solidFill>
                <a:srgbClr val="2A2F33"/>
              </a:solidFill>
              <a:latin typeface="inherit"/>
            </a:endParaRPr>
          </a:p>
          <a:p>
            <a:pPr marL="0" indent="0" algn="l" fontAlgn="base">
              <a:buNone/>
            </a:pPr>
            <a:endParaRPr lang="en-GB" dirty="0">
              <a:solidFill>
                <a:srgbClr val="2A2F33"/>
              </a:solidFill>
              <a:latin typeface="inherit"/>
            </a:endParaRPr>
          </a:p>
          <a:p>
            <a:pPr marL="0" indent="0" algn="l" fontAlgn="base">
              <a:buNone/>
            </a:pPr>
            <a:endParaRPr lang="en-GB" dirty="0">
              <a:solidFill>
                <a:srgbClr val="2A2F33"/>
              </a:solidFill>
              <a:latin typeface="inherit"/>
            </a:endParaRPr>
          </a:p>
          <a:p>
            <a:pPr marL="0" indent="0" algn="l" fontAlgn="base">
              <a:buNone/>
            </a:pPr>
            <a:endParaRPr lang="en-GB" sz="1500" dirty="0">
              <a:solidFill>
                <a:srgbClr val="2A2F33"/>
              </a:solidFill>
              <a:latin typeface="inherit"/>
            </a:endParaRPr>
          </a:p>
          <a:p>
            <a:pPr marL="0" indent="0">
              <a:buNone/>
            </a:pPr>
            <a:endParaRPr lang="en-GB" sz="1500" dirty="0">
              <a:hlinkClick r:id="rId3"/>
            </a:endParaRPr>
          </a:p>
          <a:p>
            <a:pPr algn="l" fontAlgn="base"/>
            <a:endParaRPr lang="en-GB" b="0" dirty="0">
              <a:solidFill>
                <a:srgbClr val="2A2F33"/>
              </a:solidFill>
              <a:effectLst/>
              <a:latin typeface="Open Sans" panose="020B0606030504020204" pitchFamily="34" charset="0"/>
            </a:endParaRPr>
          </a:p>
          <a:p>
            <a:endParaRPr lang="en-GB" dirty="0"/>
          </a:p>
        </p:txBody>
      </p:sp>
      <p:sp>
        <p:nvSpPr>
          <p:cNvPr id="2" name="TextBox 1">
            <a:extLst>
              <a:ext uri="{FF2B5EF4-FFF2-40B4-BE49-F238E27FC236}">
                <a16:creationId xmlns:a16="http://schemas.microsoft.com/office/drawing/2014/main" id="{BCE9E9FD-D8F4-0818-96CD-D2D0AEFF9977}"/>
              </a:ext>
            </a:extLst>
          </p:cNvPr>
          <p:cNvSpPr txBox="1"/>
          <p:nvPr/>
        </p:nvSpPr>
        <p:spPr>
          <a:xfrm>
            <a:off x="918011" y="73024"/>
            <a:ext cx="2545397"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Parent leaflet </a:t>
            </a:r>
          </a:p>
        </p:txBody>
      </p:sp>
      <p:pic>
        <p:nvPicPr>
          <p:cNvPr id="4" name="Picture 3">
            <a:extLst>
              <a:ext uri="{FF2B5EF4-FFF2-40B4-BE49-F238E27FC236}">
                <a16:creationId xmlns:a16="http://schemas.microsoft.com/office/drawing/2014/main" id="{624B2465-44C3-897A-CA8F-622587BE41B6}"/>
              </a:ext>
            </a:extLst>
          </p:cNvPr>
          <p:cNvPicPr>
            <a:picLocks noChangeAspect="1"/>
          </p:cNvPicPr>
          <p:nvPr/>
        </p:nvPicPr>
        <p:blipFill>
          <a:blip r:embed="rId4"/>
          <a:stretch>
            <a:fillRect/>
          </a:stretch>
        </p:blipFill>
        <p:spPr>
          <a:xfrm>
            <a:off x="6770073" y="449604"/>
            <a:ext cx="4262688" cy="6070769"/>
          </a:xfrm>
          <a:prstGeom prst="rect">
            <a:avLst/>
          </a:prstGeom>
        </p:spPr>
      </p:pic>
      <p:pic>
        <p:nvPicPr>
          <p:cNvPr id="8" name="Picture 7">
            <a:extLst>
              <a:ext uri="{FF2B5EF4-FFF2-40B4-BE49-F238E27FC236}">
                <a16:creationId xmlns:a16="http://schemas.microsoft.com/office/drawing/2014/main" id="{8CD8B9AC-1277-40C0-9DC3-C21CF0C23EEB}"/>
              </a:ext>
            </a:extLst>
          </p:cNvPr>
          <p:cNvPicPr>
            <a:picLocks noChangeAspect="1"/>
          </p:cNvPicPr>
          <p:nvPr/>
        </p:nvPicPr>
        <p:blipFill>
          <a:blip r:embed="rId5"/>
          <a:stretch>
            <a:fillRect/>
          </a:stretch>
        </p:blipFill>
        <p:spPr>
          <a:xfrm>
            <a:off x="738130" y="520251"/>
            <a:ext cx="4193634" cy="6000122"/>
          </a:xfrm>
          <a:prstGeom prst="rect">
            <a:avLst/>
          </a:prstGeom>
        </p:spPr>
      </p:pic>
    </p:spTree>
    <p:extLst>
      <p:ext uri="{BB962C8B-B14F-4D97-AF65-F5344CB8AC3E}">
        <p14:creationId xmlns:p14="http://schemas.microsoft.com/office/powerpoint/2010/main" val="2065734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369EFB-1E6D-AD97-EA38-7AC0E5AD7B44}"/>
              </a:ext>
            </a:extLst>
          </p:cNvPr>
          <p:cNvSpPr txBox="1"/>
          <p:nvPr/>
        </p:nvSpPr>
        <p:spPr>
          <a:xfrm>
            <a:off x="535483" y="90060"/>
            <a:ext cx="2379643"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Parent leaflet </a:t>
            </a:r>
          </a:p>
        </p:txBody>
      </p:sp>
      <p:sp>
        <p:nvSpPr>
          <p:cNvPr id="3" name="Text Placeholder 9">
            <a:extLst>
              <a:ext uri="{FF2B5EF4-FFF2-40B4-BE49-F238E27FC236}">
                <a16:creationId xmlns:a16="http://schemas.microsoft.com/office/drawing/2014/main" id="{2D78BE7F-8742-F651-93D5-D5E8F0BD0CF1}"/>
              </a:ext>
            </a:extLst>
          </p:cNvPr>
          <p:cNvSpPr txBox="1">
            <a:spLocks/>
          </p:cNvSpPr>
          <p:nvPr/>
        </p:nvSpPr>
        <p:spPr>
          <a:xfrm>
            <a:off x="6096000" y="-75942"/>
            <a:ext cx="3943934" cy="5353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800" dirty="0"/>
              <a:t>Professional guide</a:t>
            </a:r>
          </a:p>
        </p:txBody>
      </p:sp>
      <p:pic>
        <p:nvPicPr>
          <p:cNvPr id="9" name="Picture 8">
            <a:extLst>
              <a:ext uri="{FF2B5EF4-FFF2-40B4-BE49-F238E27FC236}">
                <a16:creationId xmlns:a16="http://schemas.microsoft.com/office/drawing/2014/main" id="{3136F012-2623-7E79-B273-65C5A31F1F15}"/>
              </a:ext>
            </a:extLst>
          </p:cNvPr>
          <p:cNvPicPr>
            <a:picLocks noChangeAspect="1"/>
          </p:cNvPicPr>
          <p:nvPr/>
        </p:nvPicPr>
        <p:blipFill>
          <a:blip r:embed="rId3"/>
          <a:stretch>
            <a:fillRect/>
          </a:stretch>
        </p:blipFill>
        <p:spPr>
          <a:xfrm>
            <a:off x="6096000" y="459392"/>
            <a:ext cx="4347525" cy="6062285"/>
          </a:xfrm>
          <a:prstGeom prst="rect">
            <a:avLst/>
          </a:prstGeom>
        </p:spPr>
      </p:pic>
      <p:pic>
        <p:nvPicPr>
          <p:cNvPr id="11" name="Picture 10">
            <a:extLst>
              <a:ext uri="{FF2B5EF4-FFF2-40B4-BE49-F238E27FC236}">
                <a16:creationId xmlns:a16="http://schemas.microsoft.com/office/drawing/2014/main" id="{D37103BA-A3D8-1CD1-EFC8-732987EAB804}"/>
              </a:ext>
            </a:extLst>
          </p:cNvPr>
          <p:cNvPicPr>
            <a:picLocks noChangeAspect="1"/>
          </p:cNvPicPr>
          <p:nvPr/>
        </p:nvPicPr>
        <p:blipFill>
          <a:blip r:embed="rId4"/>
          <a:stretch>
            <a:fillRect/>
          </a:stretch>
        </p:blipFill>
        <p:spPr>
          <a:xfrm>
            <a:off x="535483" y="459391"/>
            <a:ext cx="4347524" cy="6062285"/>
          </a:xfrm>
          <a:prstGeom prst="rect">
            <a:avLst/>
          </a:prstGeom>
        </p:spPr>
      </p:pic>
    </p:spTree>
    <p:extLst>
      <p:ext uri="{BB962C8B-B14F-4D97-AF65-F5344CB8AC3E}">
        <p14:creationId xmlns:p14="http://schemas.microsoft.com/office/powerpoint/2010/main" val="93124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642F02-941D-534D-7913-2C2E1284FE60}"/>
              </a:ext>
            </a:extLst>
          </p:cNvPr>
          <p:cNvSpPr>
            <a:spLocks noGrp="1"/>
          </p:cNvSpPr>
          <p:nvPr>
            <p:ph type="body" sz="quarter" idx="3"/>
          </p:nvPr>
        </p:nvSpPr>
        <p:spPr>
          <a:xfrm>
            <a:off x="6786973" y="544299"/>
            <a:ext cx="5616000" cy="535334"/>
          </a:xfrm>
        </p:spPr>
        <p:txBody>
          <a:bodyPr>
            <a:normAutofit/>
          </a:bodyPr>
          <a:lstStyle/>
          <a:p>
            <a:r>
              <a:rPr lang="en-GB" sz="2000" dirty="0"/>
              <a:t>Professional guide</a:t>
            </a:r>
          </a:p>
        </p:txBody>
      </p:sp>
      <p:sp>
        <p:nvSpPr>
          <p:cNvPr id="3" name="TextBox 2">
            <a:extLst>
              <a:ext uri="{FF2B5EF4-FFF2-40B4-BE49-F238E27FC236}">
                <a16:creationId xmlns:a16="http://schemas.microsoft.com/office/drawing/2014/main" id="{78D91B99-8C1E-47C9-50B3-3C85685584F0}"/>
              </a:ext>
            </a:extLst>
          </p:cNvPr>
          <p:cNvSpPr txBox="1"/>
          <p:nvPr/>
        </p:nvSpPr>
        <p:spPr>
          <a:xfrm>
            <a:off x="949410" y="727590"/>
            <a:ext cx="2379643"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Parent leaflet </a:t>
            </a:r>
          </a:p>
        </p:txBody>
      </p:sp>
      <p:pic>
        <p:nvPicPr>
          <p:cNvPr id="7" name="Picture 6">
            <a:extLst>
              <a:ext uri="{FF2B5EF4-FFF2-40B4-BE49-F238E27FC236}">
                <a16:creationId xmlns:a16="http://schemas.microsoft.com/office/drawing/2014/main" id="{DF9C2EC3-8E3B-B34C-56A8-A5CE1406180C}"/>
              </a:ext>
            </a:extLst>
          </p:cNvPr>
          <p:cNvPicPr>
            <a:picLocks noChangeAspect="1"/>
          </p:cNvPicPr>
          <p:nvPr/>
        </p:nvPicPr>
        <p:blipFill>
          <a:blip r:embed="rId3"/>
          <a:stretch>
            <a:fillRect/>
          </a:stretch>
        </p:blipFill>
        <p:spPr>
          <a:xfrm>
            <a:off x="817235" y="1069297"/>
            <a:ext cx="3814910" cy="5380788"/>
          </a:xfrm>
          <a:prstGeom prst="rect">
            <a:avLst/>
          </a:prstGeom>
        </p:spPr>
      </p:pic>
      <p:pic>
        <p:nvPicPr>
          <p:cNvPr id="11" name="Picture 10">
            <a:extLst>
              <a:ext uri="{FF2B5EF4-FFF2-40B4-BE49-F238E27FC236}">
                <a16:creationId xmlns:a16="http://schemas.microsoft.com/office/drawing/2014/main" id="{A3DD62D8-CD5E-5DF8-5A45-6E952BEC6F66}"/>
              </a:ext>
            </a:extLst>
          </p:cNvPr>
          <p:cNvPicPr>
            <a:picLocks noChangeAspect="1"/>
          </p:cNvPicPr>
          <p:nvPr/>
        </p:nvPicPr>
        <p:blipFill>
          <a:blip r:embed="rId4"/>
          <a:stretch>
            <a:fillRect/>
          </a:stretch>
        </p:blipFill>
        <p:spPr>
          <a:xfrm>
            <a:off x="6607609" y="1079633"/>
            <a:ext cx="3874168" cy="5380788"/>
          </a:xfrm>
          <a:prstGeom prst="rect">
            <a:avLst/>
          </a:prstGeom>
        </p:spPr>
      </p:pic>
      <p:sp>
        <p:nvSpPr>
          <p:cNvPr id="2" name="Title 1">
            <a:extLst>
              <a:ext uri="{FF2B5EF4-FFF2-40B4-BE49-F238E27FC236}">
                <a16:creationId xmlns:a16="http://schemas.microsoft.com/office/drawing/2014/main" id="{6EB24220-E732-753F-1BB9-A542A1E805CA}"/>
              </a:ext>
            </a:extLst>
          </p:cNvPr>
          <p:cNvSpPr>
            <a:spLocks noGrp="1"/>
          </p:cNvSpPr>
          <p:nvPr>
            <p:ph type="title"/>
          </p:nvPr>
        </p:nvSpPr>
        <p:spPr>
          <a:xfrm>
            <a:off x="738260" y="-10703"/>
            <a:ext cx="11363297" cy="1080000"/>
          </a:xfrm>
        </p:spPr>
        <p:txBody>
          <a:bodyPr/>
          <a:lstStyle/>
          <a:p>
            <a:r>
              <a:rPr lang="en-GB" dirty="0"/>
              <a:t>Co-sleep video and leaflet </a:t>
            </a:r>
          </a:p>
        </p:txBody>
      </p:sp>
    </p:spTree>
    <p:extLst>
      <p:ext uri="{BB962C8B-B14F-4D97-AF65-F5344CB8AC3E}">
        <p14:creationId xmlns:p14="http://schemas.microsoft.com/office/powerpoint/2010/main" val="3072545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9408311-A56C-4185-DB45-21041D87319C}"/>
              </a:ext>
            </a:extLst>
          </p:cNvPr>
          <p:cNvSpPr txBox="1">
            <a:spLocks/>
          </p:cNvSpPr>
          <p:nvPr/>
        </p:nvSpPr>
        <p:spPr>
          <a:xfrm>
            <a:off x="7140416" y="0"/>
            <a:ext cx="3943934" cy="53533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2000" dirty="0"/>
              <a:t>Professional guide</a:t>
            </a:r>
          </a:p>
        </p:txBody>
      </p:sp>
      <p:sp>
        <p:nvSpPr>
          <p:cNvPr id="12" name="TextBox 11">
            <a:extLst>
              <a:ext uri="{FF2B5EF4-FFF2-40B4-BE49-F238E27FC236}">
                <a16:creationId xmlns:a16="http://schemas.microsoft.com/office/drawing/2014/main" id="{E3BDD363-C2D6-6BDC-D6E7-4993C7EA8800}"/>
              </a:ext>
            </a:extLst>
          </p:cNvPr>
          <p:cNvSpPr txBox="1"/>
          <p:nvPr/>
        </p:nvSpPr>
        <p:spPr>
          <a:xfrm>
            <a:off x="800150" y="142305"/>
            <a:ext cx="2379643"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Parent leaflet </a:t>
            </a:r>
          </a:p>
        </p:txBody>
      </p:sp>
      <p:pic>
        <p:nvPicPr>
          <p:cNvPr id="4" name="Picture 3">
            <a:extLst>
              <a:ext uri="{FF2B5EF4-FFF2-40B4-BE49-F238E27FC236}">
                <a16:creationId xmlns:a16="http://schemas.microsoft.com/office/drawing/2014/main" id="{74BFB699-BBDD-200F-A27D-559BA105DB76}"/>
              </a:ext>
            </a:extLst>
          </p:cNvPr>
          <p:cNvPicPr>
            <a:picLocks noChangeAspect="1"/>
          </p:cNvPicPr>
          <p:nvPr/>
        </p:nvPicPr>
        <p:blipFill>
          <a:blip r:embed="rId3"/>
          <a:stretch>
            <a:fillRect/>
          </a:stretch>
        </p:blipFill>
        <p:spPr>
          <a:xfrm>
            <a:off x="800150" y="711141"/>
            <a:ext cx="4149242" cy="5771069"/>
          </a:xfrm>
          <a:prstGeom prst="rect">
            <a:avLst/>
          </a:prstGeom>
        </p:spPr>
      </p:pic>
      <p:pic>
        <p:nvPicPr>
          <p:cNvPr id="6" name="Picture 5">
            <a:extLst>
              <a:ext uri="{FF2B5EF4-FFF2-40B4-BE49-F238E27FC236}">
                <a16:creationId xmlns:a16="http://schemas.microsoft.com/office/drawing/2014/main" id="{63D08825-8E7C-B921-B351-549E50211C72}"/>
              </a:ext>
            </a:extLst>
          </p:cNvPr>
          <p:cNvPicPr>
            <a:picLocks noChangeAspect="1"/>
          </p:cNvPicPr>
          <p:nvPr/>
        </p:nvPicPr>
        <p:blipFill>
          <a:blip r:embed="rId4"/>
          <a:stretch>
            <a:fillRect/>
          </a:stretch>
        </p:blipFill>
        <p:spPr>
          <a:xfrm>
            <a:off x="7055798" y="711141"/>
            <a:ext cx="4336052" cy="5771069"/>
          </a:xfrm>
          <a:prstGeom prst="rect">
            <a:avLst/>
          </a:prstGeom>
        </p:spPr>
      </p:pic>
    </p:spTree>
    <p:extLst>
      <p:ext uri="{BB962C8B-B14F-4D97-AF65-F5344CB8AC3E}">
        <p14:creationId xmlns:p14="http://schemas.microsoft.com/office/powerpoint/2010/main" val="408114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BEA39-1EF1-5312-14FD-9582AEC4DB4A}"/>
              </a:ext>
            </a:extLst>
          </p:cNvPr>
          <p:cNvSpPr>
            <a:spLocks noGrp="1"/>
          </p:cNvSpPr>
          <p:nvPr>
            <p:ph type="title"/>
          </p:nvPr>
        </p:nvSpPr>
        <p:spPr/>
        <p:txBody>
          <a:bodyPr/>
          <a:lstStyle/>
          <a:p>
            <a:r>
              <a:rPr lang="en-GB" dirty="0"/>
              <a:t>Protect baby’s airway</a:t>
            </a:r>
          </a:p>
        </p:txBody>
      </p:sp>
      <p:pic>
        <p:nvPicPr>
          <p:cNvPr id="1026" name="Picture 2" descr="Illustration depicting baby's airways being restricted, as an illustrated baby's head is sitting on their chest. This is restricting their airways (ability to breathe).">
            <a:extLst>
              <a:ext uri="{FF2B5EF4-FFF2-40B4-BE49-F238E27FC236}">
                <a16:creationId xmlns:a16="http://schemas.microsoft.com/office/drawing/2014/main" id="{F1334C62-67F2-2C7A-CB70-E978157790A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46162" y="1636954"/>
            <a:ext cx="4663834" cy="4663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llustration depicting a baby sleeping on their back and showing how open the baby's airways (ability to breathe) are. There is a tick to indicate this is the correct way to safe sleeping for babies.">
            <a:extLst>
              <a:ext uri="{FF2B5EF4-FFF2-40B4-BE49-F238E27FC236}">
                <a16:creationId xmlns:a16="http://schemas.microsoft.com/office/drawing/2014/main" id="{6B244CBC-8473-0D07-C633-0B1C6031B0E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786561" y="1636953"/>
            <a:ext cx="4663835" cy="466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2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5551-49B0-7238-63AC-E2C696AB0E95}"/>
              </a:ext>
            </a:extLst>
          </p:cNvPr>
          <p:cNvSpPr>
            <a:spLocks noGrp="1"/>
          </p:cNvSpPr>
          <p:nvPr>
            <p:ph type="title"/>
          </p:nvPr>
        </p:nvSpPr>
        <p:spPr>
          <a:xfrm>
            <a:off x="319450" y="161530"/>
            <a:ext cx="11355936" cy="1080000"/>
          </a:xfrm>
        </p:spPr>
        <p:txBody>
          <a:bodyPr>
            <a:normAutofit/>
          </a:bodyPr>
          <a:lstStyle/>
          <a:p>
            <a:r>
              <a:rPr lang="en-GB" dirty="0"/>
              <a:t>Ca</a:t>
            </a:r>
            <a:r>
              <a:rPr lang="en-GB" sz="3600" dirty="0"/>
              <a:t>r Seat Safety </a:t>
            </a:r>
            <a:br>
              <a:rPr lang="en-GB" dirty="0"/>
            </a:br>
            <a:r>
              <a:rPr lang="en-GB" sz="1300" dirty="0"/>
              <a:t>https://www.lullabytrust.org.uk/wp-content/uploads/car-seat-factsheet-2023.pdf</a:t>
            </a:r>
            <a:br>
              <a:rPr lang="en-GB" sz="1300" dirty="0"/>
            </a:br>
            <a:endParaRPr lang="en-GB" sz="1300" dirty="0"/>
          </a:p>
        </p:txBody>
      </p:sp>
      <p:sp>
        <p:nvSpPr>
          <p:cNvPr id="3" name="Content Placeholder 2">
            <a:extLst>
              <a:ext uri="{FF2B5EF4-FFF2-40B4-BE49-F238E27FC236}">
                <a16:creationId xmlns:a16="http://schemas.microsoft.com/office/drawing/2014/main" id="{0EAAFE45-A7B8-0347-101F-25A7B9811588}"/>
              </a:ext>
            </a:extLst>
          </p:cNvPr>
          <p:cNvSpPr>
            <a:spLocks noGrp="1"/>
          </p:cNvSpPr>
          <p:nvPr>
            <p:ph sz="half" idx="1"/>
          </p:nvPr>
        </p:nvSpPr>
        <p:spPr/>
        <p:txBody>
          <a:bodyPr/>
          <a:lstStyle/>
          <a:p>
            <a:endParaRPr lang="en-GB" dirty="0"/>
          </a:p>
        </p:txBody>
      </p:sp>
      <p:pic>
        <p:nvPicPr>
          <p:cNvPr id="10" name="Content Placeholder 9">
            <a:extLst>
              <a:ext uri="{FF2B5EF4-FFF2-40B4-BE49-F238E27FC236}">
                <a16:creationId xmlns:a16="http://schemas.microsoft.com/office/drawing/2014/main" id="{B9E8CC03-6F05-B11B-72FE-A27F52259C3C}"/>
              </a:ext>
            </a:extLst>
          </p:cNvPr>
          <p:cNvPicPr>
            <a:picLocks noGrp="1" noChangeAspect="1"/>
          </p:cNvPicPr>
          <p:nvPr>
            <p:ph sz="half" idx="2"/>
          </p:nvPr>
        </p:nvPicPr>
        <p:blipFill>
          <a:blip r:embed="rId3"/>
          <a:stretch>
            <a:fillRect/>
          </a:stretch>
        </p:blipFill>
        <p:spPr>
          <a:xfrm>
            <a:off x="6096000" y="3087751"/>
            <a:ext cx="5616575" cy="3492202"/>
          </a:xfrm>
        </p:spPr>
      </p:pic>
      <p:pic>
        <p:nvPicPr>
          <p:cNvPr id="6" name="Picture 5">
            <a:extLst>
              <a:ext uri="{FF2B5EF4-FFF2-40B4-BE49-F238E27FC236}">
                <a16:creationId xmlns:a16="http://schemas.microsoft.com/office/drawing/2014/main" id="{E123374E-F57C-9923-89C4-92C2E3D6F2BD}"/>
              </a:ext>
            </a:extLst>
          </p:cNvPr>
          <p:cNvPicPr>
            <a:picLocks noChangeAspect="1"/>
          </p:cNvPicPr>
          <p:nvPr/>
        </p:nvPicPr>
        <p:blipFill>
          <a:blip r:embed="rId4"/>
          <a:stretch>
            <a:fillRect/>
          </a:stretch>
        </p:blipFill>
        <p:spPr>
          <a:xfrm>
            <a:off x="334177" y="1138561"/>
            <a:ext cx="5780587" cy="5162486"/>
          </a:xfrm>
          <a:prstGeom prst="rect">
            <a:avLst/>
          </a:prstGeom>
        </p:spPr>
      </p:pic>
      <p:pic>
        <p:nvPicPr>
          <p:cNvPr id="8" name="Picture 7">
            <a:extLst>
              <a:ext uri="{FF2B5EF4-FFF2-40B4-BE49-F238E27FC236}">
                <a16:creationId xmlns:a16="http://schemas.microsoft.com/office/drawing/2014/main" id="{BCEA0264-8914-1BB6-1065-23E25DF97E1F}"/>
              </a:ext>
            </a:extLst>
          </p:cNvPr>
          <p:cNvPicPr>
            <a:picLocks noChangeAspect="1"/>
          </p:cNvPicPr>
          <p:nvPr/>
        </p:nvPicPr>
        <p:blipFill>
          <a:blip r:embed="rId5"/>
          <a:stretch>
            <a:fillRect/>
          </a:stretch>
        </p:blipFill>
        <p:spPr>
          <a:xfrm>
            <a:off x="6335230" y="0"/>
            <a:ext cx="5639939" cy="3087751"/>
          </a:xfrm>
          <a:prstGeom prst="rect">
            <a:avLst/>
          </a:prstGeom>
        </p:spPr>
      </p:pic>
    </p:spTree>
    <p:extLst>
      <p:ext uri="{BB962C8B-B14F-4D97-AF65-F5344CB8AC3E}">
        <p14:creationId xmlns:p14="http://schemas.microsoft.com/office/powerpoint/2010/main" val="333169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D7CE-C2C3-D11B-B945-51CBD099A77C}"/>
              </a:ext>
            </a:extLst>
          </p:cNvPr>
          <p:cNvSpPr>
            <a:spLocks noGrp="1"/>
          </p:cNvSpPr>
          <p:nvPr>
            <p:ph type="title"/>
          </p:nvPr>
        </p:nvSpPr>
        <p:spPr/>
        <p:txBody>
          <a:bodyPr/>
          <a:lstStyle/>
          <a:p>
            <a:r>
              <a:rPr lang="en-GB" dirty="0"/>
              <a:t>Baby product information</a:t>
            </a:r>
          </a:p>
        </p:txBody>
      </p:sp>
      <p:sp>
        <p:nvSpPr>
          <p:cNvPr id="3" name="Content Placeholder 2">
            <a:extLst>
              <a:ext uri="{FF2B5EF4-FFF2-40B4-BE49-F238E27FC236}">
                <a16:creationId xmlns:a16="http://schemas.microsoft.com/office/drawing/2014/main" id="{BBC97DE1-9513-E0C2-74BF-BD29C5F330A8}"/>
              </a:ext>
            </a:extLst>
          </p:cNvPr>
          <p:cNvSpPr>
            <a:spLocks noGrp="1"/>
          </p:cNvSpPr>
          <p:nvPr>
            <p:ph sz="half" idx="1"/>
          </p:nvPr>
        </p:nvSpPr>
        <p:spPr/>
        <p:txBody>
          <a:bodyPr/>
          <a:lstStyle/>
          <a:p>
            <a:endParaRPr lang="en-GB" dirty="0"/>
          </a:p>
        </p:txBody>
      </p:sp>
      <p:sp>
        <p:nvSpPr>
          <p:cNvPr id="4" name="Content Placeholder 3">
            <a:extLst>
              <a:ext uri="{FF2B5EF4-FFF2-40B4-BE49-F238E27FC236}">
                <a16:creationId xmlns:a16="http://schemas.microsoft.com/office/drawing/2014/main" id="{DDC8BE85-C473-B5C7-5FB5-22B7DBA2C51E}"/>
              </a:ext>
            </a:extLst>
          </p:cNvPr>
          <p:cNvSpPr>
            <a:spLocks noGrp="1"/>
          </p:cNvSpPr>
          <p:nvPr>
            <p:ph sz="half" idx="2"/>
          </p:nvPr>
        </p:nvSpPr>
        <p:spPr>
          <a:xfrm>
            <a:off x="6996545" y="1778926"/>
            <a:ext cx="4858154" cy="4522122"/>
          </a:xfrm>
        </p:spPr>
        <p:txBody>
          <a:bodyPr/>
          <a:lstStyle/>
          <a:p>
            <a:endParaRPr lang="en-GB" dirty="0"/>
          </a:p>
          <a:p>
            <a:r>
              <a:rPr lang="en-GB" dirty="0"/>
              <a:t>Sleepy heads</a:t>
            </a:r>
          </a:p>
          <a:p>
            <a:r>
              <a:rPr lang="en-GB" dirty="0"/>
              <a:t>Slings</a:t>
            </a:r>
          </a:p>
          <a:p>
            <a:r>
              <a:rPr lang="en-GB" dirty="0"/>
              <a:t>Positioners</a:t>
            </a:r>
          </a:p>
          <a:p>
            <a:r>
              <a:rPr lang="en-GB" dirty="0"/>
              <a:t>Pillows</a:t>
            </a:r>
          </a:p>
          <a:p>
            <a:r>
              <a:rPr lang="en-GB" dirty="0"/>
              <a:t>Bumpers</a:t>
            </a:r>
          </a:p>
          <a:p>
            <a:endParaRPr lang="en-GB" dirty="0"/>
          </a:p>
        </p:txBody>
      </p:sp>
      <p:pic>
        <p:nvPicPr>
          <p:cNvPr id="34" name="Picture 33">
            <a:extLst>
              <a:ext uri="{FF2B5EF4-FFF2-40B4-BE49-F238E27FC236}">
                <a16:creationId xmlns:a16="http://schemas.microsoft.com/office/drawing/2014/main" id="{C3A59FC2-601F-EAF9-A16A-2D86F50AFB47}"/>
              </a:ext>
            </a:extLst>
          </p:cNvPr>
          <p:cNvPicPr>
            <a:picLocks noChangeAspect="1"/>
          </p:cNvPicPr>
          <p:nvPr/>
        </p:nvPicPr>
        <p:blipFill>
          <a:blip r:embed="rId3"/>
          <a:stretch>
            <a:fillRect/>
          </a:stretch>
        </p:blipFill>
        <p:spPr>
          <a:xfrm>
            <a:off x="359086" y="2721251"/>
            <a:ext cx="5724187" cy="2720179"/>
          </a:xfrm>
          <a:prstGeom prst="rect">
            <a:avLst/>
          </a:prstGeom>
        </p:spPr>
      </p:pic>
    </p:spTree>
    <p:extLst>
      <p:ext uri="{BB962C8B-B14F-4D97-AF65-F5344CB8AC3E}">
        <p14:creationId xmlns:p14="http://schemas.microsoft.com/office/powerpoint/2010/main" val="3931892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4C79174-7215-BB0E-DD92-5A9496E501C2}"/>
              </a:ext>
            </a:extLst>
          </p:cNvPr>
          <p:cNvPicPr>
            <a:picLocks noGrp="1" noChangeAspect="1"/>
          </p:cNvPicPr>
          <p:nvPr>
            <p:ph sz="half" idx="1"/>
          </p:nvPr>
        </p:nvPicPr>
        <p:blipFill>
          <a:blip r:embed="rId3"/>
          <a:stretch>
            <a:fillRect/>
          </a:stretch>
        </p:blipFill>
        <p:spPr>
          <a:xfrm>
            <a:off x="308719" y="197659"/>
            <a:ext cx="2772332" cy="3353410"/>
          </a:xfrm>
        </p:spPr>
      </p:pic>
      <p:pic>
        <p:nvPicPr>
          <p:cNvPr id="8" name="Picture 7">
            <a:extLst>
              <a:ext uri="{FF2B5EF4-FFF2-40B4-BE49-F238E27FC236}">
                <a16:creationId xmlns:a16="http://schemas.microsoft.com/office/drawing/2014/main" id="{CC088B7D-7391-7290-2779-6A9F37E64F8F}"/>
              </a:ext>
            </a:extLst>
          </p:cNvPr>
          <p:cNvPicPr>
            <a:picLocks noChangeAspect="1"/>
          </p:cNvPicPr>
          <p:nvPr/>
        </p:nvPicPr>
        <p:blipFill>
          <a:blip r:embed="rId4"/>
          <a:stretch>
            <a:fillRect/>
          </a:stretch>
        </p:blipFill>
        <p:spPr>
          <a:xfrm>
            <a:off x="3122269" y="197659"/>
            <a:ext cx="4333545" cy="3305088"/>
          </a:xfrm>
          <a:prstGeom prst="rect">
            <a:avLst/>
          </a:prstGeom>
        </p:spPr>
      </p:pic>
      <p:pic>
        <p:nvPicPr>
          <p:cNvPr id="10" name="Picture 9">
            <a:extLst>
              <a:ext uri="{FF2B5EF4-FFF2-40B4-BE49-F238E27FC236}">
                <a16:creationId xmlns:a16="http://schemas.microsoft.com/office/drawing/2014/main" id="{5F61FA6D-6020-F52B-78F1-1B5C8D1C1BFC}"/>
              </a:ext>
            </a:extLst>
          </p:cNvPr>
          <p:cNvPicPr>
            <a:picLocks noChangeAspect="1"/>
          </p:cNvPicPr>
          <p:nvPr/>
        </p:nvPicPr>
        <p:blipFill>
          <a:blip r:embed="rId5"/>
          <a:stretch>
            <a:fillRect/>
          </a:stretch>
        </p:blipFill>
        <p:spPr>
          <a:xfrm>
            <a:off x="7497033" y="255364"/>
            <a:ext cx="4501677" cy="3247383"/>
          </a:xfrm>
          <a:prstGeom prst="rect">
            <a:avLst/>
          </a:prstGeom>
        </p:spPr>
      </p:pic>
      <p:pic>
        <p:nvPicPr>
          <p:cNvPr id="12" name="Picture 11">
            <a:extLst>
              <a:ext uri="{FF2B5EF4-FFF2-40B4-BE49-F238E27FC236}">
                <a16:creationId xmlns:a16="http://schemas.microsoft.com/office/drawing/2014/main" id="{785E8A74-5315-D620-ECDD-CFD6730B9484}"/>
              </a:ext>
            </a:extLst>
          </p:cNvPr>
          <p:cNvPicPr>
            <a:picLocks noChangeAspect="1"/>
          </p:cNvPicPr>
          <p:nvPr/>
        </p:nvPicPr>
        <p:blipFill>
          <a:blip r:embed="rId6"/>
          <a:stretch>
            <a:fillRect/>
          </a:stretch>
        </p:blipFill>
        <p:spPr>
          <a:xfrm>
            <a:off x="6215196" y="3617160"/>
            <a:ext cx="4800785" cy="2937154"/>
          </a:xfrm>
          <a:prstGeom prst="rect">
            <a:avLst/>
          </a:prstGeom>
        </p:spPr>
      </p:pic>
      <p:pic>
        <p:nvPicPr>
          <p:cNvPr id="14" name="Picture 13">
            <a:extLst>
              <a:ext uri="{FF2B5EF4-FFF2-40B4-BE49-F238E27FC236}">
                <a16:creationId xmlns:a16="http://schemas.microsoft.com/office/drawing/2014/main" id="{E56F3ECB-8C32-B7C7-93F5-936BF3A86F15}"/>
              </a:ext>
            </a:extLst>
          </p:cNvPr>
          <p:cNvPicPr>
            <a:picLocks noChangeAspect="1"/>
          </p:cNvPicPr>
          <p:nvPr/>
        </p:nvPicPr>
        <p:blipFill>
          <a:blip r:embed="rId7"/>
          <a:stretch>
            <a:fillRect/>
          </a:stretch>
        </p:blipFill>
        <p:spPr>
          <a:xfrm>
            <a:off x="291463" y="3617160"/>
            <a:ext cx="2861511" cy="2282437"/>
          </a:xfrm>
          <a:prstGeom prst="rect">
            <a:avLst/>
          </a:prstGeom>
        </p:spPr>
      </p:pic>
      <p:sp>
        <p:nvSpPr>
          <p:cNvPr id="16" name="TextBox 15">
            <a:extLst>
              <a:ext uri="{FF2B5EF4-FFF2-40B4-BE49-F238E27FC236}">
                <a16:creationId xmlns:a16="http://schemas.microsoft.com/office/drawing/2014/main" id="{A71169F5-74F1-BEEA-E328-D77D0AECF0AD}"/>
              </a:ext>
            </a:extLst>
          </p:cNvPr>
          <p:cNvSpPr txBox="1"/>
          <p:nvPr/>
        </p:nvSpPr>
        <p:spPr>
          <a:xfrm>
            <a:off x="246185" y="5965689"/>
            <a:ext cx="6094520" cy="646331"/>
          </a:xfrm>
          <a:prstGeom prst="rect">
            <a:avLst/>
          </a:prstGeom>
          <a:noFill/>
        </p:spPr>
        <p:txBody>
          <a:bodyPr wrap="square">
            <a:spAutoFit/>
          </a:bodyPr>
          <a:lstStyle/>
          <a:p>
            <a:r>
              <a:rPr lang="en-GB" sz="1800" dirty="0"/>
              <a:t>https://www.lullabytrust.org.uk/wp-content/uploads/The-Lullaby-Trust-Safer-Sleep-Advice-For-Premature-Babies.pdf</a:t>
            </a:r>
            <a:endParaRPr lang="en-GB" dirty="0"/>
          </a:p>
        </p:txBody>
      </p:sp>
    </p:spTree>
    <p:extLst>
      <p:ext uri="{BB962C8B-B14F-4D97-AF65-F5344CB8AC3E}">
        <p14:creationId xmlns:p14="http://schemas.microsoft.com/office/powerpoint/2010/main" val="1387356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33D6-8102-EB3A-C605-E788F6EA9BD1}"/>
              </a:ext>
            </a:extLst>
          </p:cNvPr>
          <p:cNvSpPr>
            <a:spLocks noGrp="1"/>
          </p:cNvSpPr>
          <p:nvPr>
            <p:ph type="title"/>
          </p:nvPr>
        </p:nvSpPr>
        <p:spPr>
          <a:xfrm>
            <a:off x="561238" y="199455"/>
            <a:ext cx="11355936" cy="1080000"/>
          </a:xfrm>
        </p:spPr>
        <p:txBody>
          <a:bodyPr/>
          <a:lstStyle/>
          <a:p>
            <a:r>
              <a:rPr lang="en-GB" dirty="0"/>
              <a:t>Resources  </a:t>
            </a:r>
          </a:p>
        </p:txBody>
      </p:sp>
      <p:pic>
        <p:nvPicPr>
          <p:cNvPr id="22" name="Content Placeholder 21">
            <a:extLst>
              <a:ext uri="{FF2B5EF4-FFF2-40B4-BE49-F238E27FC236}">
                <a16:creationId xmlns:a16="http://schemas.microsoft.com/office/drawing/2014/main" id="{FAEF2371-1892-6DE1-33D8-9C8BAD0A7101}"/>
              </a:ext>
            </a:extLst>
          </p:cNvPr>
          <p:cNvPicPr>
            <a:picLocks noGrp="1" noChangeAspect="1"/>
          </p:cNvPicPr>
          <p:nvPr>
            <p:ph sz="half" idx="2"/>
          </p:nvPr>
        </p:nvPicPr>
        <p:blipFill>
          <a:blip r:embed="rId3"/>
          <a:stretch>
            <a:fillRect/>
          </a:stretch>
        </p:blipFill>
        <p:spPr>
          <a:xfrm>
            <a:off x="6693031" y="557213"/>
            <a:ext cx="3999069" cy="5743575"/>
          </a:xfrm>
        </p:spPr>
      </p:pic>
      <p:pic>
        <p:nvPicPr>
          <p:cNvPr id="28" name="Picture 27">
            <a:extLst>
              <a:ext uri="{FF2B5EF4-FFF2-40B4-BE49-F238E27FC236}">
                <a16:creationId xmlns:a16="http://schemas.microsoft.com/office/drawing/2014/main" id="{58C0306F-386E-0AA6-19FF-1974EAFEA0D0}"/>
              </a:ext>
            </a:extLst>
          </p:cNvPr>
          <p:cNvPicPr>
            <a:picLocks noChangeAspect="1"/>
          </p:cNvPicPr>
          <p:nvPr/>
        </p:nvPicPr>
        <p:blipFill>
          <a:blip r:embed="rId4"/>
          <a:stretch>
            <a:fillRect/>
          </a:stretch>
        </p:blipFill>
        <p:spPr>
          <a:xfrm>
            <a:off x="9279140" y="4128339"/>
            <a:ext cx="2766002" cy="1483691"/>
          </a:xfrm>
          <a:prstGeom prst="rect">
            <a:avLst/>
          </a:prstGeom>
        </p:spPr>
      </p:pic>
      <p:pic>
        <p:nvPicPr>
          <p:cNvPr id="30" name="Picture 29">
            <a:extLst>
              <a:ext uri="{FF2B5EF4-FFF2-40B4-BE49-F238E27FC236}">
                <a16:creationId xmlns:a16="http://schemas.microsoft.com/office/drawing/2014/main" id="{92B3AD34-E061-4EA3-FBF6-26A73EB82719}"/>
              </a:ext>
            </a:extLst>
          </p:cNvPr>
          <p:cNvPicPr>
            <a:picLocks noChangeAspect="1"/>
          </p:cNvPicPr>
          <p:nvPr/>
        </p:nvPicPr>
        <p:blipFill>
          <a:blip r:embed="rId5"/>
          <a:stretch>
            <a:fillRect/>
          </a:stretch>
        </p:blipFill>
        <p:spPr>
          <a:xfrm>
            <a:off x="9632479" y="945160"/>
            <a:ext cx="2284695" cy="1110965"/>
          </a:xfrm>
          <a:prstGeom prst="rect">
            <a:avLst/>
          </a:prstGeom>
        </p:spPr>
      </p:pic>
      <p:pic>
        <p:nvPicPr>
          <p:cNvPr id="32" name="Picture 31">
            <a:extLst>
              <a:ext uri="{FF2B5EF4-FFF2-40B4-BE49-F238E27FC236}">
                <a16:creationId xmlns:a16="http://schemas.microsoft.com/office/drawing/2014/main" id="{DE757C2B-0D2D-A4E7-663B-DEA873D3416B}"/>
              </a:ext>
            </a:extLst>
          </p:cNvPr>
          <p:cNvPicPr>
            <a:picLocks noChangeAspect="1"/>
          </p:cNvPicPr>
          <p:nvPr/>
        </p:nvPicPr>
        <p:blipFill>
          <a:blip r:embed="rId6"/>
          <a:stretch>
            <a:fillRect/>
          </a:stretch>
        </p:blipFill>
        <p:spPr>
          <a:xfrm>
            <a:off x="9871225" y="5707509"/>
            <a:ext cx="2045949" cy="1019758"/>
          </a:xfrm>
          <a:prstGeom prst="rect">
            <a:avLst/>
          </a:prstGeom>
        </p:spPr>
      </p:pic>
      <p:pic>
        <p:nvPicPr>
          <p:cNvPr id="36" name="Picture 35">
            <a:extLst>
              <a:ext uri="{FF2B5EF4-FFF2-40B4-BE49-F238E27FC236}">
                <a16:creationId xmlns:a16="http://schemas.microsoft.com/office/drawing/2014/main" id="{46C4F785-9182-37F0-6957-2DF79791798F}"/>
              </a:ext>
            </a:extLst>
          </p:cNvPr>
          <p:cNvPicPr>
            <a:picLocks noChangeAspect="1"/>
          </p:cNvPicPr>
          <p:nvPr/>
        </p:nvPicPr>
        <p:blipFill>
          <a:blip r:embed="rId7"/>
          <a:stretch>
            <a:fillRect/>
          </a:stretch>
        </p:blipFill>
        <p:spPr>
          <a:xfrm>
            <a:off x="866857" y="4980741"/>
            <a:ext cx="3010498" cy="972426"/>
          </a:xfrm>
          <a:prstGeom prst="rect">
            <a:avLst/>
          </a:prstGeom>
        </p:spPr>
      </p:pic>
      <p:pic>
        <p:nvPicPr>
          <p:cNvPr id="44" name="Picture 43">
            <a:extLst>
              <a:ext uri="{FF2B5EF4-FFF2-40B4-BE49-F238E27FC236}">
                <a16:creationId xmlns:a16="http://schemas.microsoft.com/office/drawing/2014/main" id="{0CC402CD-2EBF-B3C8-9EB4-6F6786082DF5}"/>
              </a:ext>
            </a:extLst>
          </p:cNvPr>
          <p:cNvPicPr>
            <a:picLocks noChangeAspect="1"/>
          </p:cNvPicPr>
          <p:nvPr/>
        </p:nvPicPr>
        <p:blipFill>
          <a:blip r:embed="rId8"/>
          <a:stretch>
            <a:fillRect/>
          </a:stretch>
        </p:blipFill>
        <p:spPr>
          <a:xfrm>
            <a:off x="799228" y="1024711"/>
            <a:ext cx="2067213" cy="857370"/>
          </a:xfrm>
          <a:prstGeom prst="rect">
            <a:avLst/>
          </a:prstGeom>
        </p:spPr>
      </p:pic>
      <p:pic>
        <p:nvPicPr>
          <p:cNvPr id="46" name="Picture 45">
            <a:extLst>
              <a:ext uri="{FF2B5EF4-FFF2-40B4-BE49-F238E27FC236}">
                <a16:creationId xmlns:a16="http://schemas.microsoft.com/office/drawing/2014/main" id="{C430B349-DD0F-61F2-53DA-51DD0F1FE856}"/>
              </a:ext>
            </a:extLst>
          </p:cNvPr>
          <p:cNvPicPr>
            <a:picLocks noChangeAspect="1"/>
          </p:cNvPicPr>
          <p:nvPr/>
        </p:nvPicPr>
        <p:blipFill>
          <a:blip r:embed="rId9"/>
          <a:stretch>
            <a:fillRect/>
          </a:stretch>
        </p:blipFill>
        <p:spPr>
          <a:xfrm>
            <a:off x="723016" y="3371492"/>
            <a:ext cx="2219635" cy="952633"/>
          </a:xfrm>
          <a:prstGeom prst="rect">
            <a:avLst/>
          </a:prstGeom>
        </p:spPr>
      </p:pic>
      <p:pic>
        <p:nvPicPr>
          <p:cNvPr id="7" name="Picture 6">
            <a:extLst>
              <a:ext uri="{FF2B5EF4-FFF2-40B4-BE49-F238E27FC236}">
                <a16:creationId xmlns:a16="http://schemas.microsoft.com/office/drawing/2014/main" id="{AD13B305-E67B-1114-F0AA-553F2B53EBDB}"/>
              </a:ext>
            </a:extLst>
          </p:cNvPr>
          <p:cNvPicPr>
            <a:picLocks noChangeAspect="1"/>
          </p:cNvPicPr>
          <p:nvPr/>
        </p:nvPicPr>
        <p:blipFill>
          <a:blip r:embed="rId10"/>
          <a:stretch>
            <a:fillRect/>
          </a:stretch>
        </p:blipFill>
        <p:spPr>
          <a:xfrm>
            <a:off x="9750655" y="2801830"/>
            <a:ext cx="1910909" cy="1117412"/>
          </a:xfrm>
          <a:prstGeom prst="rect">
            <a:avLst/>
          </a:prstGeom>
        </p:spPr>
      </p:pic>
      <p:pic>
        <p:nvPicPr>
          <p:cNvPr id="9" name="Picture 8">
            <a:extLst>
              <a:ext uri="{FF2B5EF4-FFF2-40B4-BE49-F238E27FC236}">
                <a16:creationId xmlns:a16="http://schemas.microsoft.com/office/drawing/2014/main" id="{A622841E-0521-F296-ECF2-983FD1317832}"/>
              </a:ext>
            </a:extLst>
          </p:cNvPr>
          <p:cNvPicPr>
            <a:picLocks noChangeAspect="1"/>
          </p:cNvPicPr>
          <p:nvPr/>
        </p:nvPicPr>
        <p:blipFill>
          <a:blip r:embed="rId11"/>
          <a:stretch>
            <a:fillRect/>
          </a:stretch>
        </p:blipFill>
        <p:spPr>
          <a:xfrm>
            <a:off x="5088316" y="752087"/>
            <a:ext cx="1297288" cy="1918645"/>
          </a:xfrm>
          <a:prstGeom prst="rect">
            <a:avLst/>
          </a:prstGeom>
        </p:spPr>
      </p:pic>
      <p:pic>
        <p:nvPicPr>
          <p:cNvPr id="3" name="Picture 2">
            <a:extLst>
              <a:ext uri="{FF2B5EF4-FFF2-40B4-BE49-F238E27FC236}">
                <a16:creationId xmlns:a16="http://schemas.microsoft.com/office/drawing/2014/main" id="{5C99709E-89CB-08C4-B434-8D6FE97ADD23}"/>
              </a:ext>
            </a:extLst>
          </p:cNvPr>
          <p:cNvPicPr>
            <a:picLocks noChangeAspect="1"/>
          </p:cNvPicPr>
          <p:nvPr/>
        </p:nvPicPr>
        <p:blipFill>
          <a:blip r:embed="rId12"/>
          <a:stretch>
            <a:fillRect/>
          </a:stretch>
        </p:blipFill>
        <p:spPr>
          <a:xfrm>
            <a:off x="4514206" y="3629891"/>
            <a:ext cx="1775519" cy="2338346"/>
          </a:xfrm>
          <a:prstGeom prst="rect">
            <a:avLst/>
          </a:prstGeom>
        </p:spPr>
      </p:pic>
      <p:sp>
        <p:nvSpPr>
          <p:cNvPr id="5" name="Content Placeholder 4">
            <a:extLst>
              <a:ext uri="{FF2B5EF4-FFF2-40B4-BE49-F238E27FC236}">
                <a16:creationId xmlns:a16="http://schemas.microsoft.com/office/drawing/2014/main" id="{0D319DA2-5D9B-E5FA-6506-DB76754C5FCB}"/>
              </a:ext>
            </a:extLst>
          </p:cNvPr>
          <p:cNvSpPr>
            <a:spLocks noGrp="1"/>
          </p:cNvSpPr>
          <p:nvPr>
            <p:ph sz="half" idx="1"/>
          </p:nvPr>
        </p:nvSpPr>
        <p:spPr>
          <a:xfrm>
            <a:off x="498764" y="2230582"/>
            <a:ext cx="4797256" cy="4070466"/>
          </a:xfrm>
        </p:spPr>
        <p:txBody>
          <a:bodyPr/>
          <a:lstStyle/>
          <a:p>
            <a:pPr marL="0" indent="0">
              <a:buNone/>
            </a:pPr>
            <a:endParaRPr lang="en-GB" dirty="0">
              <a:hlinkClick r:id="rId13"/>
            </a:endParaRPr>
          </a:p>
          <a:p>
            <a:pPr marL="0" indent="0">
              <a:buNone/>
            </a:pPr>
            <a:r>
              <a:rPr lang="en-GB" sz="2400" dirty="0">
                <a:hlinkClick r:id="rId13"/>
              </a:rPr>
              <a:t>Home | The Lullaby Trust</a:t>
            </a:r>
            <a:endParaRPr lang="en-GB" sz="2400" dirty="0"/>
          </a:p>
        </p:txBody>
      </p:sp>
      <p:sp>
        <p:nvSpPr>
          <p:cNvPr id="6" name="TextBox 5">
            <a:extLst>
              <a:ext uri="{FF2B5EF4-FFF2-40B4-BE49-F238E27FC236}">
                <a16:creationId xmlns:a16="http://schemas.microsoft.com/office/drawing/2014/main" id="{54BEB1C6-DD53-63D6-1B61-53B1DADAE293}"/>
              </a:ext>
            </a:extLst>
          </p:cNvPr>
          <p:cNvSpPr txBox="1"/>
          <p:nvPr/>
        </p:nvSpPr>
        <p:spPr>
          <a:xfrm>
            <a:off x="623245" y="4270995"/>
            <a:ext cx="4053716" cy="646331"/>
          </a:xfrm>
          <a:prstGeom prst="rect">
            <a:avLst/>
          </a:prstGeom>
          <a:noFill/>
        </p:spPr>
        <p:txBody>
          <a:bodyPr wrap="square">
            <a:spAutoFit/>
          </a:bodyPr>
          <a:lstStyle/>
          <a:p>
            <a:pPr marL="0" indent="0">
              <a:buNone/>
            </a:pPr>
            <a:r>
              <a:rPr lang="en-GB" sz="1800" dirty="0">
                <a:hlinkClick r:id="rId14"/>
              </a:rPr>
              <a:t>https://www.basisonline.org.uk/infant-sleep-info-app/</a:t>
            </a:r>
            <a:endParaRPr lang="en-GB" sz="1800" dirty="0"/>
          </a:p>
        </p:txBody>
      </p:sp>
      <p:sp>
        <p:nvSpPr>
          <p:cNvPr id="10" name="TextBox 9">
            <a:extLst>
              <a:ext uri="{FF2B5EF4-FFF2-40B4-BE49-F238E27FC236}">
                <a16:creationId xmlns:a16="http://schemas.microsoft.com/office/drawing/2014/main" id="{450BF93C-BB7D-5877-B043-167D2C4C1D79}"/>
              </a:ext>
            </a:extLst>
          </p:cNvPr>
          <p:cNvSpPr txBox="1"/>
          <p:nvPr/>
        </p:nvSpPr>
        <p:spPr>
          <a:xfrm>
            <a:off x="606412" y="1882080"/>
            <a:ext cx="3937880" cy="646331"/>
          </a:xfrm>
          <a:prstGeom prst="rect">
            <a:avLst/>
          </a:prstGeom>
          <a:noFill/>
        </p:spPr>
        <p:txBody>
          <a:bodyPr wrap="square">
            <a:spAutoFit/>
          </a:bodyPr>
          <a:lstStyle/>
          <a:p>
            <a:r>
              <a:rPr lang="en-GB" dirty="0">
                <a:hlinkClick r:id="rId15"/>
              </a:rPr>
              <a:t>Health for Under 5s | For healthy, happy early years</a:t>
            </a:r>
            <a:endParaRPr lang="en-GB" dirty="0"/>
          </a:p>
        </p:txBody>
      </p:sp>
    </p:spTree>
    <p:extLst>
      <p:ext uri="{BB962C8B-B14F-4D97-AF65-F5344CB8AC3E}">
        <p14:creationId xmlns:p14="http://schemas.microsoft.com/office/powerpoint/2010/main" val="1916751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estion And Answer - Clipart Icon Q&amp;a Png, Transparent Png - kindpng">
            <a:extLst>
              <a:ext uri="{FF2B5EF4-FFF2-40B4-BE49-F238E27FC236}">
                <a16:creationId xmlns:a16="http://schemas.microsoft.com/office/drawing/2014/main" id="{18245665-91CB-5F92-5484-FCF75DB9407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45672" y="915615"/>
            <a:ext cx="8700655" cy="524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3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C4DD-79A0-C165-56C9-95223E9608E9}"/>
              </a:ext>
            </a:extLst>
          </p:cNvPr>
          <p:cNvSpPr>
            <a:spLocks noGrp="1"/>
          </p:cNvSpPr>
          <p:nvPr>
            <p:ph type="title"/>
          </p:nvPr>
        </p:nvSpPr>
        <p:spPr/>
        <p:txBody>
          <a:bodyPr/>
          <a:lstStyle/>
          <a:p>
            <a:r>
              <a:rPr lang="en-GB" dirty="0"/>
              <a:t>Introductions</a:t>
            </a:r>
          </a:p>
        </p:txBody>
      </p:sp>
      <p:sp>
        <p:nvSpPr>
          <p:cNvPr id="3" name="Content Placeholder 2">
            <a:extLst>
              <a:ext uri="{FF2B5EF4-FFF2-40B4-BE49-F238E27FC236}">
                <a16:creationId xmlns:a16="http://schemas.microsoft.com/office/drawing/2014/main" id="{444EBD63-AEFB-F0BE-E2CD-3D883B1A4B6F}"/>
              </a:ext>
            </a:extLst>
          </p:cNvPr>
          <p:cNvSpPr>
            <a:spLocks noGrp="1"/>
          </p:cNvSpPr>
          <p:nvPr>
            <p:ph idx="1"/>
          </p:nvPr>
        </p:nvSpPr>
        <p:spPr/>
        <p:txBody>
          <a:bodyPr/>
          <a:lstStyle/>
          <a:p>
            <a:r>
              <a:rPr lang="en-GB" dirty="0"/>
              <a:t>Education Team – Public Health Nursing (PHN) 0-19 for Hertfordshire</a:t>
            </a:r>
          </a:p>
          <a:p>
            <a:endParaRPr lang="en-GB" dirty="0"/>
          </a:p>
          <a:p>
            <a:r>
              <a:rPr lang="en-GB" dirty="0"/>
              <a:t>PHN skill mix includes, student health visitors, health visitors, band 5 staff nurses, Assistant Public Health Practitioners (APHP) (Nursery Nurses)</a:t>
            </a:r>
          </a:p>
          <a:p>
            <a:endParaRPr lang="en-GB" dirty="0"/>
          </a:p>
          <a:p>
            <a:r>
              <a:rPr lang="en-GB" dirty="0"/>
              <a:t>Family Centre staff</a:t>
            </a:r>
          </a:p>
          <a:p>
            <a:endParaRPr lang="en-GB" dirty="0"/>
          </a:p>
          <a:p>
            <a:r>
              <a:rPr lang="en-GB" dirty="0"/>
              <a:t>School &amp; colleges </a:t>
            </a:r>
          </a:p>
        </p:txBody>
      </p:sp>
    </p:spTree>
    <p:extLst>
      <p:ext uri="{BB962C8B-B14F-4D97-AF65-F5344CB8AC3E}">
        <p14:creationId xmlns:p14="http://schemas.microsoft.com/office/powerpoint/2010/main" val="810149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9EE1-DDCF-D716-0992-FAA1C631BB31}"/>
              </a:ext>
            </a:extLst>
          </p:cNvPr>
          <p:cNvSpPr>
            <a:spLocks noGrp="1"/>
          </p:cNvSpPr>
          <p:nvPr>
            <p:ph type="title"/>
          </p:nvPr>
        </p:nvSpPr>
        <p:spPr>
          <a:xfrm>
            <a:off x="506207" y="16953"/>
            <a:ext cx="11355936" cy="1080000"/>
          </a:xfrm>
        </p:spPr>
        <p:txBody>
          <a:bodyPr/>
          <a:lstStyle/>
          <a:p>
            <a:r>
              <a:rPr lang="en-GB" dirty="0"/>
              <a:t>Signposting and links</a:t>
            </a:r>
          </a:p>
        </p:txBody>
      </p:sp>
      <p:sp>
        <p:nvSpPr>
          <p:cNvPr id="3" name="Content Placeholder 2">
            <a:extLst>
              <a:ext uri="{FF2B5EF4-FFF2-40B4-BE49-F238E27FC236}">
                <a16:creationId xmlns:a16="http://schemas.microsoft.com/office/drawing/2014/main" id="{5313D071-E4AA-BE2B-CFD7-FC6145C628A2}"/>
              </a:ext>
            </a:extLst>
          </p:cNvPr>
          <p:cNvSpPr>
            <a:spLocks noGrp="1"/>
          </p:cNvSpPr>
          <p:nvPr>
            <p:ph sz="half" idx="1"/>
          </p:nvPr>
        </p:nvSpPr>
        <p:spPr>
          <a:xfrm>
            <a:off x="498763" y="941696"/>
            <a:ext cx="9244844" cy="5581934"/>
          </a:xfrm>
        </p:spPr>
        <p:txBody>
          <a:bodyPr>
            <a:normAutofit fontScale="25000" lnSpcReduction="20000"/>
          </a:bodyPr>
          <a:lstStyle/>
          <a:p>
            <a:pPr marL="0" indent="0">
              <a:lnSpc>
                <a:spcPct val="120000"/>
              </a:lnSpc>
              <a:spcBef>
                <a:spcPts val="400"/>
              </a:spcBef>
              <a:spcAft>
                <a:spcPts val="800"/>
              </a:spcAft>
              <a:buNone/>
            </a:pPr>
            <a:r>
              <a:rPr lang="en-GB" sz="7200" dirty="0">
                <a:hlinkClick r:id="rId3"/>
              </a:rPr>
              <a:t>Home | The Lullaby Trust</a:t>
            </a:r>
            <a:endParaRPr lang="en-GB" sz="7200" dirty="0"/>
          </a:p>
          <a:p>
            <a:pPr marL="0" indent="0">
              <a:lnSpc>
                <a:spcPct val="120000"/>
              </a:lnSpc>
              <a:spcBef>
                <a:spcPts val="400"/>
              </a:spcBef>
              <a:spcAft>
                <a:spcPts val="800"/>
              </a:spcAft>
              <a:buNone/>
            </a:pPr>
            <a:r>
              <a:rPr lang="en-GB" sz="7200" u="sng" kern="100" dirty="0">
                <a:solidFill>
                  <a:srgbClr val="0000FF"/>
                </a:solidFill>
                <a:effectLst/>
                <a:ea typeface="Aptos" panose="020B0004020202020204" pitchFamily="34" charset="0"/>
                <a:hlinkClick r:id="rId4"/>
              </a:rPr>
              <a:t>Safer Sleep For Babies</a:t>
            </a:r>
            <a:r>
              <a:rPr lang="en-GB" sz="7200" u="sng" kern="100" dirty="0">
                <a:solidFill>
                  <a:srgbClr val="0000FF"/>
                </a:solidFill>
                <a:effectLst/>
                <a:ea typeface="Aptos" panose="020B0004020202020204" pitchFamily="34" charset="0"/>
              </a:rPr>
              <a:t>   </a:t>
            </a:r>
            <a:r>
              <a:rPr lang="en-GB" sz="7200" kern="100" dirty="0">
                <a:effectLst/>
                <a:ea typeface="Aptos" panose="020B0004020202020204" pitchFamily="34" charset="0"/>
              </a:rPr>
              <a:t>video</a:t>
            </a:r>
          </a:p>
          <a:p>
            <a:pPr marL="0" indent="0">
              <a:lnSpc>
                <a:spcPct val="120000"/>
              </a:lnSpc>
              <a:spcBef>
                <a:spcPts val="400"/>
              </a:spcBef>
              <a:spcAft>
                <a:spcPts val="800"/>
              </a:spcAft>
              <a:buNone/>
            </a:pPr>
            <a:r>
              <a:rPr lang="en-GB" sz="7200" u="sng" kern="100" dirty="0">
                <a:solidFill>
                  <a:srgbClr val="0000FF"/>
                </a:solidFill>
                <a:effectLst/>
                <a:ea typeface="Aptos" panose="020B0004020202020204" pitchFamily="34" charset="0"/>
                <a:hlinkClick r:id="rId5"/>
              </a:rPr>
              <a:t>How to co-sleep more safely – YouTube</a:t>
            </a:r>
            <a:r>
              <a:rPr lang="en-GB" sz="7200" u="sng" kern="100" dirty="0">
                <a:solidFill>
                  <a:srgbClr val="0000FF"/>
                </a:solidFill>
                <a:effectLst/>
                <a:ea typeface="Aptos" panose="020B0004020202020204" pitchFamily="34" charset="0"/>
              </a:rPr>
              <a:t>  </a:t>
            </a:r>
            <a:r>
              <a:rPr lang="en-GB" sz="7200" kern="100" dirty="0">
                <a:effectLst/>
                <a:ea typeface="Aptos" panose="020B0004020202020204" pitchFamily="34" charset="0"/>
              </a:rPr>
              <a:t>video</a:t>
            </a:r>
          </a:p>
          <a:p>
            <a:pPr marL="0" indent="0">
              <a:lnSpc>
                <a:spcPct val="120000"/>
              </a:lnSpc>
              <a:spcBef>
                <a:spcPts val="400"/>
              </a:spcBef>
              <a:spcAft>
                <a:spcPts val="800"/>
              </a:spcAft>
              <a:buNone/>
            </a:pPr>
            <a:r>
              <a:rPr lang="en-GB" sz="7200" u="sng" kern="100" dirty="0">
                <a:solidFill>
                  <a:srgbClr val="0000FF"/>
                </a:solidFill>
                <a:effectLst/>
                <a:ea typeface="Aptos" panose="020B0004020202020204" pitchFamily="34" charset="0"/>
                <a:hlinkClick r:id="rId6"/>
              </a:rPr>
              <a:t>Baby’s airway | The Lullaby Trust</a:t>
            </a:r>
            <a:r>
              <a:rPr lang="en-GB" sz="7200" u="sng" kern="100" dirty="0">
                <a:solidFill>
                  <a:srgbClr val="0000FF"/>
                </a:solidFill>
                <a:effectLst/>
                <a:ea typeface="Aptos" panose="020B0004020202020204" pitchFamily="34" charset="0"/>
              </a:rPr>
              <a:t> </a:t>
            </a:r>
            <a:r>
              <a:rPr lang="en-GB" sz="7200" kern="100" dirty="0">
                <a:effectLst/>
                <a:ea typeface="Aptos" panose="020B0004020202020204" pitchFamily="34" charset="0"/>
              </a:rPr>
              <a:t>video</a:t>
            </a:r>
          </a:p>
          <a:p>
            <a:pPr marL="0" indent="0">
              <a:lnSpc>
                <a:spcPct val="120000"/>
              </a:lnSpc>
              <a:spcBef>
                <a:spcPts val="400"/>
              </a:spcBef>
              <a:spcAft>
                <a:spcPts val="800"/>
              </a:spcAft>
              <a:buNone/>
            </a:pPr>
            <a:r>
              <a:rPr lang="en-GB" sz="7200" kern="100" dirty="0">
                <a:solidFill>
                  <a:srgbClr val="0000FF"/>
                </a:solidFill>
                <a:effectLst/>
                <a:ea typeface="Aptos" panose="020B0004020202020204" pitchFamily="34" charset="0"/>
                <a:hlinkClick r:id="rId7"/>
              </a:rPr>
              <a:t>ABC poster_A4_digital</a:t>
            </a:r>
            <a:endParaRPr lang="en-GB" sz="7200" kern="100" dirty="0">
              <a:effectLst/>
              <a:ea typeface="Aptos" panose="020B0004020202020204" pitchFamily="34" charset="0"/>
            </a:endParaRPr>
          </a:p>
          <a:p>
            <a:pPr marL="0" indent="0">
              <a:lnSpc>
                <a:spcPct val="120000"/>
              </a:lnSpc>
              <a:spcBef>
                <a:spcPts val="400"/>
              </a:spcBef>
              <a:spcAft>
                <a:spcPts val="800"/>
              </a:spcAft>
              <a:buNone/>
            </a:pPr>
            <a:r>
              <a:rPr lang="en-GB" sz="7200" kern="100" dirty="0">
                <a:solidFill>
                  <a:srgbClr val="0000FF"/>
                </a:solidFill>
                <a:effectLst/>
                <a:ea typeface="Aptos" panose="020B0004020202020204" pitchFamily="34" charset="0"/>
                <a:hlinkClick r:id="rId8"/>
              </a:rPr>
              <a:t>Lullaby Trust Safer Sleep Position</a:t>
            </a:r>
            <a:endParaRPr lang="en-GB" sz="7200" kern="100" dirty="0">
              <a:effectLst/>
              <a:ea typeface="Aptos" panose="020B0004020202020204" pitchFamily="34" charset="0"/>
            </a:endParaRPr>
          </a:p>
          <a:p>
            <a:pPr marL="0" indent="0">
              <a:lnSpc>
                <a:spcPct val="120000"/>
              </a:lnSpc>
              <a:spcBef>
                <a:spcPts val="400"/>
              </a:spcBef>
              <a:spcAft>
                <a:spcPts val="800"/>
              </a:spcAft>
              <a:buNone/>
            </a:pPr>
            <a:r>
              <a:rPr lang="en-GB" sz="7200" kern="100" dirty="0">
                <a:solidFill>
                  <a:srgbClr val="0000FF"/>
                </a:solidFill>
                <a:effectLst/>
                <a:ea typeface="Aptos" panose="020B0004020202020204" pitchFamily="34" charset="0"/>
                <a:hlinkClick r:id="rId9"/>
              </a:rPr>
              <a:t>Professionals-guide.pdf</a:t>
            </a:r>
            <a:endParaRPr lang="en-GB" sz="7200" kern="100" dirty="0">
              <a:effectLst/>
              <a:ea typeface="Aptos" panose="020B0004020202020204" pitchFamily="34" charset="0"/>
            </a:endParaRPr>
          </a:p>
          <a:p>
            <a:pPr marL="0" indent="0">
              <a:lnSpc>
                <a:spcPct val="120000"/>
              </a:lnSpc>
              <a:spcBef>
                <a:spcPts val="400"/>
              </a:spcBef>
              <a:spcAft>
                <a:spcPts val="800"/>
              </a:spcAft>
              <a:buNone/>
            </a:pPr>
            <a:r>
              <a:rPr lang="en-GB" sz="7200" kern="100" dirty="0">
                <a:solidFill>
                  <a:srgbClr val="0000FF"/>
                </a:solidFill>
                <a:effectLst/>
                <a:ea typeface="Aptos" panose="020B0004020202020204" pitchFamily="34" charset="0"/>
                <a:hlinkClick r:id="rId10"/>
              </a:rPr>
              <a:t>Video resources | The Lullaby Trust</a:t>
            </a:r>
            <a:r>
              <a:rPr lang="en-GB" sz="7200" kern="100" dirty="0">
                <a:effectLst/>
                <a:ea typeface="Aptos" panose="020B0004020202020204" pitchFamily="34" charset="0"/>
              </a:rPr>
              <a:t> videos</a:t>
            </a:r>
          </a:p>
          <a:p>
            <a:pPr marL="0" indent="0">
              <a:lnSpc>
                <a:spcPct val="120000"/>
              </a:lnSpc>
              <a:spcBef>
                <a:spcPts val="400"/>
              </a:spcBef>
              <a:spcAft>
                <a:spcPts val="800"/>
              </a:spcAft>
              <a:buNone/>
            </a:pPr>
            <a:r>
              <a:rPr lang="en-GB" sz="7200" kern="100" dirty="0">
                <a:solidFill>
                  <a:srgbClr val="0000FF"/>
                </a:solidFill>
                <a:effectLst/>
                <a:ea typeface="Aptos" panose="020B0004020202020204" pitchFamily="34" charset="0"/>
                <a:hlinkClick r:id="rId11"/>
              </a:rPr>
              <a:t>Baby safety</a:t>
            </a:r>
            <a:r>
              <a:rPr lang="en-GB" sz="7200" kern="100" dirty="0">
                <a:solidFill>
                  <a:srgbClr val="0000FF"/>
                </a:solidFill>
                <a:effectLst/>
                <a:ea typeface="Aptos" panose="020B0004020202020204" pitchFamily="34" charset="0"/>
                <a:hlinkClick r:id="rId11"/>
              </a:rPr>
              <a:t> </a:t>
            </a:r>
            <a:r>
              <a:rPr lang="en-GB" sz="7200" kern="100" dirty="0">
                <a:solidFill>
                  <a:srgbClr val="0000FF"/>
                </a:solidFill>
                <a:effectLst/>
                <a:ea typeface="Aptos" panose="020B0004020202020204" pitchFamily="34" charset="0"/>
                <a:hlinkClick r:id="rId11"/>
              </a:rPr>
              <a:t>| The Lullaby Trust</a:t>
            </a:r>
            <a:r>
              <a:rPr lang="en-GB" sz="7200" kern="100" dirty="0">
                <a:effectLst/>
                <a:ea typeface="Aptos" panose="020B0004020202020204" pitchFamily="34" charset="0"/>
              </a:rPr>
              <a:t> Baby Safety Hub</a:t>
            </a:r>
          </a:p>
          <a:p>
            <a:pPr marL="0" indent="0">
              <a:lnSpc>
                <a:spcPct val="120000"/>
              </a:lnSpc>
              <a:spcBef>
                <a:spcPts val="400"/>
              </a:spcBef>
              <a:spcAft>
                <a:spcPts val="800"/>
              </a:spcAft>
              <a:buNone/>
              <a:tabLst>
                <a:tab pos="2148840" algn="l"/>
              </a:tabLst>
            </a:pPr>
            <a:r>
              <a:rPr lang="en-GB" sz="7200" kern="100" dirty="0" err="1">
                <a:solidFill>
                  <a:srgbClr val="0000FF"/>
                </a:solidFill>
                <a:effectLst/>
                <a:ea typeface="Aptos" panose="020B0004020202020204" pitchFamily="34" charset="0"/>
                <a:hlinkClick r:id="rId12"/>
              </a:rPr>
              <a:t>Antentatal</a:t>
            </a:r>
            <a:r>
              <a:rPr lang="en-GB" sz="7200" kern="100" dirty="0">
                <a:solidFill>
                  <a:srgbClr val="0000FF"/>
                </a:solidFill>
                <a:effectLst/>
                <a:ea typeface="Aptos" panose="020B0004020202020204" pitchFamily="34" charset="0"/>
                <a:hlinkClick r:id="rId12"/>
              </a:rPr>
              <a:t> conversations</a:t>
            </a:r>
            <a:r>
              <a:rPr lang="en-GB" sz="7200" kern="100" dirty="0">
                <a:effectLst/>
                <a:ea typeface="Aptos" panose="020B0004020202020204" pitchFamily="34" charset="0"/>
              </a:rPr>
              <a:t> UNICEF</a:t>
            </a:r>
          </a:p>
          <a:p>
            <a:pPr marL="0" indent="0">
              <a:lnSpc>
                <a:spcPct val="120000"/>
              </a:lnSpc>
              <a:spcBef>
                <a:spcPts val="400"/>
              </a:spcBef>
              <a:spcAft>
                <a:spcPts val="800"/>
              </a:spcAft>
              <a:buNone/>
              <a:tabLst>
                <a:tab pos="2148840" algn="l"/>
              </a:tabLst>
            </a:pPr>
            <a:r>
              <a:rPr lang="en-GB" sz="7200" kern="1200" dirty="0">
                <a:solidFill>
                  <a:srgbClr val="000000"/>
                </a:solidFill>
                <a:effectLst/>
                <a:ea typeface="Times New Roman" panose="02020603050405020304" pitchFamily="18" charset="0"/>
                <a:hlinkClick r:id="rId13"/>
              </a:rPr>
              <a:t>Safer-sleep-from-day-one.pdf (lullabytrust.org.uk)</a:t>
            </a:r>
            <a:endParaRPr lang="en-GB" sz="7200" dirty="0">
              <a:effectLst/>
              <a:ea typeface="Times New Roman" panose="02020603050405020304" pitchFamily="18" charset="0"/>
            </a:endParaRPr>
          </a:p>
          <a:p>
            <a:pPr marL="0" indent="0">
              <a:lnSpc>
                <a:spcPct val="120000"/>
              </a:lnSpc>
              <a:spcBef>
                <a:spcPts val="400"/>
              </a:spcBef>
              <a:buNone/>
            </a:pPr>
            <a:r>
              <a:rPr lang="en-GB" sz="7200" kern="1200" dirty="0">
                <a:solidFill>
                  <a:srgbClr val="000000"/>
                </a:solidFill>
                <a:effectLst/>
                <a:ea typeface="Times New Roman" panose="02020603050405020304" pitchFamily="18" charset="0"/>
                <a:hlinkClick r:id="rId14"/>
              </a:rPr>
              <a:t>Safer-sleep-for-babies-a-guide-for-parents-web.pdf (lullabytrust.org.uk)</a:t>
            </a:r>
            <a:endParaRPr lang="en-GB" sz="7200" dirty="0">
              <a:effectLst/>
              <a:ea typeface="Times New Roman" panose="02020603050405020304" pitchFamily="18" charset="0"/>
            </a:endParaRPr>
          </a:p>
          <a:p>
            <a:pPr marL="0" indent="0">
              <a:lnSpc>
                <a:spcPct val="120000"/>
              </a:lnSpc>
              <a:spcBef>
                <a:spcPts val="400"/>
              </a:spcBef>
              <a:buNone/>
            </a:pPr>
            <a:r>
              <a:rPr lang="en-GB" sz="7200" kern="1200" dirty="0">
                <a:solidFill>
                  <a:srgbClr val="000000"/>
                </a:solidFill>
                <a:effectLst/>
                <a:ea typeface="Times New Roman" panose="02020603050405020304" pitchFamily="18" charset="0"/>
                <a:hlinkClick r:id="rId15"/>
              </a:rPr>
              <a:t>Conversations in pregnancy - Antenatal signature sheet (unicef.org.uk)</a:t>
            </a:r>
            <a:endParaRPr lang="en-GB" sz="7200" dirty="0">
              <a:effectLst/>
              <a:ea typeface="Times New Roman" panose="02020603050405020304" pitchFamily="18" charset="0"/>
            </a:endParaRPr>
          </a:p>
          <a:p>
            <a:pPr marL="0" indent="0">
              <a:lnSpc>
                <a:spcPct val="120000"/>
              </a:lnSpc>
              <a:spcBef>
                <a:spcPts val="400"/>
              </a:spcBef>
              <a:buNone/>
            </a:pPr>
            <a:r>
              <a:rPr lang="en-GB" sz="7200" kern="1200" dirty="0">
                <a:solidFill>
                  <a:srgbClr val="000000"/>
                </a:solidFill>
                <a:effectLst/>
                <a:ea typeface="Times New Roman" panose="02020603050405020304" pitchFamily="18" charset="0"/>
                <a:hlinkClick r:id="rId16"/>
              </a:rPr>
              <a:t>Conversations in the postnatal period - Postnatal signature sheet (unicef.org.uk)</a:t>
            </a:r>
            <a:endParaRPr lang="en-GB" sz="7200" dirty="0">
              <a:effectLst/>
              <a:ea typeface="Times New Roman" panose="02020603050405020304" pitchFamily="18" charset="0"/>
            </a:endParaRPr>
          </a:p>
          <a:p>
            <a:pPr marL="0" indent="0">
              <a:buNone/>
            </a:pPr>
            <a:endParaRPr lang="en-GB" sz="4800" dirty="0">
              <a:effectLst/>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 </a:t>
            </a:r>
          </a:p>
          <a:p>
            <a:pPr>
              <a:lnSpc>
                <a:spcPct val="107000"/>
              </a:lnSpc>
              <a:spcAft>
                <a:spcPts val="800"/>
              </a:spcAft>
              <a:tabLst>
                <a:tab pos="2148840" algn="l"/>
              </a:tabLs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p:txBody>
      </p:sp>
    </p:spTree>
    <p:extLst>
      <p:ext uri="{BB962C8B-B14F-4D97-AF65-F5344CB8AC3E}">
        <p14:creationId xmlns:p14="http://schemas.microsoft.com/office/powerpoint/2010/main" val="146291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E5F7-BF25-581F-488F-28A265D01219}"/>
              </a:ext>
            </a:extLst>
          </p:cNvPr>
          <p:cNvSpPr>
            <a:spLocks noGrp="1"/>
          </p:cNvSpPr>
          <p:nvPr>
            <p:ph type="title"/>
          </p:nvPr>
        </p:nvSpPr>
        <p:spPr/>
        <p:txBody>
          <a:bodyPr/>
          <a:lstStyle/>
          <a:p>
            <a:r>
              <a:rPr lang="en-GB" dirty="0"/>
              <a:t>Aims</a:t>
            </a:r>
          </a:p>
        </p:txBody>
      </p:sp>
      <p:sp>
        <p:nvSpPr>
          <p:cNvPr id="3" name="Content Placeholder 2">
            <a:extLst>
              <a:ext uri="{FF2B5EF4-FFF2-40B4-BE49-F238E27FC236}">
                <a16:creationId xmlns:a16="http://schemas.microsoft.com/office/drawing/2014/main" id="{DBEF321B-4FBC-4055-8AF8-41103C12C099}"/>
              </a:ext>
            </a:extLst>
          </p:cNvPr>
          <p:cNvSpPr>
            <a:spLocks noGrp="1"/>
          </p:cNvSpPr>
          <p:nvPr>
            <p:ph idx="1"/>
          </p:nvPr>
        </p:nvSpPr>
        <p:spPr>
          <a:xfrm>
            <a:off x="490451" y="1444978"/>
            <a:ext cx="10075949" cy="4752621"/>
          </a:xfrm>
        </p:spPr>
        <p:txBody>
          <a:bodyPr>
            <a:normAutofit fontScale="47500" lnSpcReduction="20000"/>
          </a:bodyPr>
          <a:lstStyle/>
          <a:p>
            <a:endParaRPr lang="en-GB" dirty="0"/>
          </a:p>
          <a:p>
            <a:r>
              <a:rPr lang="en-GB" sz="4200" dirty="0"/>
              <a:t>Background to recent changes in Hertfordshire to promote safer sleep</a:t>
            </a:r>
          </a:p>
          <a:p>
            <a:endParaRPr lang="en-GB" sz="4200" dirty="0"/>
          </a:p>
          <a:p>
            <a:r>
              <a:rPr lang="en-GB" sz="4200" dirty="0"/>
              <a:t>Provide guidance on current safer sleep messages including:</a:t>
            </a:r>
          </a:p>
          <a:p>
            <a:endParaRPr lang="en-GB" sz="4200" dirty="0"/>
          </a:p>
          <a:p>
            <a:pPr lvl="1"/>
            <a:r>
              <a:rPr lang="en-GB" sz="3800" dirty="0"/>
              <a:t>preventing SIDS (Sudden Infant Death Syndrome)</a:t>
            </a:r>
          </a:p>
          <a:p>
            <a:pPr lvl="1"/>
            <a:r>
              <a:rPr lang="en-GB" sz="3800" dirty="0"/>
              <a:t>putting baby to sleep</a:t>
            </a:r>
          </a:p>
          <a:p>
            <a:pPr lvl="1"/>
            <a:r>
              <a:rPr lang="en-GB" sz="3800" dirty="0"/>
              <a:t>home safety</a:t>
            </a:r>
          </a:p>
          <a:p>
            <a:pPr lvl="1"/>
            <a:r>
              <a:rPr lang="en-GB" sz="3800" dirty="0"/>
              <a:t>safety do’s and don’ts</a:t>
            </a:r>
          </a:p>
          <a:p>
            <a:endParaRPr lang="en-GB" sz="4200" dirty="0"/>
          </a:p>
          <a:p>
            <a:r>
              <a:rPr lang="en-GB" sz="4200" dirty="0"/>
              <a:t>Look at leaflets and resources for parents and professionals</a:t>
            </a:r>
          </a:p>
          <a:p>
            <a:pPr lvl="1"/>
            <a:endParaRPr lang="en-GB" sz="4200" dirty="0"/>
          </a:p>
          <a:p>
            <a:r>
              <a:rPr lang="en-GB" sz="4200" dirty="0"/>
              <a:t>Signpost</a:t>
            </a:r>
          </a:p>
          <a:p>
            <a:pPr marL="0" indent="0">
              <a:buNone/>
            </a:pPr>
            <a:endParaRPr lang="en-GB" sz="4200" dirty="0"/>
          </a:p>
          <a:p>
            <a:r>
              <a:rPr lang="en-GB" sz="4200" dirty="0"/>
              <a:t>Questions and answers  </a:t>
            </a:r>
          </a:p>
          <a:p>
            <a:endParaRPr lang="en-GB" dirty="0"/>
          </a:p>
        </p:txBody>
      </p:sp>
    </p:spTree>
    <p:extLst>
      <p:ext uri="{BB962C8B-B14F-4D97-AF65-F5344CB8AC3E}">
        <p14:creationId xmlns:p14="http://schemas.microsoft.com/office/powerpoint/2010/main" val="422164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4720ED-B95C-0AED-383B-F20259C6F1CC}"/>
              </a:ext>
            </a:extLst>
          </p:cNvPr>
          <p:cNvSpPr>
            <a:spLocks noGrp="1"/>
          </p:cNvSpPr>
          <p:nvPr>
            <p:ph type="title"/>
          </p:nvPr>
        </p:nvSpPr>
        <p:spPr>
          <a:xfrm>
            <a:off x="490451" y="111288"/>
            <a:ext cx="11365200" cy="1080000"/>
          </a:xfrm>
        </p:spPr>
        <p:txBody>
          <a:bodyPr/>
          <a:lstStyle/>
          <a:p>
            <a:r>
              <a:rPr lang="en-GB" dirty="0"/>
              <a:t>Background </a:t>
            </a:r>
          </a:p>
        </p:txBody>
      </p:sp>
      <p:sp>
        <p:nvSpPr>
          <p:cNvPr id="8" name="Content Placeholder 7">
            <a:extLst>
              <a:ext uri="{FF2B5EF4-FFF2-40B4-BE49-F238E27FC236}">
                <a16:creationId xmlns:a16="http://schemas.microsoft.com/office/drawing/2014/main" id="{AB053CA7-4276-6FD8-6F1E-036F23BFF8BE}"/>
              </a:ext>
            </a:extLst>
          </p:cNvPr>
          <p:cNvSpPr>
            <a:spLocks noGrp="1"/>
          </p:cNvSpPr>
          <p:nvPr>
            <p:ph idx="1"/>
          </p:nvPr>
        </p:nvSpPr>
        <p:spPr>
          <a:xfrm>
            <a:off x="338051" y="1020616"/>
            <a:ext cx="11363498" cy="5726096"/>
          </a:xfrm>
        </p:spPr>
        <p:txBody>
          <a:bodyPr>
            <a:normAutofit fontScale="92500"/>
          </a:bodyPr>
          <a:lstStyle/>
          <a:p>
            <a:pPr>
              <a:lnSpc>
                <a:spcPct val="170000"/>
              </a:lnSpc>
            </a:pPr>
            <a:r>
              <a:rPr lang="en-GB" sz="1800" b="0" i="0" u="none" strike="noStrike" baseline="0" dirty="0">
                <a:solidFill>
                  <a:srgbClr val="000000"/>
                </a:solidFill>
                <a:latin typeface="Arial" panose="020B0604020202020204" pitchFamily="34" charset="0"/>
              </a:rPr>
              <a:t>In 2016, there was an 11% rise in cases of SIDS in England and Wales compared with the previous year – highest since 2013. </a:t>
            </a:r>
          </a:p>
          <a:p>
            <a:pPr>
              <a:lnSpc>
                <a:spcPct val="170000"/>
              </a:lnSpc>
            </a:pPr>
            <a:r>
              <a:rPr lang="en-GB" sz="1800" b="0" i="0" u="none" strike="noStrike" baseline="0" dirty="0">
                <a:solidFill>
                  <a:srgbClr val="000000"/>
                </a:solidFill>
                <a:latin typeface="Arial" panose="020B0604020202020204" pitchFamily="34" charset="0"/>
              </a:rPr>
              <a:t> In 2019, 6 babies under the age of 1 died whilst bedsharing (co-sleeping) with an adult in Hertfordshire. </a:t>
            </a:r>
          </a:p>
          <a:p>
            <a:pPr>
              <a:lnSpc>
                <a:spcPct val="170000"/>
              </a:lnSpc>
            </a:pPr>
            <a:r>
              <a:rPr lang="en-GB" sz="1800" b="0" i="0" u="none" strike="noStrike" baseline="0" dirty="0">
                <a:solidFill>
                  <a:srgbClr val="000000"/>
                </a:solidFill>
                <a:latin typeface="Arial" panose="020B0604020202020204" pitchFamily="34" charset="0"/>
              </a:rPr>
              <a:t>As a result, Hertfordshire’s Child Death Overview Panel (CDOP) commissioned a project to understand how messages to parents and carers are currently delivered:</a:t>
            </a:r>
          </a:p>
          <a:p>
            <a:pPr lvl="1">
              <a:lnSpc>
                <a:spcPct val="170000"/>
              </a:lnSpc>
            </a:pPr>
            <a:r>
              <a:rPr lang="en-GB" sz="1800" b="0" i="0" u="none" strike="noStrike" baseline="0" dirty="0">
                <a:solidFill>
                  <a:srgbClr val="000000"/>
                </a:solidFill>
                <a:latin typeface="Arial" panose="020B0604020202020204" pitchFamily="34" charset="0"/>
              </a:rPr>
              <a:t> what are the challenges and success factors for effective conversations </a:t>
            </a:r>
          </a:p>
          <a:p>
            <a:pPr lvl="1">
              <a:lnSpc>
                <a:spcPct val="170000"/>
              </a:lnSpc>
            </a:pPr>
            <a:r>
              <a:rPr lang="en-GB" sz="1800" b="0" i="0" u="none" strike="noStrike" baseline="0" dirty="0">
                <a:solidFill>
                  <a:srgbClr val="000000"/>
                </a:solidFill>
                <a:latin typeface="Arial" panose="020B0604020202020204" pitchFamily="34" charset="0"/>
              </a:rPr>
              <a:t>how messages could be reframed in future so that the risks of co-sleeping in particular circumstances are understood and acted upon.</a:t>
            </a:r>
          </a:p>
          <a:p>
            <a:pPr marL="0" lvl="1" indent="0">
              <a:lnSpc>
                <a:spcPct val="170000"/>
              </a:lnSpc>
              <a:buNone/>
            </a:pPr>
            <a:r>
              <a:rPr lang="en-GB" sz="2000" b="1" i="1" dirty="0"/>
              <a:t>NICE 2021 – Postnatal Care: b</a:t>
            </a:r>
            <a:r>
              <a:rPr lang="en-GB" sz="2000" i="1" dirty="0"/>
              <a:t>ased on the evidence and their knowledge and experience, the committee agreed the </a:t>
            </a:r>
            <a:r>
              <a:rPr lang="en-GB" sz="2000" b="1" i="1" dirty="0"/>
              <a:t>safe bed sharing practices that should be discussed with all parents and the circumstances in which bed sharing with a baby should be strongly advised against. </a:t>
            </a:r>
          </a:p>
          <a:p>
            <a:pPr lvl="1">
              <a:lnSpc>
                <a:spcPct val="170000"/>
              </a:lnSpc>
            </a:pPr>
            <a:endParaRPr lang="en-GB" sz="1800" b="0" i="0" u="none" strike="noStrike" baseline="0" dirty="0">
              <a:solidFill>
                <a:srgbClr val="000000"/>
              </a:solidFill>
              <a:latin typeface="Arial" panose="020B0604020202020204" pitchFamily="34" charset="0"/>
            </a:endParaRPr>
          </a:p>
          <a:p>
            <a:pPr marL="457200" lvl="1" indent="0">
              <a:lnSpc>
                <a:spcPct val="170000"/>
              </a:lnSpc>
              <a:buNone/>
            </a:pPr>
            <a:endParaRPr lang="en-GB" sz="1800" b="0" i="0" u="none" strike="noStrike" baseline="0" dirty="0">
              <a:solidFill>
                <a:srgbClr val="000000"/>
              </a:solidFill>
              <a:latin typeface="Arial" panose="020B0604020202020204" pitchFamily="34" charset="0"/>
            </a:endParaRPr>
          </a:p>
          <a:p>
            <a:pPr marL="0" indent="0" algn="l">
              <a:buNone/>
            </a:pPr>
            <a:endParaRPr lang="en-GB" sz="1800" b="0" i="0" u="none" strike="noStrike" baseline="0" dirty="0">
              <a:solidFill>
                <a:srgbClr val="000000"/>
              </a:solidFill>
              <a:latin typeface="Arial" panose="020B0604020202020204" pitchFamily="34" charset="0"/>
            </a:endParaRPr>
          </a:p>
          <a:p>
            <a:pPr marL="0" indent="0">
              <a:buNone/>
            </a:pPr>
            <a:endParaRPr lang="en-GB" sz="1800" b="0" i="0" u="none" strike="noStrike" baseline="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4178167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49D74C-F202-58DD-0226-FE0EFC82CA7D}"/>
              </a:ext>
            </a:extLst>
          </p:cNvPr>
          <p:cNvSpPr>
            <a:spLocks noGrp="1"/>
          </p:cNvSpPr>
          <p:nvPr>
            <p:ph type="title"/>
          </p:nvPr>
        </p:nvSpPr>
        <p:spPr>
          <a:xfrm>
            <a:off x="413400" y="173131"/>
            <a:ext cx="11365200" cy="1080000"/>
          </a:xfrm>
        </p:spPr>
        <p:txBody>
          <a:bodyPr/>
          <a:lstStyle/>
          <a:p>
            <a:r>
              <a:rPr lang="en-GB" dirty="0"/>
              <a:t>  Service Provision – HCT Public Health Nurses</a:t>
            </a:r>
          </a:p>
        </p:txBody>
      </p:sp>
      <p:sp>
        <p:nvSpPr>
          <p:cNvPr id="15" name="Content Placeholder 14">
            <a:extLst>
              <a:ext uri="{FF2B5EF4-FFF2-40B4-BE49-F238E27FC236}">
                <a16:creationId xmlns:a16="http://schemas.microsoft.com/office/drawing/2014/main" id="{5F852EA9-B2E3-1D5A-A968-87BB42CBCEA9}"/>
              </a:ext>
            </a:extLst>
          </p:cNvPr>
          <p:cNvSpPr>
            <a:spLocks noGrp="1"/>
          </p:cNvSpPr>
          <p:nvPr>
            <p:ph idx="1"/>
          </p:nvPr>
        </p:nvSpPr>
        <p:spPr>
          <a:xfrm>
            <a:off x="490451" y="1422400"/>
            <a:ext cx="11363498" cy="4878647"/>
          </a:xfrm>
        </p:spPr>
        <p:txBody>
          <a:bodyPr>
            <a:normAutofit lnSpcReduction="10000"/>
          </a:bodyPr>
          <a:lstStyle/>
          <a:p>
            <a:pPr algn="l"/>
            <a:r>
              <a:rPr lang="en-GB" sz="1800" dirty="0">
                <a:solidFill>
                  <a:srgbClr val="1E1E1E"/>
                </a:solidFill>
              </a:rPr>
              <a:t>Recommended in Hertfordshire we use nationally </a:t>
            </a:r>
            <a:r>
              <a:rPr lang="en-GB" sz="1800" b="0" i="0" dirty="0">
                <a:solidFill>
                  <a:srgbClr val="1E1E1E"/>
                </a:solidFill>
                <a:effectLst/>
              </a:rPr>
              <a:t>resources produced by:</a:t>
            </a:r>
          </a:p>
          <a:p>
            <a:pPr lvl="1"/>
            <a:r>
              <a:rPr lang="en-GB" sz="1800" b="0" i="0" dirty="0">
                <a:solidFill>
                  <a:srgbClr val="1E1E1E"/>
                </a:solidFill>
                <a:effectLst/>
              </a:rPr>
              <a:t>LULLABY TRUST </a:t>
            </a:r>
          </a:p>
          <a:p>
            <a:pPr lvl="1"/>
            <a:r>
              <a:rPr lang="en-GB" sz="1800" b="0" i="0" dirty="0">
                <a:solidFill>
                  <a:srgbClr val="1E1E1E"/>
                </a:solidFill>
                <a:effectLst/>
              </a:rPr>
              <a:t>UNICEF</a:t>
            </a:r>
          </a:p>
          <a:p>
            <a:pPr lvl="1"/>
            <a:r>
              <a:rPr lang="en-GB" sz="1800" b="0" i="0" dirty="0">
                <a:solidFill>
                  <a:srgbClr val="1E1E1E"/>
                </a:solidFill>
                <a:effectLst/>
              </a:rPr>
              <a:t>BASIS </a:t>
            </a:r>
          </a:p>
          <a:p>
            <a:pPr marL="0" indent="0" algn="l">
              <a:buNone/>
            </a:pPr>
            <a:r>
              <a:rPr lang="en-GB" sz="1800" b="0" i="0" dirty="0">
                <a:solidFill>
                  <a:srgbClr val="1E1E1E"/>
                </a:solidFill>
                <a:effectLst/>
              </a:rPr>
              <a:t>who have collaborated to create a range of resources for parents and health professionals, on safer sleep practices. </a:t>
            </a:r>
          </a:p>
          <a:p>
            <a:pPr algn="l"/>
            <a:endParaRPr lang="en-GB" sz="1800" b="0" i="0" dirty="0">
              <a:solidFill>
                <a:srgbClr val="1E1E1E"/>
              </a:solidFill>
              <a:effectLst/>
            </a:endParaRPr>
          </a:p>
          <a:p>
            <a:r>
              <a:rPr lang="en-GB" sz="1800" dirty="0"/>
              <a:t>Specifically, use Lullaby Trust resources for promoting safer sleep in all settings this includes posters, videos and links to basis for understanding sleep </a:t>
            </a:r>
          </a:p>
          <a:p>
            <a:endParaRPr lang="en-GB" sz="1800" dirty="0"/>
          </a:p>
          <a:p>
            <a:r>
              <a:rPr lang="en-GB" sz="1800" dirty="0"/>
              <a:t>Offer all families whose first language is not English an interpreter for visits  - consider additional signposting to Lullaby Trust or use Lullaby trust videos in language if available </a:t>
            </a:r>
          </a:p>
          <a:p>
            <a:endParaRPr lang="en-GB" sz="1800" dirty="0"/>
          </a:p>
          <a:p>
            <a:r>
              <a:rPr lang="en-GB" sz="1800" dirty="0"/>
              <a:t>Utilise Health for Under 5s website - it has an automatic translation app installed:</a:t>
            </a:r>
          </a:p>
          <a:p>
            <a:pPr marL="0" indent="0">
              <a:buNone/>
            </a:pPr>
            <a:r>
              <a:rPr lang="en-GB" sz="1800" dirty="0">
                <a:hlinkClick r:id="rId3"/>
              </a:rPr>
              <a:t>https://healthforunder5s.co.uk/sections/baby/safer-sleeping/</a:t>
            </a:r>
            <a:r>
              <a:rPr lang="en-GB" sz="1800" dirty="0"/>
              <a:t> - also links to Lullaby trust</a:t>
            </a:r>
          </a:p>
          <a:p>
            <a:pPr marL="0" indent="0">
              <a:buNone/>
            </a:pPr>
            <a:endParaRPr lang="en-GB" sz="1400" dirty="0"/>
          </a:p>
        </p:txBody>
      </p:sp>
    </p:spTree>
    <p:extLst>
      <p:ext uri="{BB962C8B-B14F-4D97-AF65-F5344CB8AC3E}">
        <p14:creationId xmlns:p14="http://schemas.microsoft.com/office/powerpoint/2010/main" val="385639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6C1E-8D7D-B8DC-FF6D-1A9D5EC7B4C8}"/>
              </a:ext>
            </a:extLst>
          </p:cNvPr>
          <p:cNvSpPr>
            <a:spLocks noGrp="1"/>
          </p:cNvSpPr>
          <p:nvPr>
            <p:ph type="title"/>
          </p:nvPr>
        </p:nvSpPr>
        <p:spPr>
          <a:xfrm>
            <a:off x="337301" y="224350"/>
            <a:ext cx="11355936" cy="1080000"/>
          </a:xfrm>
        </p:spPr>
        <p:txBody>
          <a:bodyPr/>
          <a:lstStyle/>
          <a:p>
            <a:r>
              <a:rPr lang="en-GB" dirty="0"/>
              <a:t>Easy Read Translated </a:t>
            </a:r>
          </a:p>
        </p:txBody>
      </p:sp>
      <p:sp>
        <p:nvSpPr>
          <p:cNvPr id="8" name="TextBox 7">
            <a:extLst>
              <a:ext uri="{FF2B5EF4-FFF2-40B4-BE49-F238E27FC236}">
                <a16:creationId xmlns:a16="http://schemas.microsoft.com/office/drawing/2014/main" id="{5F08CC2C-C82A-FA84-7A33-FAAE2EF5CE59}"/>
              </a:ext>
            </a:extLst>
          </p:cNvPr>
          <p:cNvSpPr txBox="1"/>
          <p:nvPr/>
        </p:nvSpPr>
        <p:spPr>
          <a:xfrm>
            <a:off x="4133658" y="6025410"/>
            <a:ext cx="4796117" cy="369332"/>
          </a:xfrm>
          <a:prstGeom prst="rect">
            <a:avLst/>
          </a:prstGeom>
          <a:noFill/>
        </p:spPr>
        <p:txBody>
          <a:bodyPr wrap="square">
            <a:spAutoFit/>
          </a:bodyPr>
          <a:lstStyle/>
          <a:p>
            <a:r>
              <a:rPr lang="en-GB" dirty="0">
                <a:hlinkClick r:id="rId3"/>
              </a:rPr>
              <a:t>Lullaby Trust publications - The Lullaby Trust</a:t>
            </a:r>
            <a:endParaRPr lang="en-GB" dirty="0"/>
          </a:p>
        </p:txBody>
      </p:sp>
      <p:sp>
        <p:nvSpPr>
          <p:cNvPr id="10" name="TextBox 9">
            <a:extLst>
              <a:ext uri="{FF2B5EF4-FFF2-40B4-BE49-F238E27FC236}">
                <a16:creationId xmlns:a16="http://schemas.microsoft.com/office/drawing/2014/main" id="{8E425B3F-BF81-5776-A167-ECE0B7B26367}"/>
              </a:ext>
            </a:extLst>
          </p:cNvPr>
          <p:cNvSpPr txBox="1"/>
          <p:nvPr/>
        </p:nvSpPr>
        <p:spPr>
          <a:xfrm>
            <a:off x="6531716" y="4711520"/>
            <a:ext cx="4211198" cy="369332"/>
          </a:xfrm>
          <a:prstGeom prst="rect">
            <a:avLst/>
          </a:prstGeom>
          <a:noFill/>
        </p:spPr>
        <p:txBody>
          <a:bodyPr wrap="square">
            <a:spAutoFit/>
          </a:bodyPr>
          <a:lstStyle/>
          <a:p>
            <a:r>
              <a:rPr lang="en-GB" dirty="0"/>
              <a:t>https://youtu.be/RZA7_qpF2H0</a:t>
            </a:r>
          </a:p>
        </p:txBody>
      </p:sp>
      <p:pic>
        <p:nvPicPr>
          <p:cNvPr id="12" name="Picture 11">
            <a:extLst>
              <a:ext uri="{FF2B5EF4-FFF2-40B4-BE49-F238E27FC236}">
                <a16:creationId xmlns:a16="http://schemas.microsoft.com/office/drawing/2014/main" id="{312A6566-839B-ECC5-B0AD-4E1F8A64F3D1}"/>
              </a:ext>
            </a:extLst>
          </p:cNvPr>
          <p:cNvPicPr>
            <a:picLocks noChangeAspect="1"/>
          </p:cNvPicPr>
          <p:nvPr/>
        </p:nvPicPr>
        <p:blipFill>
          <a:blip r:embed="rId4"/>
          <a:stretch>
            <a:fillRect/>
          </a:stretch>
        </p:blipFill>
        <p:spPr>
          <a:xfrm>
            <a:off x="5500256" y="997634"/>
            <a:ext cx="5381504" cy="3718967"/>
          </a:xfrm>
          <a:prstGeom prst="rect">
            <a:avLst/>
          </a:prstGeom>
        </p:spPr>
      </p:pic>
      <p:sp>
        <p:nvSpPr>
          <p:cNvPr id="13" name="TextBox 12">
            <a:extLst>
              <a:ext uri="{FF2B5EF4-FFF2-40B4-BE49-F238E27FC236}">
                <a16:creationId xmlns:a16="http://schemas.microsoft.com/office/drawing/2014/main" id="{F9A677E5-3E73-BC40-2A39-DA19B2485C8C}"/>
              </a:ext>
            </a:extLst>
          </p:cNvPr>
          <p:cNvSpPr txBox="1"/>
          <p:nvPr/>
        </p:nvSpPr>
        <p:spPr>
          <a:xfrm>
            <a:off x="4263528" y="1599552"/>
            <a:ext cx="2533879" cy="369332"/>
          </a:xfrm>
          <a:prstGeom prst="rect">
            <a:avLst/>
          </a:prstGeom>
          <a:noFill/>
        </p:spPr>
        <p:txBody>
          <a:bodyPr wrap="square" rtlCol="0">
            <a:spAutoFit/>
          </a:bodyPr>
          <a:lstStyle/>
          <a:p>
            <a:r>
              <a:rPr lang="en-GB" dirty="0"/>
              <a:t>Easy read </a:t>
            </a:r>
          </a:p>
        </p:txBody>
      </p:sp>
      <p:pic>
        <p:nvPicPr>
          <p:cNvPr id="11" name="Content Placeholder 10">
            <a:extLst>
              <a:ext uri="{FF2B5EF4-FFF2-40B4-BE49-F238E27FC236}">
                <a16:creationId xmlns:a16="http://schemas.microsoft.com/office/drawing/2014/main" id="{8C34268E-B27F-E264-E00F-AFD2EC3177B4}"/>
              </a:ext>
            </a:extLst>
          </p:cNvPr>
          <p:cNvPicPr>
            <a:picLocks noGrp="1" noChangeAspect="1"/>
          </p:cNvPicPr>
          <p:nvPr>
            <p:ph sz="half" idx="1"/>
          </p:nvPr>
        </p:nvPicPr>
        <p:blipFill>
          <a:blip r:embed="rId5"/>
          <a:stretch>
            <a:fillRect/>
          </a:stretch>
        </p:blipFill>
        <p:spPr>
          <a:xfrm>
            <a:off x="382447" y="1213077"/>
            <a:ext cx="3495554" cy="2471195"/>
          </a:xfrm>
        </p:spPr>
      </p:pic>
      <p:pic>
        <p:nvPicPr>
          <p:cNvPr id="15" name="Picture 14">
            <a:extLst>
              <a:ext uri="{FF2B5EF4-FFF2-40B4-BE49-F238E27FC236}">
                <a16:creationId xmlns:a16="http://schemas.microsoft.com/office/drawing/2014/main" id="{73F310B9-CF62-7F7B-7991-44269E84F2E4}"/>
              </a:ext>
            </a:extLst>
          </p:cNvPr>
          <p:cNvPicPr>
            <a:picLocks noChangeAspect="1"/>
          </p:cNvPicPr>
          <p:nvPr/>
        </p:nvPicPr>
        <p:blipFill>
          <a:blip r:embed="rId6"/>
          <a:stretch>
            <a:fillRect/>
          </a:stretch>
        </p:blipFill>
        <p:spPr>
          <a:xfrm>
            <a:off x="400896" y="3816185"/>
            <a:ext cx="3495554" cy="2500132"/>
          </a:xfrm>
          <a:prstGeom prst="rect">
            <a:avLst/>
          </a:prstGeom>
        </p:spPr>
      </p:pic>
    </p:spTree>
    <p:extLst>
      <p:ext uri="{BB962C8B-B14F-4D97-AF65-F5344CB8AC3E}">
        <p14:creationId xmlns:p14="http://schemas.microsoft.com/office/powerpoint/2010/main" val="28900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1AB1-02B6-04CA-984F-2A550032ADB1}"/>
              </a:ext>
            </a:extLst>
          </p:cNvPr>
          <p:cNvSpPr>
            <a:spLocks noGrp="1"/>
          </p:cNvSpPr>
          <p:nvPr>
            <p:ph type="title"/>
          </p:nvPr>
        </p:nvSpPr>
        <p:spPr/>
        <p:txBody>
          <a:bodyPr/>
          <a:lstStyle/>
          <a:p>
            <a:r>
              <a:rPr lang="en-GB" sz="3600" b="1" dirty="0"/>
              <a:t>Professional resources – supporting conversations</a:t>
            </a:r>
            <a:endParaRPr lang="en-GB" dirty="0"/>
          </a:p>
        </p:txBody>
      </p:sp>
      <p:sp>
        <p:nvSpPr>
          <p:cNvPr id="3" name="Content Placeholder 2">
            <a:extLst>
              <a:ext uri="{FF2B5EF4-FFF2-40B4-BE49-F238E27FC236}">
                <a16:creationId xmlns:a16="http://schemas.microsoft.com/office/drawing/2014/main" id="{34304404-8608-9A4F-EEE9-85D0631231F9}"/>
              </a:ext>
            </a:extLst>
          </p:cNvPr>
          <p:cNvSpPr>
            <a:spLocks noGrp="1"/>
          </p:cNvSpPr>
          <p:nvPr>
            <p:ph idx="1"/>
          </p:nvPr>
        </p:nvSpPr>
        <p:spPr>
          <a:xfrm>
            <a:off x="492151" y="1636953"/>
            <a:ext cx="6595269" cy="4664094"/>
          </a:xfrm>
        </p:spPr>
        <p:txBody>
          <a:bodyPr>
            <a:normAutofit/>
          </a:bodyPr>
          <a:lstStyle/>
          <a:p>
            <a:pPr marL="0" indent="0">
              <a:buNone/>
            </a:pPr>
            <a:endParaRPr lang="en-GB" sz="1900" b="1" dirty="0"/>
          </a:p>
          <a:p>
            <a:pPr marL="0" indent="0">
              <a:lnSpc>
                <a:spcPct val="100000"/>
              </a:lnSpc>
              <a:buNone/>
            </a:pPr>
            <a:r>
              <a:rPr lang="en-GB" sz="2000" b="1" dirty="0"/>
              <a:t>Lullaby Trust resources, including:</a:t>
            </a:r>
          </a:p>
          <a:p>
            <a:pPr>
              <a:lnSpc>
                <a:spcPct val="100000"/>
              </a:lnSpc>
            </a:pPr>
            <a:r>
              <a:rPr lang="en-GB" sz="2000" dirty="0"/>
              <a:t>Professionals guide for Safer Sleep messages to expectant parents and following the birth of their baby/babies </a:t>
            </a:r>
          </a:p>
          <a:p>
            <a:pPr>
              <a:lnSpc>
                <a:spcPct val="100000"/>
              </a:lnSpc>
            </a:pPr>
            <a:r>
              <a:rPr lang="en-GB" sz="2000" dirty="0"/>
              <a:t>Young Parents </a:t>
            </a:r>
          </a:p>
          <a:p>
            <a:pPr marL="0" indent="0">
              <a:lnSpc>
                <a:spcPct val="100000"/>
              </a:lnSpc>
              <a:buNone/>
            </a:pPr>
            <a:endParaRPr lang="en-GB" sz="2000" dirty="0">
              <a:latin typeface="+mn-lt"/>
            </a:endParaRPr>
          </a:p>
          <a:p>
            <a:pPr marL="0" indent="0">
              <a:lnSpc>
                <a:spcPct val="100000"/>
              </a:lnSpc>
              <a:buNone/>
            </a:pPr>
            <a:r>
              <a:rPr lang="en-GB" sz="2000" b="1" dirty="0"/>
              <a:t>UNICEF resources, including: </a:t>
            </a:r>
          </a:p>
          <a:p>
            <a:pPr>
              <a:lnSpc>
                <a:spcPct val="100000"/>
              </a:lnSpc>
            </a:pPr>
            <a:r>
              <a:rPr lang="en-GB" sz="2000" dirty="0"/>
              <a:t>Co-Sleeping and SIDS: A guide for professionals </a:t>
            </a:r>
          </a:p>
          <a:p>
            <a:pPr>
              <a:lnSpc>
                <a:spcPct val="100000"/>
              </a:lnSpc>
            </a:pPr>
            <a:r>
              <a:rPr lang="en-GB" sz="2000" dirty="0"/>
              <a:t>‘Having meaningful Conversations with mothers’ </a:t>
            </a:r>
          </a:p>
        </p:txBody>
      </p:sp>
      <p:pic>
        <p:nvPicPr>
          <p:cNvPr id="4" name="Picture 3">
            <a:extLst>
              <a:ext uri="{FF2B5EF4-FFF2-40B4-BE49-F238E27FC236}">
                <a16:creationId xmlns:a16="http://schemas.microsoft.com/office/drawing/2014/main" id="{4156039F-F8E9-FE1A-9300-76D757D3FCC8}"/>
              </a:ext>
            </a:extLst>
          </p:cNvPr>
          <p:cNvPicPr>
            <a:picLocks noChangeAspect="1"/>
          </p:cNvPicPr>
          <p:nvPr/>
        </p:nvPicPr>
        <p:blipFill>
          <a:blip r:embed="rId3"/>
          <a:stretch>
            <a:fillRect/>
          </a:stretch>
        </p:blipFill>
        <p:spPr>
          <a:xfrm>
            <a:off x="9490364" y="4613569"/>
            <a:ext cx="2209485" cy="1967102"/>
          </a:xfrm>
          <a:prstGeom prst="rect">
            <a:avLst/>
          </a:prstGeom>
        </p:spPr>
      </p:pic>
      <p:pic>
        <p:nvPicPr>
          <p:cNvPr id="14" name="Picture 13">
            <a:extLst>
              <a:ext uri="{FF2B5EF4-FFF2-40B4-BE49-F238E27FC236}">
                <a16:creationId xmlns:a16="http://schemas.microsoft.com/office/drawing/2014/main" id="{F097A9C6-3FC4-EF3E-9641-019F9A907BCD}"/>
              </a:ext>
            </a:extLst>
          </p:cNvPr>
          <p:cNvPicPr>
            <a:picLocks noChangeAspect="1"/>
          </p:cNvPicPr>
          <p:nvPr/>
        </p:nvPicPr>
        <p:blipFill>
          <a:blip r:embed="rId4"/>
          <a:stretch>
            <a:fillRect/>
          </a:stretch>
        </p:blipFill>
        <p:spPr>
          <a:xfrm>
            <a:off x="7020388" y="4018715"/>
            <a:ext cx="1877492" cy="2493695"/>
          </a:xfrm>
          <a:prstGeom prst="rect">
            <a:avLst/>
          </a:prstGeom>
        </p:spPr>
      </p:pic>
      <p:pic>
        <p:nvPicPr>
          <p:cNvPr id="5" name="Picture 4">
            <a:extLst>
              <a:ext uri="{FF2B5EF4-FFF2-40B4-BE49-F238E27FC236}">
                <a16:creationId xmlns:a16="http://schemas.microsoft.com/office/drawing/2014/main" id="{98E5FC56-832F-4C99-796C-42EBF3C676EC}"/>
              </a:ext>
            </a:extLst>
          </p:cNvPr>
          <p:cNvPicPr>
            <a:picLocks noChangeAspect="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9606432" y="1317902"/>
            <a:ext cx="2296962" cy="3219467"/>
          </a:xfrm>
          <a:prstGeom prst="rect">
            <a:avLst/>
          </a:prstGeom>
          <a:noFill/>
          <a:ln>
            <a:noFill/>
          </a:ln>
        </p:spPr>
      </p:pic>
      <p:pic>
        <p:nvPicPr>
          <p:cNvPr id="7" name="Picture 6">
            <a:extLst>
              <a:ext uri="{FF2B5EF4-FFF2-40B4-BE49-F238E27FC236}">
                <a16:creationId xmlns:a16="http://schemas.microsoft.com/office/drawing/2014/main" id="{E9E10D4B-D0B7-5F9A-AEC9-F2634DFD1379}"/>
              </a:ext>
            </a:extLst>
          </p:cNvPr>
          <p:cNvPicPr>
            <a:picLocks noChangeAspect="1"/>
          </p:cNvPicPr>
          <p:nvPr/>
        </p:nvPicPr>
        <p:blipFill>
          <a:blip r:embed="rId7"/>
          <a:stretch>
            <a:fillRect/>
          </a:stretch>
        </p:blipFill>
        <p:spPr>
          <a:xfrm>
            <a:off x="7000918" y="1417334"/>
            <a:ext cx="1896962" cy="2493695"/>
          </a:xfrm>
          <a:prstGeom prst="rect">
            <a:avLst/>
          </a:prstGeom>
        </p:spPr>
      </p:pic>
    </p:spTree>
    <p:extLst>
      <p:ext uri="{BB962C8B-B14F-4D97-AF65-F5344CB8AC3E}">
        <p14:creationId xmlns:p14="http://schemas.microsoft.com/office/powerpoint/2010/main" val="118683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85E9-5777-53A5-D97D-35EC467FC912}"/>
              </a:ext>
            </a:extLst>
          </p:cNvPr>
          <p:cNvSpPr>
            <a:spLocks noGrp="1"/>
          </p:cNvSpPr>
          <p:nvPr>
            <p:ph type="title"/>
          </p:nvPr>
        </p:nvSpPr>
        <p:spPr/>
        <p:txBody>
          <a:bodyPr/>
          <a:lstStyle/>
          <a:p>
            <a:r>
              <a:rPr lang="en-GB" dirty="0"/>
              <a:t>Safer Sleep video and leaflet </a:t>
            </a:r>
          </a:p>
        </p:txBody>
      </p:sp>
      <p:sp>
        <p:nvSpPr>
          <p:cNvPr id="5" name="Text Placeholder 4">
            <a:extLst>
              <a:ext uri="{FF2B5EF4-FFF2-40B4-BE49-F238E27FC236}">
                <a16:creationId xmlns:a16="http://schemas.microsoft.com/office/drawing/2014/main" id="{091BC519-2174-D14E-4A80-5CE57D1571A7}"/>
              </a:ext>
            </a:extLst>
          </p:cNvPr>
          <p:cNvSpPr>
            <a:spLocks noGrp="1"/>
          </p:cNvSpPr>
          <p:nvPr>
            <p:ph type="body" sz="quarter" idx="3"/>
          </p:nvPr>
        </p:nvSpPr>
        <p:spPr>
          <a:xfrm>
            <a:off x="6237948" y="1055846"/>
            <a:ext cx="5616000" cy="720000"/>
          </a:xfrm>
        </p:spPr>
        <p:txBody>
          <a:bodyPr>
            <a:normAutofit/>
          </a:bodyPr>
          <a:lstStyle/>
          <a:p>
            <a:r>
              <a:rPr lang="en-GB" dirty="0"/>
              <a:t>Video in other languages </a:t>
            </a:r>
          </a:p>
        </p:txBody>
      </p:sp>
      <p:sp>
        <p:nvSpPr>
          <p:cNvPr id="6" name="Content Placeholder 5">
            <a:extLst>
              <a:ext uri="{FF2B5EF4-FFF2-40B4-BE49-F238E27FC236}">
                <a16:creationId xmlns:a16="http://schemas.microsoft.com/office/drawing/2014/main" id="{81F16A66-624F-EA33-55F3-ABD8D91AE42D}"/>
              </a:ext>
            </a:extLst>
          </p:cNvPr>
          <p:cNvSpPr>
            <a:spLocks noGrp="1"/>
          </p:cNvSpPr>
          <p:nvPr>
            <p:ph sz="quarter" idx="4"/>
          </p:nvPr>
        </p:nvSpPr>
        <p:spPr>
          <a:xfrm>
            <a:off x="6237948" y="1854852"/>
            <a:ext cx="5616000" cy="3793540"/>
          </a:xfrm>
        </p:spPr>
        <p:txBody>
          <a:bodyPr>
            <a:normAutofit fontScale="77500" lnSpcReduction="20000"/>
          </a:bodyPr>
          <a:lstStyle/>
          <a:p>
            <a:pPr marL="0" indent="0">
              <a:buNone/>
            </a:pPr>
            <a:r>
              <a:rPr lang="en-GB" sz="2600" dirty="0"/>
              <a:t>Mandarin </a:t>
            </a:r>
            <a:r>
              <a:rPr lang="en-GB" sz="2600" dirty="0">
                <a:hlinkClick r:id="rId3"/>
              </a:rPr>
              <a:t>https://www.youtube.com/watch?v=XmvNN5KJctA</a:t>
            </a:r>
            <a:endParaRPr lang="en-GB" sz="2600" dirty="0"/>
          </a:p>
          <a:p>
            <a:pPr marL="0" indent="0">
              <a:buNone/>
            </a:pPr>
            <a:r>
              <a:rPr lang="en-GB" sz="2600" dirty="0"/>
              <a:t>Farsi</a:t>
            </a:r>
          </a:p>
          <a:p>
            <a:pPr marL="0" indent="0">
              <a:buNone/>
            </a:pPr>
            <a:r>
              <a:rPr lang="en-GB" sz="2600" dirty="0">
                <a:hlinkClick r:id="rId3"/>
              </a:rPr>
              <a:t>https://www.youtube.com/watch?v=XmvNN5KJctA</a:t>
            </a:r>
            <a:endParaRPr lang="en-GB" sz="2600" dirty="0"/>
          </a:p>
          <a:p>
            <a:pPr marL="0" indent="0">
              <a:buNone/>
            </a:pPr>
            <a:endParaRPr lang="en-GB" sz="2600" dirty="0"/>
          </a:p>
          <a:p>
            <a:pPr marL="0" indent="0">
              <a:buNone/>
            </a:pPr>
            <a:r>
              <a:rPr lang="en-GB" sz="2600" dirty="0"/>
              <a:t>Ukrainian </a:t>
            </a:r>
            <a:r>
              <a:rPr lang="en-GB" sz="2600" dirty="0">
                <a:hlinkClick r:id="rId4"/>
              </a:rPr>
              <a:t>https://www.youtube.com/watch?v=FPiyEc0XrpY</a:t>
            </a:r>
            <a:endParaRPr lang="en-GB" sz="2600" dirty="0"/>
          </a:p>
          <a:p>
            <a:pPr marL="0" indent="0">
              <a:buNone/>
            </a:pPr>
            <a:r>
              <a:rPr lang="en-GB" sz="2600" dirty="0"/>
              <a:t>Albanian </a:t>
            </a:r>
          </a:p>
          <a:p>
            <a:pPr marL="0" indent="0">
              <a:buNone/>
            </a:pPr>
            <a:r>
              <a:rPr lang="en-GB" sz="2600" dirty="0">
                <a:hlinkClick r:id="rId5"/>
              </a:rPr>
              <a:t>https://www.youtube.com/watch?v=CsT_i7OgCbA&amp;t=60s</a:t>
            </a:r>
            <a:endParaRPr lang="en-GB" sz="2600" dirty="0"/>
          </a:p>
          <a:p>
            <a:pPr marL="0" indent="0">
              <a:buNone/>
            </a:pPr>
            <a:endParaRPr lang="en-GB" dirty="0"/>
          </a:p>
        </p:txBody>
      </p:sp>
      <p:sp>
        <p:nvSpPr>
          <p:cNvPr id="9" name="TextBox 8">
            <a:extLst>
              <a:ext uri="{FF2B5EF4-FFF2-40B4-BE49-F238E27FC236}">
                <a16:creationId xmlns:a16="http://schemas.microsoft.com/office/drawing/2014/main" id="{3295D0FF-03F0-1343-FAE8-615B3A0B347B}"/>
              </a:ext>
            </a:extLst>
          </p:cNvPr>
          <p:cNvSpPr txBox="1"/>
          <p:nvPr/>
        </p:nvSpPr>
        <p:spPr>
          <a:xfrm>
            <a:off x="338052" y="5921314"/>
            <a:ext cx="6094520" cy="646331"/>
          </a:xfrm>
          <a:prstGeom prst="rect">
            <a:avLst/>
          </a:prstGeom>
          <a:noFill/>
        </p:spPr>
        <p:txBody>
          <a:bodyPr wrap="square">
            <a:spAutoFit/>
          </a:bodyPr>
          <a:lstStyle/>
          <a:p>
            <a:pPr marL="0" indent="0">
              <a:buNone/>
            </a:pPr>
            <a:r>
              <a:rPr lang="en-GB" dirty="0">
                <a:hlinkClick r:id="rId6"/>
              </a:rPr>
              <a:t>Safer-sleep-for-babies-a-guide-for-parents-web.pdf (lullabytrust.org.uk)</a:t>
            </a:r>
            <a:endParaRPr lang="en-GB" dirty="0"/>
          </a:p>
        </p:txBody>
      </p:sp>
      <p:pic>
        <p:nvPicPr>
          <p:cNvPr id="10" name="Content Placeholder 9">
            <a:extLst>
              <a:ext uri="{FF2B5EF4-FFF2-40B4-BE49-F238E27FC236}">
                <a16:creationId xmlns:a16="http://schemas.microsoft.com/office/drawing/2014/main" id="{DB591DFA-F747-A184-0ABD-604D77F4A35C}"/>
              </a:ext>
            </a:extLst>
          </p:cNvPr>
          <p:cNvPicPr>
            <a:picLocks noGrp="1" noChangeAspect="1"/>
          </p:cNvPicPr>
          <p:nvPr>
            <p:ph sz="half" idx="2"/>
          </p:nvPr>
        </p:nvPicPr>
        <p:blipFill>
          <a:blip r:embed="rId7"/>
          <a:stretch>
            <a:fillRect/>
          </a:stretch>
        </p:blipFill>
        <p:spPr>
          <a:xfrm>
            <a:off x="1999627" y="1519512"/>
            <a:ext cx="2729346" cy="4128880"/>
          </a:xfrm>
          <a:prstGeom prst="rect">
            <a:avLst/>
          </a:prstGeom>
        </p:spPr>
      </p:pic>
    </p:spTree>
    <p:extLst>
      <p:ext uri="{BB962C8B-B14F-4D97-AF65-F5344CB8AC3E}">
        <p14:creationId xmlns:p14="http://schemas.microsoft.com/office/powerpoint/2010/main" val="53061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58BC9F2-FC54-4DE2-2B5D-4C52A5FB7B98}"/>
              </a:ext>
            </a:extLst>
          </p:cNvPr>
          <p:cNvSpPr>
            <a:spLocks noGrp="1"/>
          </p:cNvSpPr>
          <p:nvPr>
            <p:ph type="body" sz="quarter" idx="3"/>
          </p:nvPr>
        </p:nvSpPr>
        <p:spPr>
          <a:xfrm>
            <a:off x="6266229" y="-48699"/>
            <a:ext cx="5616000" cy="720000"/>
          </a:xfrm>
        </p:spPr>
        <p:txBody>
          <a:bodyPr/>
          <a:lstStyle/>
          <a:p>
            <a:r>
              <a:rPr lang="en-GB" dirty="0"/>
              <a:t>Professional guide leaflet </a:t>
            </a:r>
          </a:p>
        </p:txBody>
      </p:sp>
      <p:sp>
        <p:nvSpPr>
          <p:cNvPr id="12" name="Content Placeholder 11">
            <a:extLst>
              <a:ext uri="{FF2B5EF4-FFF2-40B4-BE49-F238E27FC236}">
                <a16:creationId xmlns:a16="http://schemas.microsoft.com/office/drawing/2014/main" id="{4C003D04-247A-104C-FE8B-8D591A97EDA0}"/>
              </a:ext>
            </a:extLst>
          </p:cNvPr>
          <p:cNvSpPr>
            <a:spLocks noGrp="1"/>
          </p:cNvSpPr>
          <p:nvPr>
            <p:ph sz="quarter" idx="4"/>
          </p:nvPr>
        </p:nvSpPr>
        <p:spPr>
          <a:xfrm>
            <a:off x="6096000" y="838767"/>
            <a:ext cx="5616000" cy="3793540"/>
          </a:xfrm>
        </p:spPr>
        <p:txBody>
          <a:bodyPr/>
          <a:lstStyle/>
          <a:p>
            <a:pPr marL="0" indent="0">
              <a:buNone/>
            </a:pPr>
            <a:endParaRPr lang="en-GB" dirty="0"/>
          </a:p>
          <a:p>
            <a:endParaRPr lang="en-GB" dirty="0"/>
          </a:p>
        </p:txBody>
      </p:sp>
      <p:sp>
        <p:nvSpPr>
          <p:cNvPr id="2" name="TextBox 1">
            <a:extLst>
              <a:ext uri="{FF2B5EF4-FFF2-40B4-BE49-F238E27FC236}">
                <a16:creationId xmlns:a16="http://schemas.microsoft.com/office/drawing/2014/main" id="{C266FEF1-28BB-F685-6CD5-3532B0BBFA70}"/>
              </a:ext>
            </a:extLst>
          </p:cNvPr>
          <p:cNvSpPr txBox="1"/>
          <p:nvPr/>
        </p:nvSpPr>
        <p:spPr>
          <a:xfrm>
            <a:off x="738130" y="150920"/>
            <a:ext cx="2379643"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Parent leaflet</a:t>
            </a:r>
            <a:r>
              <a:rPr lang="en-GB" sz="24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2B2938DF-164C-8BBD-39B2-101AC17655BD}"/>
              </a:ext>
            </a:extLst>
          </p:cNvPr>
          <p:cNvPicPr>
            <a:picLocks noChangeAspect="1"/>
          </p:cNvPicPr>
          <p:nvPr/>
        </p:nvPicPr>
        <p:blipFill>
          <a:blip r:embed="rId3"/>
          <a:stretch>
            <a:fillRect/>
          </a:stretch>
        </p:blipFill>
        <p:spPr>
          <a:xfrm>
            <a:off x="1987871" y="878763"/>
            <a:ext cx="3870668" cy="5397345"/>
          </a:xfrm>
          <a:prstGeom prst="rect">
            <a:avLst/>
          </a:prstGeom>
        </p:spPr>
      </p:pic>
      <p:pic>
        <p:nvPicPr>
          <p:cNvPr id="10" name="Picture 9">
            <a:extLst>
              <a:ext uri="{FF2B5EF4-FFF2-40B4-BE49-F238E27FC236}">
                <a16:creationId xmlns:a16="http://schemas.microsoft.com/office/drawing/2014/main" id="{A23A1720-2AFA-F647-E555-2829F7F16621}"/>
              </a:ext>
            </a:extLst>
          </p:cNvPr>
          <p:cNvPicPr>
            <a:picLocks noChangeAspect="1"/>
          </p:cNvPicPr>
          <p:nvPr/>
        </p:nvPicPr>
        <p:blipFill>
          <a:blip r:embed="rId4"/>
          <a:stretch>
            <a:fillRect/>
          </a:stretch>
        </p:blipFill>
        <p:spPr>
          <a:xfrm>
            <a:off x="6161493" y="864909"/>
            <a:ext cx="1850215" cy="2625155"/>
          </a:xfrm>
          <a:prstGeom prst="rect">
            <a:avLst/>
          </a:prstGeom>
        </p:spPr>
      </p:pic>
      <p:pic>
        <p:nvPicPr>
          <p:cNvPr id="4" name="Picture 3">
            <a:extLst>
              <a:ext uri="{FF2B5EF4-FFF2-40B4-BE49-F238E27FC236}">
                <a16:creationId xmlns:a16="http://schemas.microsoft.com/office/drawing/2014/main" id="{2CEFCBF4-7E79-798C-9D3C-0574A3FEAA34}"/>
              </a:ext>
            </a:extLst>
          </p:cNvPr>
          <p:cNvPicPr>
            <a:picLocks noChangeAspect="1"/>
          </p:cNvPicPr>
          <p:nvPr/>
        </p:nvPicPr>
        <p:blipFill>
          <a:blip r:embed="rId5"/>
          <a:stretch>
            <a:fillRect/>
          </a:stretch>
        </p:blipFill>
        <p:spPr>
          <a:xfrm>
            <a:off x="322490" y="838767"/>
            <a:ext cx="1605461" cy="2257425"/>
          </a:xfrm>
          <a:prstGeom prst="rect">
            <a:avLst/>
          </a:prstGeom>
        </p:spPr>
      </p:pic>
      <p:pic>
        <p:nvPicPr>
          <p:cNvPr id="7" name="Picture 6">
            <a:extLst>
              <a:ext uri="{FF2B5EF4-FFF2-40B4-BE49-F238E27FC236}">
                <a16:creationId xmlns:a16="http://schemas.microsoft.com/office/drawing/2014/main" id="{30815924-7CF9-BAE2-1A79-134B41635A38}"/>
              </a:ext>
            </a:extLst>
          </p:cNvPr>
          <p:cNvPicPr>
            <a:picLocks noChangeAspect="1"/>
          </p:cNvPicPr>
          <p:nvPr/>
        </p:nvPicPr>
        <p:blipFill>
          <a:blip r:embed="rId6"/>
          <a:stretch>
            <a:fillRect/>
          </a:stretch>
        </p:blipFill>
        <p:spPr>
          <a:xfrm>
            <a:off x="8072520" y="864909"/>
            <a:ext cx="3816206" cy="5397345"/>
          </a:xfrm>
          <a:prstGeom prst="rect">
            <a:avLst/>
          </a:prstGeom>
        </p:spPr>
      </p:pic>
    </p:spTree>
    <p:extLst>
      <p:ext uri="{BB962C8B-B14F-4D97-AF65-F5344CB8AC3E}">
        <p14:creationId xmlns:p14="http://schemas.microsoft.com/office/powerpoint/2010/main" val="1965227419"/>
      </p:ext>
    </p:extLst>
  </p:cSld>
  <p:clrMapOvr>
    <a:masterClrMapping/>
  </p:clrMapOvr>
</p:sld>
</file>

<file path=ppt/theme/theme1.xml><?xml version="1.0" encoding="utf-8"?>
<a:theme xmlns:a="http://schemas.openxmlformats.org/drawingml/2006/main" name="HCT Powerpoint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619023599CF4786BB3CA615F3789E" ma:contentTypeVersion="13" ma:contentTypeDescription="Create a new document." ma:contentTypeScope="" ma:versionID="86d5430f35fd087f9aec821ec6ef263f">
  <xsd:schema xmlns:xsd="http://www.w3.org/2001/XMLSchema" xmlns:xs="http://www.w3.org/2001/XMLSchema" xmlns:p="http://schemas.microsoft.com/office/2006/metadata/properties" xmlns:ns3="9233ef4b-66f2-4317-994c-fa0b4bb15770" xmlns:ns4="caa49cbc-4b8e-4ea5-a7f4-f10c1b55bf9e" targetNamespace="http://schemas.microsoft.com/office/2006/metadata/properties" ma:root="true" ma:fieldsID="75e7ea8f7b775ee12968dbb3d6e8d095" ns3:_="" ns4:_="">
    <xsd:import namespace="9233ef4b-66f2-4317-994c-fa0b4bb15770"/>
    <xsd:import namespace="caa49cbc-4b8e-4ea5-a7f4-f10c1b55bf9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DateTaken" minOccurs="0"/>
                <xsd:element ref="ns3:MediaServiceAutoTags"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33ef4b-66f2-4317-994c-fa0b4bb157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a49cbc-4b8e-4ea5-a7f4-f10c1b55bf9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233ef4b-66f2-4317-994c-fa0b4bb15770" xsi:nil="true"/>
  </documentManagement>
</p:properties>
</file>

<file path=customXml/itemProps1.xml><?xml version="1.0" encoding="utf-8"?>
<ds:datastoreItem xmlns:ds="http://schemas.openxmlformats.org/officeDocument/2006/customXml" ds:itemID="{F8846577-2302-4EB0-85B0-58BDECBF7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33ef4b-66f2-4317-994c-fa0b4bb15770"/>
    <ds:schemaRef ds:uri="caa49cbc-4b8e-4ea5-a7f4-f10c1b55b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31111D-A1E6-4F24-996B-84B7F3B4547C}">
  <ds:schemaRefs>
    <ds:schemaRef ds:uri="http://schemas.microsoft.com/sharepoint/v3/contenttype/forms"/>
  </ds:schemaRefs>
</ds:datastoreItem>
</file>

<file path=customXml/itemProps3.xml><?xml version="1.0" encoding="utf-8"?>
<ds:datastoreItem xmlns:ds="http://schemas.openxmlformats.org/officeDocument/2006/customXml" ds:itemID="{5C20B63F-CBD8-42B3-B814-3E48BC2050C8}">
  <ds:schemaRefs>
    <ds:schemaRef ds:uri="http://www.w3.org/XML/1998/namespace"/>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9233ef4b-66f2-4317-994c-fa0b4bb15770"/>
    <ds:schemaRef ds:uri="http://schemas.microsoft.com/office/infopath/2007/PartnerControls"/>
    <ds:schemaRef ds:uri="http://schemas.microsoft.com/office/2006/metadata/properties"/>
    <ds:schemaRef ds:uri="caa49cbc-4b8e-4ea5-a7f4-f10c1b55bf9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3163</TotalTime>
  <Words>1811</Words>
  <Application>Microsoft Office PowerPoint</Application>
  <PresentationFormat>Widescreen</PresentationFormat>
  <Paragraphs>200</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Calibri</vt:lpstr>
      <vt:lpstr>inherit</vt:lpstr>
      <vt:lpstr>Open Sans</vt:lpstr>
      <vt:lpstr>Rouna</vt:lpstr>
      <vt:lpstr>Times New Roman</vt:lpstr>
      <vt:lpstr>HCT Powerpoint Theme</vt:lpstr>
      <vt:lpstr>Safer Sleep:  Lite bite conversations </vt:lpstr>
      <vt:lpstr>Introductions</vt:lpstr>
      <vt:lpstr>Aims</vt:lpstr>
      <vt:lpstr>Background </vt:lpstr>
      <vt:lpstr>  Service Provision – HCT Public Health Nurses</vt:lpstr>
      <vt:lpstr>Easy Read Translated </vt:lpstr>
      <vt:lpstr>Professional resources – supporting conversations</vt:lpstr>
      <vt:lpstr>Safer Sleep video and leaflet </vt:lpstr>
      <vt:lpstr>PowerPoint Presentation</vt:lpstr>
      <vt:lpstr>PowerPoint Presentation</vt:lpstr>
      <vt:lpstr>PowerPoint Presentation</vt:lpstr>
      <vt:lpstr>Co-sleep video and leaflet </vt:lpstr>
      <vt:lpstr>PowerPoint Presentation</vt:lpstr>
      <vt:lpstr>Protect baby’s airway</vt:lpstr>
      <vt:lpstr>Car Seat Safety  https://www.lullabytrust.org.uk/wp-content/uploads/car-seat-factsheet-2023.pdf </vt:lpstr>
      <vt:lpstr>Baby product information</vt:lpstr>
      <vt:lpstr>PowerPoint Presentation</vt:lpstr>
      <vt:lpstr>Resources  </vt:lpstr>
      <vt:lpstr>PowerPoint Presentation</vt:lpstr>
      <vt:lpstr>Signposting and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GREEN, Jacqueline (HERTFORDSHIRE COMMUNITY NHS TRUST)</cp:lastModifiedBy>
  <cp:revision>96</cp:revision>
  <cp:lastPrinted>2025-02-26T09:05:45Z</cp:lastPrinted>
  <dcterms:created xsi:type="dcterms:W3CDTF">2019-11-21T15:09:26Z</dcterms:created>
  <dcterms:modified xsi:type="dcterms:W3CDTF">2025-02-28T13:12:54Z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0x010100BE8619023599CF4786BB3CA615F3789E</vt:lpwstr>
  </property>
</Properties>
</file>