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66FF"/>
    <a:srgbClr val="993366"/>
    <a:srgbClr val="CC0099"/>
    <a:srgbClr val="CC3399"/>
    <a:srgbClr val="D60093"/>
    <a:srgbClr val="CC0066"/>
    <a:srgbClr val="00CC00"/>
    <a:srgbClr val="00CC66"/>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96357" autoAdjust="0"/>
  </p:normalViewPr>
  <p:slideViewPr>
    <p:cSldViewPr snapToGrid="0">
      <p:cViewPr>
        <p:scale>
          <a:sx n="100" d="100"/>
          <a:sy n="100" d="100"/>
        </p:scale>
        <p:origin x="-77" y="-95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8784-4EFA-4A16-83D1-2E4C97F94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3D696E-8B16-4E53-BDB7-A863FCC82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0DC170-685C-4942-BAD6-0F1BE37F82B4}"/>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5" name="Footer Placeholder 4">
            <a:extLst>
              <a:ext uri="{FF2B5EF4-FFF2-40B4-BE49-F238E27FC236}">
                <a16:creationId xmlns:a16="http://schemas.microsoft.com/office/drawing/2014/main" id="{66719B3C-6ED6-4507-861A-D86C077F0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22C8D6-2EB7-4C39-A39F-B1DDB87835C7}"/>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76153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C2F0-4025-4FC0-A171-AF5464BEB1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E008EE-C9C2-4FAC-A527-B863F74530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71580D-BD7B-4570-ABDC-837DC3CB1626}"/>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5" name="Footer Placeholder 4">
            <a:extLst>
              <a:ext uri="{FF2B5EF4-FFF2-40B4-BE49-F238E27FC236}">
                <a16:creationId xmlns:a16="http://schemas.microsoft.com/office/drawing/2014/main" id="{90675C93-F2DB-4CFF-A72B-AC501E4866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21761D-EFC6-4279-AF28-3CADC07992FA}"/>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906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982CDF-F9D4-4493-94BF-4006CFA338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2AD4B8-446B-4AA3-BD6D-8B148D6CE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116CD1-88B0-4A1B-8B47-69CACCBCB0A0}"/>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5" name="Footer Placeholder 4">
            <a:extLst>
              <a:ext uri="{FF2B5EF4-FFF2-40B4-BE49-F238E27FC236}">
                <a16:creationId xmlns:a16="http://schemas.microsoft.com/office/drawing/2014/main" id="{F2C099CE-34F7-42BF-A82A-464FC6308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CF282-0A1D-44A1-BA6A-1DF3E848283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67946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E3DF-05EB-4A97-96E3-023232B548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FF5CEE-A935-47F5-924A-819E0F64B4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ADA061-50F2-4420-BE26-EF961DB56EB3}"/>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5" name="Footer Placeholder 4">
            <a:extLst>
              <a:ext uri="{FF2B5EF4-FFF2-40B4-BE49-F238E27FC236}">
                <a16:creationId xmlns:a16="http://schemas.microsoft.com/office/drawing/2014/main" id="{1B0AE735-7FE5-4434-86F6-C0356CB204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D76F2-33E0-45AE-951C-1D2EB656E72F}"/>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74165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0B05-EA6D-4DC3-94F1-BFD349FE8F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B0DEB-1799-4518-A41A-2DE2F45CE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1F3EE7-0EC8-46EB-8003-A336E3B635B4}"/>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5" name="Footer Placeholder 4">
            <a:extLst>
              <a:ext uri="{FF2B5EF4-FFF2-40B4-BE49-F238E27FC236}">
                <a16:creationId xmlns:a16="http://schemas.microsoft.com/office/drawing/2014/main" id="{C07432BB-7B92-4417-BDAC-CD85A4D66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55CAF3-87FC-4E50-B1C3-B3B5B8A2945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68521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D551-2AF0-41BE-BDF3-AE1C7A8D02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879C0A-6909-4BFD-B800-B302D83585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1B26FC-36A2-407A-8462-5A6CC5AC70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67E59E-2065-449B-8355-58FD8A83AFEF}"/>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6" name="Footer Placeholder 5">
            <a:extLst>
              <a:ext uri="{FF2B5EF4-FFF2-40B4-BE49-F238E27FC236}">
                <a16:creationId xmlns:a16="http://schemas.microsoft.com/office/drawing/2014/main" id="{2AFBB7D5-8ADC-4A64-8F75-43F4DCF818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457ED3-0CE6-4B1F-852C-A9E54D87E2C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49776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24B6-6DD7-4494-BF43-8B4298B28B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E94969-3055-4BCB-8523-1C42CF999C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601FB5-4CAF-4674-9E79-5E3EC96C3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AB17BE-6C58-4523-B663-D56E20566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2ABFD-781A-4BA5-A928-0565080B7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983B9A-4218-4C90-9B81-9294764275C0}"/>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8" name="Footer Placeholder 7">
            <a:extLst>
              <a:ext uri="{FF2B5EF4-FFF2-40B4-BE49-F238E27FC236}">
                <a16:creationId xmlns:a16="http://schemas.microsoft.com/office/drawing/2014/main" id="{920B9399-49A1-4DFD-8095-05D56FCBB3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1E0CAB-F3D3-43FF-B775-78A8F0C10EE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3377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B9F5-0C19-4CF9-AF78-081822A3339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1197052-3071-4589-B20A-70E51BD60819}"/>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4" name="Footer Placeholder 3">
            <a:extLst>
              <a:ext uri="{FF2B5EF4-FFF2-40B4-BE49-F238E27FC236}">
                <a16:creationId xmlns:a16="http://schemas.microsoft.com/office/drawing/2014/main" id="{5703F139-9ED0-458F-A298-16D07401AC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576027-D0FE-429D-96B9-8770EF8AC1DC}"/>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52285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BCAAC-1CDB-4404-962B-F1494C50D83D}"/>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3" name="Footer Placeholder 2">
            <a:extLst>
              <a:ext uri="{FF2B5EF4-FFF2-40B4-BE49-F238E27FC236}">
                <a16:creationId xmlns:a16="http://schemas.microsoft.com/office/drawing/2014/main" id="{6DEA6FC6-3A02-4E7C-8112-939FB7B7FE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7455AE-1776-48A4-A477-3517EB0F6EC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95188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52DFF-67CF-491D-BF61-4EF7443E5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8FFEDC-3A25-48CB-99FC-C52011AD9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E006AD-2F13-4BD2-832C-235FD9988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945E6-593B-437F-9B73-1A8FB14E2971}"/>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6" name="Footer Placeholder 5">
            <a:extLst>
              <a:ext uri="{FF2B5EF4-FFF2-40B4-BE49-F238E27FC236}">
                <a16:creationId xmlns:a16="http://schemas.microsoft.com/office/drawing/2014/main" id="{7B1F917E-9A1B-496E-A84A-EF43C41D38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B7DEED-6961-4B27-B975-91B3BE8BC39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38229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7818-8020-416A-8101-19268E6A8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47C37D3-3724-4C2F-96BF-0EC3E072BA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E8E874-FCC8-482E-9095-77CB448FE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3D289-9A97-48F4-ADC1-BE62B92C7396}"/>
              </a:ext>
            </a:extLst>
          </p:cNvPr>
          <p:cNvSpPr>
            <a:spLocks noGrp="1"/>
          </p:cNvSpPr>
          <p:nvPr>
            <p:ph type="dt" sz="half" idx="10"/>
          </p:nvPr>
        </p:nvSpPr>
        <p:spPr/>
        <p:txBody>
          <a:bodyPr/>
          <a:lstStyle/>
          <a:p>
            <a:fld id="{2D79CFBC-ED06-48D4-A87A-566574179A07}" type="datetimeFigureOut">
              <a:rPr lang="en-GB" smtClean="0"/>
              <a:t>03/06/2021</a:t>
            </a:fld>
            <a:endParaRPr lang="en-GB"/>
          </a:p>
        </p:txBody>
      </p:sp>
      <p:sp>
        <p:nvSpPr>
          <p:cNvPr id="6" name="Footer Placeholder 5">
            <a:extLst>
              <a:ext uri="{FF2B5EF4-FFF2-40B4-BE49-F238E27FC236}">
                <a16:creationId xmlns:a16="http://schemas.microsoft.com/office/drawing/2014/main" id="{84AA0604-5D9A-4550-9CE1-934C1E967B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9BF65-7884-4155-B0CA-408A40E85E7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929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06BD6B-00BD-44A5-8E5D-8A2DD06EF1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123968-56A7-40EF-BF3F-2D1EA6693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E65599-37A2-411C-9BC8-B7E910EB6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9CFBC-ED06-48D4-A87A-566574179A07}" type="datetimeFigureOut">
              <a:rPr lang="en-GB" smtClean="0"/>
              <a:t>03/06/2021</a:t>
            </a:fld>
            <a:endParaRPr lang="en-GB"/>
          </a:p>
        </p:txBody>
      </p:sp>
      <p:sp>
        <p:nvSpPr>
          <p:cNvPr id="5" name="Footer Placeholder 4">
            <a:extLst>
              <a:ext uri="{FF2B5EF4-FFF2-40B4-BE49-F238E27FC236}">
                <a16:creationId xmlns:a16="http://schemas.microsoft.com/office/drawing/2014/main" id="{AF1CA46E-FA61-493E-8F6A-7B22630B8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EBF385-2601-4262-8828-D4CF41580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7A971-5C87-4A16-9BB5-057B36E6C67E}" type="slidenum">
              <a:rPr lang="en-GB" smtClean="0"/>
              <a:t>‹#›</a:t>
            </a:fld>
            <a:endParaRPr lang="en-GB"/>
          </a:p>
        </p:txBody>
      </p:sp>
    </p:spTree>
    <p:extLst>
      <p:ext uri="{BB962C8B-B14F-4D97-AF65-F5344CB8AC3E}">
        <p14:creationId xmlns:p14="http://schemas.microsoft.com/office/powerpoint/2010/main" val="2954181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barnardos.org.uk/" TargetMode="External"/><Relationship Id="rId3" Type="http://schemas.openxmlformats.org/officeDocument/2006/relationships/image" Target="../media/image2.png"/><Relationship Id="rId7" Type="http://schemas.openxmlformats.org/officeDocument/2006/relationships/hyperlink" Target="http://www.parentsprotect.co.uk/"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nspcc.org.uk/" TargetMode="External"/><Relationship Id="rId5" Type="http://schemas.openxmlformats.org/officeDocument/2006/relationships/hyperlink" Target="https://www.hertfordshire.gov.uk/services/childrens-social-care/child-protection/hertfordshire-safeguarding-children-partnership/professionals-and-volunteers/professionals-and-volunteers.aspx" TargetMode="External"/><Relationship Id="rId4" Type="http://schemas.openxmlformats.org/officeDocument/2006/relationships/hyperlink" Target="https://learning.nspcc.org.uk/research-resources/2019/harmful-sexual-behaviour-framework" TargetMode="External"/><Relationship Id="rId9" Type="http://schemas.openxmlformats.org/officeDocument/2006/relationships/hyperlink" Target="mailto:ARCReferrals@hertfordshir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596565-5A81-47BC-826E-49A7921184B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sz="2800" dirty="0"/>
              <a:t>Harmful Sexual Behaviours– 7 Minute Briefing</a:t>
            </a:r>
          </a:p>
        </p:txBody>
      </p:sp>
      <p:sp>
        <p:nvSpPr>
          <p:cNvPr id="2" name="TextBox 1">
            <a:extLst>
              <a:ext uri="{FF2B5EF4-FFF2-40B4-BE49-F238E27FC236}">
                <a16:creationId xmlns:a16="http://schemas.microsoft.com/office/drawing/2014/main" id="{F9FC2819-276F-4D9C-AD03-4854DCE4329C}"/>
              </a:ext>
            </a:extLst>
          </p:cNvPr>
          <p:cNvSpPr txBox="1"/>
          <p:nvPr/>
        </p:nvSpPr>
        <p:spPr>
          <a:xfrm>
            <a:off x="122103" y="190434"/>
            <a:ext cx="9032913" cy="646331"/>
          </a:xfrm>
          <a:prstGeom prst="rect">
            <a:avLst/>
          </a:prstGeom>
          <a:noFill/>
        </p:spPr>
        <p:txBody>
          <a:bodyPr wrap="square" rtlCol="0">
            <a:spAutoFit/>
          </a:bodyPr>
          <a:lstStyle/>
          <a:p>
            <a:r>
              <a:rPr lang="en-GB" b="1" dirty="0"/>
              <a:t>Harmful Sexual Behaviours (HSB) </a:t>
            </a:r>
          </a:p>
          <a:p>
            <a:r>
              <a:rPr lang="en-GB" b="1" dirty="0">
                <a:solidFill>
                  <a:srgbClr val="FF0000"/>
                </a:solidFill>
              </a:rPr>
              <a:t>To be used at Team Meetings – 7 MINUTE BRIEFING  </a:t>
            </a:r>
          </a:p>
        </p:txBody>
      </p:sp>
      <p:pic>
        <p:nvPicPr>
          <p:cNvPr id="5" name="Picture 4">
            <a:extLst>
              <a:ext uri="{FF2B5EF4-FFF2-40B4-BE49-F238E27FC236}">
                <a16:creationId xmlns:a16="http://schemas.microsoft.com/office/drawing/2014/main" id="{BA14F75B-5567-4A54-9D53-6CD07BB0C904}"/>
              </a:ext>
              <a:ext uri="{C183D7F6-B498-43B3-948B-1728B52AA6E4}">
                <adec:decorative xmlns:adec="http://schemas.microsoft.com/office/drawing/2017/decorative" val="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78587" y="73475"/>
            <a:ext cx="1591310" cy="603250"/>
          </a:xfrm>
          <a:prstGeom prst="rect">
            <a:avLst/>
          </a:prstGeom>
          <a:noFill/>
        </p:spPr>
      </p:pic>
      <p:pic>
        <p:nvPicPr>
          <p:cNvPr id="8" name="Picture 7">
            <a:extLst>
              <a:ext uri="{FF2B5EF4-FFF2-40B4-BE49-F238E27FC236}">
                <a16:creationId xmlns:a16="http://schemas.microsoft.com/office/drawing/2014/main" id="{4E01C4CA-6D3A-4107-90D3-602A8DD9590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2523" y="2289555"/>
            <a:ext cx="3136381" cy="3122442"/>
          </a:xfrm>
          <a:prstGeom prst="rect">
            <a:avLst/>
          </a:prstGeom>
        </p:spPr>
      </p:pic>
      <p:sp>
        <p:nvSpPr>
          <p:cNvPr id="9" name="Rectangle: Rounded Corners 8">
            <a:extLst>
              <a:ext uri="{FF2B5EF4-FFF2-40B4-BE49-F238E27FC236}">
                <a16:creationId xmlns:a16="http://schemas.microsoft.com/office/drawing/2014/main" id="{7F6C8D43-08C7-4661-8389-0B5BF01D59F4}"/>
              </a:ext>
            </a:extLst>
          </p:cNvPr>
          <p:cNvSpPr/>
          <p:nvPr/>
        </p:nvSpPr>
        <p:spPr>
          <a:xfrm>
            <a:off x="1333787" y="937121"/>
            <a:ext cx="4307595" cy="1333041"/>
          </a:xfrm>
          <a:prstGeom prst="roundRect">
            <a:avLst/>
          </a:prstGeom>
          <a:solidFill>
            <a:srgbClr val="7DC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DID YOU KNOW </a:t>
            </a:r>
            <a:r>
              <a:rPr lang="en-GB" sz="1400" dirty="0">
                <a:solidFill>
                  <a:schemeClr val="tx1"/>
                </a:solidFill>
              </a:rPr>
              <a:t>harmful sexual behaviour</a:t>
            </a:r>
            <a:r>
              <a:rPr lang="en-GB" dirty="0">
                <a:solidFill>
                  <a:schemeClr val="tx1"/>
                </a:solidFill>
              </a:rPr>
              <a:t> </a:t>
            </a:r>
            <a:r>
              <a:rPr lang="en-GB" sz="1400" dirty="0">
                <a:solidFill>
                  <a:schemeClr val="tx1"/>
                </a:solidFill>
              </a:rPr>
              <a:t>is</a:t>
            </a:r>
            <a:r>
              <a:rPr lang="en-GB" dirty="0">
                <a:solidFill>
                  <a:schemeClr val="tx1"/>
                </a:solidFill>
              </a:rPr>
              <a:t> </a:t>
            </a:r>
            <a:r>
              <a:rPr lang="en-GB" sz="1400" dirty="0">
                <a:solidFill>
                  <a:schemeClr val="tx1"/>
                </a:solidFill>
              </a:rPr>
              <a:t>developmentally inappropriate sexual behaviour, which is displayed by children and young people, which may be harmful or abusive.  It may be referred to as HSB or sexualised behaviour (Hackett 2014)</a:t>
            </a:r>
          </a:p>
          <a:p>
            <a:pPr algn="ctr"/>
            <a:endParaRPr lang="en-GB" sz="1400" b="1" dirty="0">
              <a:solidFill>
                <a:schemeClr val="tx1"/>
              </a:solidFill>
            </a:endParaRPr>
          </a:p>
        </p:txBody>
      </p:sp>
      <p:sp>
        <p:nvSpPr>
          <p:cNvPr id="3" name="Arrow: Right 2">
            <a:extLst>
              <a:ext uri="{FF2B5EF4-FFF2-40B4-BE49-F238E27FC236}">
                <a16:creationId xmlns:a16="http://schemas.microsoft.com/office/drawing/2014/main" id="{AAC7C701-5AAC-4155-AEA3-A51346990420}"/>
              </a:ext>
              <a:ext uri="{C183D7F6-B498-43B3-948B-1728B52AA6E4}">
                <adec:decorative xmlns:adec="http://schemas.microsoft.com/office/drawing/2017/decorative" val="1"/>
              </a:ext>
            </a:extLst>
          </p:cNvPr>
          <p:cNvSpPr/>
          <p:nvPr/>
        </p:nvSpPr>
        <p:spPr>
          <a:xfrm>
            <a:off x="5641382" y="1403559"/>
            <a:ext cx="626125" cy="35456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633DA1BE-210B-467E-B942-0CBB2FCE4E68}"/>
              </a:ext>
            </a:extLst>
          </p:cNvPr>
          <p:cNvSpPr/>
          <p:nvPr/>
        </p:nvSpPr>
        <p:spPr>
          <a:xfrm>
            <a:off x="6267507" y="925526"/>
            <a:ext cx="4307595" cy="1333041"/>
          </a:xfrm>
          <a:prstGeom prst="roundRect">
            <a:avLst/>
          </a:prstGeom>
          <a:solidFill>
            <a:srgbClr val="CC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Technology Assisted HSB is sexualised behaviour which children or young people engage in using the internet or technology such as mobile phones.  This includes viewing pornography or sexting alongside other forms of social media (Hollis/Belton 2017)</a:t>
            </a:r>
          </a:p>
          <a:p>
            <a:pPr algn="ctr"/>
            <a:endParaRPr lang="en-GB" sz="1400" dirty="0">
              <a:solidFill>
                <a:schemeClr val="tx1"/>
              </a:solidFill>
            </a:endParaRPr>
          </a:p>
        </p:txBody>
      </p:sp>
      <p:sp>
        <p:nvSpPr>
          <p:cNvPr id="6" name="Arrow: Down 5" descr="Arrrow">
            <a:extLst>
              <a:ext uri="{FF2B5EF4-FFF2-40B4-BE49-F238E27FC236}">
                <a16:creationId xmlns:a16="http://schemas.microsoft.com/office/drawing/2014/main" id="{B87A1097-3633-4867-97FB-81002400EF9E}"/>
              </a:ext>
            </a:extLst>
          </p:cNvPr>
          <p:cNvSpPr/>
          <p:nvPr/>
        </p:nvSpPr>
        <p:spPr>
          <a:xfrm>
            <a:off x="9787812" y="2258567"/>
            <a:ext cx="438539" cy="22298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665ED91A-DFE0-424F-8079-8B23DFC1DCB3}"/>
              </a:ext>
            </a:extLst>
          </p:cNvPr>
          <p:cNvSpPr/>
          <p:nvPr/>
        </p:nvSpPr>
        <p:spPr>
          <a:xfrm>
            <a:off x="7762302" y="2481550"/>
            <a:ext cx="4307595" cy="1333041"/>
          </a:xfrm>
          <a:prstGeom prst="round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b="1" dirty="0">
                <a:solidFill>
                  <a:schemeClr val="tx1"/>
                </a:solidFill>
              </a:rPr>
              <a:t>Here are some of the facts</a:t>
            </a:r>
            <a:endParaRPr lang="en-GB" sz="1300" dirty="0">
              <a:solidFill>
                <a:schemeClr val="tx1"/>
              </a:solidFill>
            </a:endParaRPr>
          </a:p>
          <a:p>
            <a:pPr marL="285750" indent="-285750">
              <a:buFont typeface="Arial" panose="020B0604020202020204" pitchFamily="34" charset="0"/>
              <a:buChar char="•"/>
            </a:pPr>
            <a:r>
              <a:rPr lang="en-GB" sz="1200" dirty="0">
                <a:solidFill>
                  <a:schemeClr val="tx1"/>
                </a:solidFill>
              </a:rPr>
              <a:t>Many YP who display HSB have additional learning needs or diagnosis such as ASD</a:t>
            </a:r>
            <a:r>
              <a:rPr lang="en-GB" sz="1200">
                <a:solidFill>
                  <a:schemeClr val="tx1"/>
                </a:solidFill>
              </a:rPr>
              <a:t>/ADHD </a:t>
            </a:r>
            <a:r>
              <a:rPr lang="en-GB" sz="1200" dirty="0">
                <a:solidFill>
                  <a:schemeClr val="tx1"/>
                </a:solidFill>
              </a:rPr>
              <a:t>(DMS Research, July 2019)</a:t>
            </a:r>
          </a:p>
          <a:p>
            <a:pPr marL="285750" indent="-285750">
              <a:buFont typeface="Arial" panose="020B0604020202020204" pitchFamily="34" charset="0"/>
              <a:buChar char="•"/>
            </a:pPr>
            <a:r>
              <a:rPr lang="en-GB" sz="1200" dirty="0">
                <a:solidFill>
                  <a:schemeClr val="tx1"/>
                </a:solidFill>
              </a:rPr>
              <a:t>Many YP who display HSB have experienced trauma growing up e.g. abuse/neglect (NSPCC)</a:t>
            </a:r>
          </a:p>
          <a:p>
            <a:pPr marL="285750" indent="-285750">
              <a:buFont typeface="Arial" panose="020B0604020202020204" pitchFamily="34" charset="0"/>
              <a:buChar char="•"/>
            </a:pPr>
            <a:r>
              <a:rPr lang="en-GB" sz="1200" dirty="0">
                <a:solidFill>
                  <a:schemeClr val="tx1"/>
                </a:solidFill>
              </a:rPr>
              <a:t>Most YP do not persist with these behaviours into adulthood (NSPCC)</a:t>
            </a:r>
          </a:p>
        </p:txBody>
      </p:sp>
      <p:sp>
        <p:nvSpPr>
          <p:cNvPr id="16" name="Arrow: Down 15" descr="Arrrow">
            <a:extLst>
              <a:ext uri="{FF2B5EF4-FFF2-40B4-BE49-F238E27FC236}">
                <a16:creationId xmlns:a16="http://schemas.microsoft.com/office/drawing/2014/main" id="{9FE1188E-F39A-47B4-8DB2-BFC4CBD4D22C}"/>
              </a:ext>
            </a:extLst>
          </p:cNvPr>
          <p:cNvSpPr/>
          <p:nvPr/>
        </p:nvSpPr>
        <p:spPr>
          <a:xfrm>
            <a:off x="9787811" y="3814591"/>
            <a:ext cx="438539" cy="22298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6F4FFE88-B403-4BC8-8FC0-7E1E8238A8CD}"/>
              </a:ext>
            </a:extLst>
          </p:cNvPr>
          <p:cNvSpPr/>
          <p:nvPr/>
        </p:nvSpPr>
        <p:spPr>
          <a:xfrm>
            <a:off x="7786414" y="4063736"/>
            <a:ext cx="4307595" cy="1333041"/>
          </a:xfrm>
          <a:prstGeom prst="roundRect">
            <a:avLst/>
          </a:prstGeom>
          <a:solidFill>
            <a:srgbClr val="00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What to do</a:t>
            </a:r>
          </a:p>
          <a:p>
            <a:pPr algn="ctr"/>
            <a:r>
              <a:rPr lang="en-GB" sz="1600" dirty="0">
                <a:solidFill>
                  <a:schemeClr val="tx1"/>
                </a:solidFill>
              </a:rPr>
              <a:t>Hackett (2010) proposed a </a:t>
            </a:r>
            <a:r>
              <a:rPr lang="en-GB" sz="1600" b="1" dirty="0">
                <a:solidFill>
                  <a:schemeClr val="tx1"/>
                </a:solidFill>
                <a:hlinkClick r:id="rId4">
                  <a:extLst>
                    <a:ext uri="{A12FA001-AC4F-418D-AE19-62706E023703}">
                      <ahyp:hlinkClr xmlns:ahyp="http://schemas.microsoft.com/office/drawing/2018/hyperlinkcolor" val="tx"/>
                    </a:ext>
                  </a:extLst>
                </a:hlinkClick>
              </a:rPr>
              <a:t>continuum for understanding</a:t>
            </a:r>
            <a:r>
              <a:rPr lang="en-GB" sz="1600" dirty="0">
                <a:solidFill>
                  <a:schemeClr val="tx1"/>
                </a:solidFill>
              </a:rPr>
              <a:t> the range of sexual behaviours displayed by young people from normal to violent</a:t>
            </a:r>
            <a:endParaRPr lang="en-GB" sz="1200" b="1" dirty="0">
              <a:solidFill>
                <a:schemeClr val="tx1"/>
              </a:solidFill>
            </a:endParaRPr>
          </a:p>
          <a:p>
            <a:pPr algn="ctr"/>
            <a:endParaRPr lang="en-GB" sz="1400" dirty="0">
              <a:solidFill>
                <a:schemeClr val="tx1"/>
              </a:solidFill>
            </a:endParaRPr>
          </a:p>
        </p:txBody>
      </p:sp>
      <p:sp>
        <p:nvSpPr>
          <p:cNvPr id="18" name="Arrow: Bent 17" descr="Arrow">
            <a:extLst>
              <a:ext uri="{FF2B5EF4-FFF2-40B4-BE49-F238E27FC236}">
                <a16:creationId xmlns:a16="http://schemas.microsoft.com/office/drawing/2014/main" id="{0C77FDB6-DD3A-4E7E-B66F-DEBF477F1D72}"/>
              </a:ext>
            </a:extLst>
          </p:cNvPr>
          <p:cNvSpPr/>
          <p:nvPr/>
        </p:nvSpPr>
        <p:spPr>
          <a:xfrm rot="10800000">
            <a:off x="8249796" y="5411995"/>
            <a:ext cx="1869491" cy="1033409"/>
          </a:xfrm>
          <a:prstGeom prst="ben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Rectangle: Rounded Corners 12">
            <a:extLst>
              <a:ext uri="{FF2B5EF4-FFF2-40B4-BE49-F238E27FC236}">
                <a16:creationId xmlns:a16="http://schemas.microsoft.com/office/drawing/2014/main" id="{43628F48-607D-4192-8833-E4BCD17E8311}"/>
              </a:ext>
            </a:extLst>
          </p:cNvPr>
          <p:cNvSpPr/>
          <p:nvPr/>
        </p:nvSpPr>
        <p:spPr>
          <a:xfrm>
            <a:off x="3942202" y="5473190"/>
            <a:ext cx="4307595" cy="1333041"/>
          </a:xfrm>
          <a:prstGeom prst="roundRect">
            <a:avLst/>
          </a:prstGeom>
          <a:solidFill>
            <a:srgbClr val="99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DID YOU KNOW</a:t>
            </a:r>
          </a:p>
          <a:p>
            <a:pPr algn="ctr"/>
            <a:r>
              <a:rPr lang="en-GB" sz="1300" dirty="0"/>
              <a:t>Hertfordshire are launching a new pathway and guidance soon (June 2021) to support professionals in social care, health and education to recognise and respond appropriately and consistently to concerns around HSB/sexualised behaviour </a:t>
            </a:r>
            <a:r>
              <a:rPr lang="en-GB" sz="1300" dirty="0">
                <a:solidFill>
                  <a:schemeClr val="bg1"/>
                </a:solidFill>
                <a:hlinkClick r:id="rId5">
                  <a:extLst>
                    <a:ext uri="{A12FA001-AC4F-418D-AE19-62706E023703}">
                      <ahyp:hlinkClr xmlns:ahyp="http://schemas.microsoft.com/office/drawing/2018/hyperlinkcolor" val="tx"/>
                    </a:ext>
                  </a:extLst>
                </a:hlinkClick>
              </a:rPr>
              <a:t>STRATEGY &amp; PATHWAY</a:t>
            </a:r>
            <a:endParaRPr lang="en-GB" sz="1300" dirty="0">
              <a:solidFill>
                <a:schemeClr val="bg1"/>
              </a:solidFill>
            </a:endParaRPr>
          </a:p>
          <a:p>
            <a:pPr algn="ctr"/>
            <a:endParaRPr lang="en-GB" sz="1400" b="1" dirty="0">
              <a:solidFill>
                <a:schemeClr val="bg1"/>
              </a:solidFill>
            </a:endParaRPr>
          </a:p>
        </p:txBody>
      </p:sp>
      <p:sp>
        <p:nvSpPr>
          <p:cNvPr id="19" name="Arrow: Bent 18" descr="Arrow">
            <a:extLst>
              <a:ext uri="{FF2B5EF4-FFF2-40B4-BE49-F238E27FC236}">
                <a16:creationId xmlns:a16="http://schemas.microsoft.com/office/drawing/2014/main" id="{836A9B60-125B-4FCE-ACEE-E19A3265AB2F}"/>
              </a:ext>
            </a:extLst>
          </p:cNvPr>
          <p:cNvSpPr/>
          <p:nvPr/>
        </p:nvSpPr>
        <p:spPr>
          <a:xfrm rot="16200000">
            <a:off x="2436258" y="4906100"/>
            <a:ext cx="1033411" cy="1997337"/>
          </a:xfrm>
          <a:prstGeom prst="bentArrow">
            <a:avLst>
              <a:gd name="adj1" fmla="val 25000"/>
              <a:gd name="adj2" fmla="val 25000"/>
              <a:gd name="adj3" fmla="val 25000"/>
              <a:gd name="adj4" fmla="val 4375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Rectangle: Rounded Corners 13">
            <a:extLst>
              <a:ext uri="{FF2B5EF4-FFF2-40B4-BE49-F238E27FC236}">
                <a16:creationId xmlns:a16="http://schemas.microsoft.com/office/drawing/2014/main" id="{0C860ED2-6C71-406C-A73D-F91B3F781B4A}"/>
              </a:ext>
            </a:extLst>
          </p:cNvPr>
          <p:cNvSpPr/>
          <p:nvPr/>
        </p:nvSpPr>
        <p:spPr>
          <a:xfrm>
            <a:off x="224928" y="4055024"/>
            <a:ext cx="4307595" cy="1333041"/>
          </a:xfrm>
          <a:prstGeom prst="roundRect">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There is a lot of support externally around HSB </a:t>
            </a:r>
          </a:p>
          <a:p>
            <a:pPr algn="ctr"/>
            <a:r>
              <a:rPr lang="en-GB" sz="1400" b="1" dirty="0">
                <a:solidFill>
                  <a:schemeClr val="bg1"/>
                </a:solidFill>
                <a:hlinkClick r:id="rId6">
                  <a:extLst>
                    <a:ext uri="{A12FA001-AC4F-418D-AE19-62706E023703}">
                      <ahyp:hlinkClr xmlns:ahyp="http://schemas.microsoft.com/office/drawing/2018/hyperlinkcolor" val="tx"/>
                    </a:ext>
                  </a:extLst>
                </a:hlinkClick>
              </a:rPr>
              <a:t>NSPCC website </a:t>
            </a:r>
            <a:endParaRPr lang="en-GB" sz="1400" b="1" dirty="0">
              <a:solidFill>
                <a:schemeClr val="bg1"/>
              </a:solidFill>
            </a:endParaRPr>
          </a:p>
          <a:p>
            <a:pPr algn="ctr"/>
            <a:r>
              <a:rPr lang="en-GB" sz="1400" b="1" dirty="0">
                <a:solidFill>
                  <a:schemeClr val="bg1"/>
                </a:solidFill>
                <a:hlinkClick r:id="rId7">
                  <a:extLst>
                    <a:ext uri="{A12FA001-AC4F-418D-AE19-62706E023703}">
                      <ahyp:hlinkClr xmlns:ahyp="http://schemas.microsoft.com/office/drawing/2018/hyperlinkcolor" val="tx"/>
                    </a:ext>
                  </a:extLst>
                </a:hlinkClick>
              </a:rPr>
              <a:t>Lucy Faithful – Parents Protect</a:t>
            </a:r>
            <a:endParaRPr lang="en-GB" sz="1400" b="1" dirty="0">
              <a:solidFill>
                <a:schemeClr val="bg1"/>
              </a:solidFill>
            </a:endParaRPr>
          </a:p>
          <a:p>
            <a:pPr algn="ctr"/>
            <a:r>
              <a:rPr lang="en-GB" sz="1400" b="1" dirty="0">
                <a:solidFill>
                  <a:schemeClr val="bg1"/>
                </a:solidFill>
                <a:hlinkClick r:id="rId8">
                  <a:extLst>
                    <a:ext uri="{A12FA001-AC4F-418D-AE19-62706E023703}">
                      <ahyp:hlinkClr xmlns:ahyp="http://schemas.microsoft.com/office/drawing/2018/hyperlinkcolor" val="tx"/>
                    </a:ext>
                  </a:extLst>
                </a:hlinkClick>
              </a:rPr>
              <a:t>Barnardo’s</a:t>
            </a:r>
            <a:r>
              <a:rPr lang="en-GB" sz="1400" b="1" dirty="0">
                <a:solidFill>
                  <a:schemeClr val="bg1"/>
                </a:solidFill>
              </a:rPr>
              <a:t> </a:t>
            </a:r>
            <a:endParaRPr lang="en-GB" sz="1400" dirty="0">
              <a:solidFill>
                <a:schemeClr val="bg1"/>
              </a:solidFill>
            </a:endParaRPr>
          </a:p>
        </p:txBody>
      </p:sp>
      <p:sp>
        <p:nvSpPr>
          <p:cNvPr id="20" name="Arrow: Down 19" descr="Arrrow">
            <a:extLst>
              <a:ext uri="{FF2B5EF4-FFF2-40B4-BE49-F238E27FC236}">
                <a16:creationId xmlns:a16="http://schemas.microsoft.com/office/drawing/2014/main" id="{5E44B887-F9F7-480B-B711-8E491772E135}"/>
              </a:ext>
            </a:extLst>
          </p:cNvPr>
          <p:cNvSpPr/>
          <p:nvPr/>
        </p:nvSpPr>
        <p:spPr>
          <a:xfrm rot="10800000">
            <a:off x="2108650" y="3836368"/>
            <a:ext cx="438539" cy="21377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A562E41C-5EFA-46B7-9406-BDC1EC69BF4E}"/>
              </a:ext>
            </a:extLst>
          </p:cNvPr>
          <p:cNvSpPr/>
          <p:nvPr/>
        </p:nvSpPr>
        <p:spPr>
          <a:xfrm>
            <a:off x="224926" y="2503328"/>
            <a:ext cx="4307595" cy="1333041"/>
          </a:xfrm>
          <a:prstGeom prst="roundRect">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THE ARC Service </a:t>
            </a:r>
            <a:r>
              <a:rPr lang="en-GB" sz="1200" dirty="0">
                <a:solidFill>
                  <a:schemeClr val="tx1"/>
                </a:solidFill>
              </a:rPr>
              <a:t>has an HSB team based in Welwyn Garden City who specialise in direct work, assessments and consultations for young people and families including young people in care who display HSB.  Staff are trained in the ARC model alongside specialised training in HSB.</a:t>
            </a:r>
          </a:p>
          <a:p>
            <a:pPr algn="ctr"/>
            <a:r>
              <a:rPr lang="en-GB" sz="1200" b="1" dirty="0">
                <a:solidFill>
                  <a:schemeClr val="tx1"/>
                </a:solidFill>
              </a:rPr>
              <a:t>A </a:t>
            </a:r>
            <a:r>
              <a:rPr lang="en-GB" sz="1200" b="1" dirty="0">
                <a:solidFill>
                  <a:schemeClr val="tx1"/>
                </a:solidFill>
                <a:hlinkClick r:id="rId9">
                  <a:extLst>
                    <a:ext uri="{A12FA001-AC4F-418D-AE19-62706E023703}">
                      <ahyp:hlinkClr xmlns:ahyp="http://schemas.microsoft.com/office/drawing/2018/hyperlinkcolor" val="tx"/>
                    </a:ext>
                  </a:extLst>
                </a:hlinkClick>
              </a:rPr>
              <a:t>referral</a:t>
            </a:r>
            <a:r>
              <a:rPr lang="en-GB" sz="1200" b="1" dirty="0">
                <a:solidFill>
                  <a:schemeClr val="tx1"/>
                </a:solidFill>
              </a:rPr>
              <a:t> </a:t>
            </a:r>
            <a:r>
              <a:rPr lang="en-GB" sz="1200" dirty="0">
                <a:solidFill>
                  <a:schemeClr val="tx1"/>
                </a:solidFill>
              </a:rPr>
              <a:t>can be made from the case holder in Children’s Services</a:t>
            </a:r>
          </a:p>
          <a:p>
            <a:pPr algn="ctr"/>
            <a:endParaRPr lang="en-GB" sz="1400" b="1" dirty="0">
              <a:solidFill>
                <a:schemeClr val="tx1"/>
              </a:solidFill>
            </a:endParaRPr>
          </a:p>
        </p:txBody>
      </p:sp>
      <p:sp>
        <p:nvSpPr>
          <p:cNvPr id="21" name="Arrow: Down 20" descr="Arrrow">
            <a:extLst>
              <a:ext uri="{FF2B5EF4-FFF2-40B4-BE49-F238E27FC236}">
                <a16:creationId xmlns:a16="http://schemas.microsoft.com/office/drawing/2014/main" id="{A1C1ED77-E8BC-4D45-B495-4ADCBC1E79CA}"/>
              </a:ext>
            </a:extLst>
          </p:cNvPr>
          <p:cNvSpPr/>
          <p:nvPr/>
        </p:nvSpPr>
        <p:spPr>
          <a:xfrm rot="10800000">
            <a:off x="2159455" y="2270226"/>
            <a:ext cx="438539" cy="233101"/>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78778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313</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Harmful Sexual Behaviours– 7 Minute Briefing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Bruising Policy – 7 Minute Briefing</dc:title>
  <dc:creator>Elizabeth Peters</dc:creator>
  <cp:lastModifiedBy>Elizabeth Peters</cp:lastModifiedBy>
  <cp:revision>15</cp:revision>
  <dcterms:created xsi:type="dcterms:W3CDTF">2020-10-20T14:47:41Z</dcterms:created>
  <dcterms:modified xsi:type="dcterms:W3CDTF">2021-06-03T10:36:52Z</dcterms:modified>
</cp:coreProperties>
</file>